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44" r:id="rId2"/>
    <p:sldMasterId id="2147484649" r:id="rId3"/>
    <p:sldMasterId id="2147484651" r:id="rId4"/>
  </p:sldMasterIdLst>
  <p:notesMasterIdLst>
    <p:notesMasterId r:id="rId23"/>
  </p:notesMasterIdLst>
  <p:sldIdLst>
    <p:sldId id="705" r:id="rId5"/>
    <p:sldId id="829" r:id="rId6"/>
    <p:sldId id="828" r:id="rId7"/>
    <p:sldId id="819" r:id="rId8"/>
    <p:sldId id="826" r:id="rId9"/>
    <p:sldId id="820" r:id="rId10"/>
    <p:sldId id="809" r:id="rId11"/>
    <p:sldId id="778" r:id="rId12"/>
    <p:sldId id="801" r:id="rId13"/>
    <p:sldId id="808" r:id="rId14"/>
    <p:sldId id="807" r:id="rId15"/>
    <p:sldId id="830" r:id="rId16"/>
    <p:sldId id="823" r:id="rId17"/>
    <p:sldId id="825" r:id="rId18"/>
    <p:sldId id="815" r:id="rId19"/>
    <p:sldId id="799" r:id="rId20"/>
    <p:sldId id="798" r:id="rId21"/>
    <p:sldId id="827"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 Dame, Tammy CIV CDSA Dam Neck, PAO" initials="VDTCCDNP" lastIdx="24" clrIdx="0"/>
  <p:cmAuthor id="1" name="Tremper, William Donald CTR NAVSEA, CX7" initials="TWDCNC" lastIdx="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88D"/>
    <a:srgbClr val="000099"/>
    <a:srgbClr val="003870"/>
    <a:srgbClr val="3E6898"/>
    <a:srgbClr val="062B66"/>
    <a:srgbClr val="74A9E4"/>
    <a:srgbClr val="7199C5"/>
    <a:srgbClr val="253E59"/>
    <a:srgbClr val="14284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04" autoAdjust="0"/>
    <p:restoredTop sz="92866" autoAdjust="0"/>
  </p:normalViewPr>
  <p:slideViewPr>
    <p:cSldViewPr>
      <p:cViewPr>
        <p:scale>
          <a:sx n="100" d="100"/>
          <a:sy n="100" d="100"/>
        </p:scale>
        <p:origin x="-1944"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3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rrell.SKIPPER\Documents\Darrell\FY%2012%20Execution%20plan\FY%2012%20PB%20NOR%20phasing%20Sep.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92875570401975"/>
          <c:y val="0.13721965071407025"/>
          <c:w val="0.72539682539682537"/>
          <c:h val="0.77937649880095927"/>
        </c:manualLayout>
      </c:layout>
      <c:barChart>
        <c:barDir val="bar"/>
        <c:grouping val="clustered"/>
        <c:varyColors val="0"/>
        <c:ser>
          <c:idx val="0"/>
          <c:order val="0"/>
          <c:tx>
            <c:strRef>
              <c:f>Sheet1!$A$2</c:f>
              <c:strCache>
                <c:ptCount val="1"/>
                <c:pt idx="0">
                  <c:v>S&amp;E</c:v>
                </c:pt>
              </c:strCache>
            </c:strRef>
          </c:tx>
          <c:spPr>
            <a:solidFill>
              <a:srgbClr val="333399"/>
            </a:solidFill>
            <a:ln w="7620">
              <a:solidFill>
                <a:schemeClr val="tx1"/>
              </a:solidFill>
              <a:prstDash val="solid"/>
            </a:ln>
          </c:spPr>
          <c:invertIfNegative val="0"/>
          <c:cat>
            <c:strRef>
              <c:f>Sheet1!$B$1:$J$1</c:f>
              <c:strCache>
                <c:ptCount val="9"/>
                <c:pt idx="0">
                  <c:v>Ops Research An</c:v>
                </c:pt>
                <c:pt idx="1">
                  <c:v>Mechanical Eng</c:v>
                </c:pt>
                <c:pt idx="2">
                  <c:v>Mathematician</c:v>
                </c:pt>
                <c:pt idx="3">
                  <c:v>General Eng</c:v>
                </c:pt>
                <c:pt idx="4">
                  <c:v>Student Trainee</c:v>
                </c:pt>
                <c:pt idx="5">
                  <c:v>Elec/Electronic Eng</c:v>
                </c:pt>
                <c:pt idx="6">
                  <c:v>Computer Scientist</c:v>
                </c:pt>
                <c:pt idx="7">
                  <c:v>Computer Eng</c:v>
                </c:pt>
                <c:pt idx="8">
                  <c:v>Physical Sciences</c:v>
                </c:pt>
              </c:strCache>
            </c:strRef>
          </c:cat>
          <c:val>
            <c:numRef>
              <c:f>Sheet1!$B$2:$J$2</c:f>
              <c:numCache>
                <c:formatCode>General</c:formatCode>
                <c:ptCount val="9"/>
                <c:pt idx="0">
                  <c:v>13</c:v>
                </c:pt>
                <c:pt idx="1">
                  <c:v>24</c:v>
                </c:pt>
                <c:pt idx="2">
                  <c:v>22</c:v>
                </c:pt>
                <c:pt idx="3">
                  <c:v>26</c:v>
                </c:pt>
                <c:pt idx="4">
                  <c:v>11</c:v>
                </c:pt>
                <c:pt idx="5">
                  <c:v>82</c:v>
                </c:pt>
                <c:pt idx="6">
                  <c:v>105</c:v>
                </c:pt>
                <c:pt idx="7">
                  <c:v>15</c:v>
                </c:pt>
                <c:pt idx="8">
                  <c:v>15</c:v>
                </c:pt>
              </c:numCache>
            </c:numRef>
          </c:val>
        </c:ser>
        <c:ser>
          <c:idx val="1"/>
          <c:order val="1"/>
          <c:tx>
            <c:strRef>
              <c:f>Sheet1!$A$3</c:f>
              <c:strCache>
                <c:ptCount val="1"/>
              </c:strCache>
            </c:strRef>
          </c:tx>
          <c:spPr>
            <a:solidFill>
              <a:schemeClr val="accent2"/>
            </a:solidFill>
            <a:ln w="7620">
              <a:solidFill>
                <a:schemeClr val="tx1"/>
              </a:solidFill>
              <a:prstDash val="solid"/>
            </a:ln>
          </c:spPr>
          <c:invertIfNegative val="0"/>
          <c:cat>
            <c:strRef>
              <c:f>Sheet1!$B$1:$J$1</c:f>
              <c:strCache>
                <c:ptCount val="9"/>
                <c:pt idx="0">
                  <c:v>Ops Research An</c:v>
                </c:pt>
                <c:pt idx="1">
                  <c:v>Mechanical Eng</c:v>
                </c:pt>
                <c:pt idx="2">
                  <c:v>Mathematician</c:v>
                </c:pt>
                <c:pt idx="3">
                  <c:v>General Eng</c:v>
                </c:pt>
                <c:pt idx="4">
                  <c:v>Student Trainee</c:v>
                </c:pt>
                <c:pt idx="5">
                  <c:v>Elec/Electronic Eng</c:v>
                </c:pt>
                <c:pt idx="6">
                  <c:v>Computer Scientist</c:v>
                </c:pt>
                <c:pt idx="7">
                  <c:v>Computer Eng</c:v>
                </c:pt>
                <c:pt idx="8">
                  <c:v>Physical Sciences</c:v>
                </c:pt>
              </c:strCache>
            </c:strRef>
          </c:cat>
          <c:val>
            <c:numRef>
              <c:f>Sheet1!$B$3:$J$3</c:f>
              <c:numCache>
                <c:formatCode>General</c:formatCode>
                <c:ptCount val="9"/>
                <c:pt idx="0">
                  <c:v>0</c:v>
                </c:pt>
                <c:pt idx="1">
                  <c:v>0</c:v>
                </c:pt>
                <c:pt idx="2">
                  <c:v>0</c:v>
                </c:pt>
                <c:pt idx="3">
                  <c:v>0</c:v>
                </c:pt>
                <c:pt idx="4">
                  <c:v>0</c:v>
                </c:pt>
                <c:pt idx="5">
                  <c:v>0</c:v>
                </c:pt>
                <c:pt idx="6">
                  <c:v>0</c:v>
                </c:pt>
                <c:pt idx="7">
                  <c:v>0</c:v>
                </c:pt>
                <c:pt idx="8">
                  <c:v>0</c:v>
                </c:pt>
              </c:numCache>
            </c:numRef>
          </c:val>
        </c:ser>
        <c:dLbls>
          <c:showLegendKey val="0"/>
          <c:showVal val="0"/>
          <c:showCatName val="0"/>
          <c:showSerName val="0"/>
          <c:showPercent val="0"/>
          <c:showBubbleSize val="0"/>
        </c:dLbls>
        <c:gapWidth val="150"/>
        <c:axId val="43149568"/>
        <c:axId val="43172608"/>
      </c:barChart>
      <c:catAx>
        <c:axId val="43149568"/>
        <c:scaling>
          <c:orientation val="minMax"/>
        </c:scaling>
        <c:delete val="0"/>
        <c:axPos val="l"/>
        <c:numFmt formatCode="General" sourceLinked="1"/>
        <c:majorTickMark val="out"/>
        <c:minorTickMark val="none"/>
        <c:tickLblPos val="nextTo"/>
        <c:spPr>
          <a:ln w="1905">
            <a:solidFill>
              <a:schemeClr val="tx1"/>
            </a:solidFill>
            <a:prstDash val="solid"/>
          </a:ln>
        </c:spPr>
        <c:txPr>
          <a:bodyPr rot="0" vert="horz"/>
          <a:lstStyle/>
          <a:p>
            <a:pPr>
              <a:defRPr sz="720" b="1" i="0" u="none" strike="noStrike" baseline="0">
                <a:solidFill>
                  <a:schemeClr val="tx1"/>
                </a:solidFill>
                <a:latin typeface="Times"/>
                <a:ea typeface="Times"/>
                <a:cs typeface="Times"/>
              </a:defRPr>
            </a:pPr>
            <a:endParaRPr lang="en-US"/>
          </a:p>
        </c:txPr>
        <c:crossAx val="43172608"/>
        <c:crosses val="autoZero"/>
        <c:auto val="1"/>
        <c:lblAlgn val="ctr"/>
        <c:lblOffset val="100"/>
        <c:tickLblSkip val="1"/>
        <c:tickMarkSkip val="1"/>
        <c:noMultiLvlLbl val="0"/>
      </c:catAx>
      <c:valAx>
        <c:axId val="43172608"/>
        <c:scaling>
          <c:orientation val="minMax"/>
        </c:scaling>
        <c:delete val="0"/>
        <c:axPos val="b"/>
        <c:majorGridlines>
          <c:spPr>
            <a:ln w="1905">
              <a:solidFill>
                <a:schemeClr val="tx1"/>
              </a:solidFill>
              <a:prstDash val="solid"/>
            </a:ln>
          </c:spPr>
        </c:majorGridlines>
        <c:numFmt formatCode="General" sourceLinked="1"/>
        <c:majorTickMark val="out"/>
        <c:minorTickMark val="none"/>
        <c:tickLblPos val="nextTo"/>
        <c:spPr>
          <a:ln w="1905">
            <a:solidFill>
              <a:schemeClr val="tx1"/>
            </a:solidFill>
            <a:prstDash val="solid"/>
          </a:ln>
        </c:spPr>
        <c:txPr>
          <a:bodyPr rot="0" vert="horz"/>
          <a:lstStyle/>
          <a:p>
            <a:pPr>
              <a:defRPr sz="720" b="1" i="0" u="none" strike="noStrike" baseline="0">
                <a:solidFill>
                  <a:schemeClr val="tx1"/>
                </a:solidFill>
                <a:latin typeface="Times"/>
                <a:ea typeface="Times"/>
                <a:cs typeface="Times"/>
              </a:defRPr>
            </a:pPr>
            <a:endParaRPr lang="en-US"/>
          </a:p>
        </c:txPr>
        <c:crossAx val="43149568"/>
        <c:crosses val="autoZero"/>
        <c:crossBetween val="between"/>
      </c:valAx>
      <c:spPr>
        <a:noFill/>
        <a:ln w="7620">
          <a:solidFill>
            <a:schemeClr val="tx1"/>
          </a:solidFill>
          <a:prstDash val="solid"/>
        </a:ln>
      </c:spPr>
    </c:plotArea>
    <c:plotVisOnly val="1"/>
    <c:dispBlanksAs val="gap"/>
    <c:showDLblsOverMax val="0"/>
  </c:chart>
  <c:spPr>
    <a:noFill/>
    <a:ln>
      <a:noFill/>
    </a:ln>
  </c:spPr>
  <c:txPr>
    <a:bodyPr/>
    <a:lstStyle/>
    <a:p>
      <a:pPr>
        <a:defRPr sz="1080" b="1" i="0" u="none" strike="noStrike" baseline="0">
          <a:solidFill>
            <a:schemeClr val="tx1"/>
          </a:solidFill>
          <a:latin typeface="Times"/>
          <a:ea typeface="Times"/>
          <a:cs typeface="Times"/>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32714413972387"/>
          <c:y val="0.15441924076517408"/>
          <c:w val="0.73512463596549027"/>
          <c:h val="0.62002779040508837"/>
        </c:manualLayout>
      </c:layout>
      <c:pieChart>
        <c:varyColors val="1"/>
        <c:ser>
          <c:idx val="0"/>
          <c:order val="0"/>
          <c:tx>
            <c:strRef>
              <c:f>Sheet1!$B$1</c:f>
              <c:strCache>
                <c:ptCount val="1"/>
                <c:pt idx="0">
                  <c:v>Business Base in $M</c:v>
                </c:pt>
              </c:strCache>
            </c:strRef>
          </c:tx>
          <c:explosion val="10"/>
          <c:dPt>
            <c:idx val="2"/>
            <c:bubble3D val="0"/>
            <c:spPr>
              <a:solidFill>
                <a:srgbClr val="00B050"/>
              </a:solidFill>
            </c:spPr>
          </c:dPt>
          <c:dLbls>
            <c:txPr>
              <a:bodyPr/>
              <a:lstStyle/>
              <a:p>
                <a:pPr>
                  <a:defRPr sz="1200" b="1"/>
                </a:pPr>
                <a:endParaRPr lang="en-US"/>
              </a:p>
            </c:txPr>
            <c:dLblPos val="outEnd"/>
            <c:showLegendKey val="0"/>
            <c:showVal val="1"/>
            <c:showCatName val="0"/>
            <c:showSerName val="0"/>
            <c:showPercent val="0"/>
            <c:showBubbleSize val="0"/>
            <c:showLeaderLines val="1"/>
          </c:dLbls>
          <c:cat>
            <c:strRef>
              <c:f>Sheet1!$A$2:$A$5</c:f>
              <c:strCache>
                <c:ptCount val="4"/>
                <c:pt idx="0">
                  <c:v>ITS</c:v>
                </c:pt>
                <c:pt idx="1">
                  <c:v>CSR</c:v>
                </c:pt>
                <c:pt idx="2">
                  <c:v>C6ISR</c:v>
                </c:pt>
                <c:pt idx="3">
                  <c:v>SS</c:v>
                </c:pt>
              </c:strCache>
            </c:strRef>
          </c:cat>
          <c:val>
            <c:numRef>
              <c:f>Sheet1!$B$2:$B$5</c:f>
              <c:numCache>
                <c:formatCode>"$"#,##0.00_);[Red]\("$"#,##0.00\)</c:formatCode>
                <c:ptCount val="4"/>
                <c:pt idx="0">
                  <c:v>36.4</c:v>
                </c:pt>
                <c:pt idx="1">
                  <c:v>85.8</c:v>
                </c:pt>
                <c:pt idx="2">
                  <c:v>35.4</c:v>
                </c:pt>
                <c:pt idx="3">
                  <c:v>33.9</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200"/>
          </a:pPr>
          <a:endParaRPr lang="en-US"/>
        </a:p>
      </c:txPr>
    </c:legend>
    <c:plotVisOnly val="1"/>
    <c:dispBlanksAs val="gap"/>
    <c:showDLblsOverMax val="0"/>
  </c:chart>
  <c:spPr>
    <a:solidFill>
      <a:srgbClr val="FFFFCC"/>
    </a:solidFill>
  </c:spPr>
  <c:txPr>
    <a:bodyPr/>
    <a:lstStyle/>
    <a:p>
      <a:pPr>
        <a:defRPr sz="11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drawings/drawing1.xml><?xml version="1.0" encoding="utf-8"?>
<c:userShapes xmlns:c="http://schemas.openxmlformats.org/drawingml/2006/chart">
  <cdr:relSizeAnchor xmlns:cdr="http://schemas.openxmlformats.org/drawingml/2006/chartDrawing">
    <cdr:from>
      <cdr:x>0.49275</cdr:x>
      <cdr:y>0.5045</cdr:y>
    </cdr:from>
    <cdr:to>
      <cdr:x>0.51025</cdr:x>
      <cdr:y>0.56675</cdr:y>
    </cdr:to>
    <cdr:sp macro="" textlink="">
      <cdr:nvSpPr>
        <cdr:cNvPr id="1025" name="Text Box 1"/>
        <cdr:cNvSpPr txBox="1">
          <a:spLocks xmlns:a="http://schemas.openxmlformats.org/drawingml/2006/main" noChangeArrowheads="1"/>
        </cdr:cNvSpPr>
      </cdr:nvSpPr>
      <cdr:spPr bwMode="auto">
        <a:xfrm xmlns:a="http://schemas.openxmlformats.org/drawingml/2006/main">
          <a:off x="2956870" y="2003836"/>
          <a:ext cx="105013" cy="24725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defTabSz="931726">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algn="r" defTabSz="931726">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6" y="4416427"/>
            <a:ext cx="5607051" cy="4181475"/>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defTabSz="931726">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algn="r" defTabSz="931726">
              <a:defRPr sz="1200">
                <a:latin typeface="Arial" charset="0"/>
              </a:defRPr>
            </a:lvl1pPr>
          </a:lstStyle>
          <a:p>
            <a:pPr>
              <a:defRPr/>
            </a:pPr>
            <a:fld id="{EF2125F6-B01F-464A-93C0-DFB264F1891A}" type="slidenum">
              <a:rPr lang="en-US"/>
              <a:pPr>
                <a:defRPr/>
              </a:pPr>
              <a:t>‹#›</a:t>
            </a:fld>
            <a:endParaRPr lang="en-US"/>
          </a:p>
        </p:txBody>
      </p:sp>
    </p:spTree>
    <p:extLst>
      <p:ext uri="{BB962C8B-B14F-4D97-AF65-F5344CB8AC3E}">
        <p14:creationId xmlns:p14="http://schemas.microsoft.com/office/powerpoint/2010/main" val="1252347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30133"/>
            <a:fld id="{92DB6987-4FB5-41E3-9301-4FAB66226664}" type="slidenum">
              <a:rPr lang="en-US" smtClean="0">
                <a:latin typeface="Arial" pitchFamily="34" charset="0"/>
              </a:rPr>
              <a:pPr defTabSz="930133"/>
              <a:t>1</a:t>
            </a:fld>
            <a:endParaRPr lang="en-US" dirty="0" smtClean="0">
              <a:latin typeface="Arial" pitchFamily="34" charset="0"/>
            </a:endParaRPr>
          </a:p>
        </p:txBody>
      </p:sp>
      <p:sp>
        <p:nvSpPr>
          <p:cNvPr id="19459" name="Rectangle 2"/>
          <p:cNvSpPr>
            <a:spLocks noGrp="1" noRot="1" noChangeAspect="1" noChangeArrowheads="1" noTextEdit="1"/>
          </p:cNvSpPr>
          <p:nvPr>
            <p:ph type="sldImg"/>
          </p:nvPr>
        </p:nvSpPr>
        <p:spPr>
          <a:xfrm>
            <a:off x="1182688" y="696913"/>
            <a:ext cx="4648200" cy="3486150"/>
          </a:xfrm>
          <a:ln/>
        </p:spPr>
      </p:sp>
      <p:sp>
        <p:nvSpPr>
          <p:cNvPr id="19460" name="Rectangle 3"/>
          <p:cNvSpPr>
            <a:spLocks noGrp="1" noChangeArrowheads="1"/>
          </p:cNvSpPr>
          <p:nvPr>
            <p:ph type="body" idx="1"/>
          </p:nvPr>
        </p:nvSpPr>
        <p:spPr>
          <a:xfrm>
            <a:off x="935684" y="4416432"/>
            <a:ext cx="5139034" cy="4183060"/>
          </a:xfrm>
          <a:noFill/>
          <a:ln/>
        </p:spPr>
        <p:txBody>
          <a:bodyPr/>
          <a:lstStyle/>
          <a:p>
            <a:pPr eaLnBrk="1" hangingPunct="1"/>
            <a:r>
              <a:rPr lang="en-US" smtClean="0">
                <a:latin typeface="Arial" pitchFamily="34" charset="0"/>
              </a:rPr>
              <a:t>Good Morning.  I am honored to be here today to tell you a little bit about the Naval Surface Warfare Center Dahlgren Division and the role we play in national defense and in transitioning technology from the laboratory to the warfighter.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422F678-B533-4CA2-A5DD-A98BFC534904}" type="slidenum">
              <a:rPr lang="en-US" smtClean="0">
                <a:latin typeface="Arial" pitchFamily="34" charset="0"/>
              </a:rPr>
              <a:pPr/>
              <a:t>17</a:t>
            </a:fld>
            <a:endParaRPr lang="en-US" smtClean="0">
              <a:latin typeface="Arial" pitchFamily="34" charset="0"/>
            </a:endParaRPr>
          </a:p>
        </p:txBody>
      </p:sp>
      <p:sp>
        <p:nvSpPr>
          <p:cNvPr id="36867" name="Rectangle 2"/>
          <p:cNvSpPr>
            <a:spLocks noGrp="1" noRot="1" noChangeAspect="1" noChangeArrowheads="1" noTextEdit="1"/>
          </p:cNvSpPr>
          <p:nvPr>
            <p:ph type="sldImg"/>
          </p:nvPr>
        </p:nvSpPr>
        <p:spPr>
          <a:xfrm>
            <a:off x="1181100" y="696913"/>
            <a:ext cx="4649788" cy="3487737"/>
          </a:xfrm>
          <a:ln/>
        </p:spPr>
      </p:sp>
      <p:sp>
        <p:nvSpPr>
          <p:cNvPr id="36868" name="Rectangle 3"/>
          <p:cNvSpPr>
            <a:spLocks noGrp="1" noChangeArrowheads="1"/>
          </p:cNvSpPr>
          <p:nvPr>
            <p:ph type="body" idx="1"/>
          </p:nvPr>
        </p:nvSpPr>
        <p:spPr>
          <a:xfrm>
            <a:off x="701362" y="4418028"/>
            <a:ext cx="5607678" cy="4181462"/>
          </a:xfrm>
          <a:noFill/>
          <a:ln/>
        </p:spPr>
        <p:txBody>
          <a:bodyPr/>
          <a:lstStyle/>
          <a:p>
            <a:pPr eaLnBrk="1" hangingPunct="1"/>
            <a:r>
              <a:rPr lang="en-US" dirty="0" smtClean="0">
                <a:latin typeface="Arial" pitchFamily="34" charset="0"/>
              </a:rPr>
              <a:t>Snapshot of our current partnerships. Constantly growing.  Is representative of how many other organizations work with us to achieve success.  </a:t>
            </a:r>
          </a:p>
          <a:p>
            <a:pPr eaLnBrk="1" hangingPunct="1"/>
            <a:endParaRPr lang="en-US" dirty="0" smtClean="0">
              <a:latin typeface="Arial" pitchFamily="34" charset="0"/>
            </a:endParaRPr>
          </a:p>
          <a:p>
            <a:pPr eaLnBrk="1" hangingPunct="1"/>
            <a:r>
              <a:rPr lang="en-US" dirty="0" smtClean="0">
                <a:latin typeface="Arial" pitchFamily="34" charset="0"/>
              </a:rPr>
              <a:t>VASCIC:  Virginia Advanced Shipbuilding and Carrier Integration Center.  </a:t>
            </a:r>
          </a:p>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E18F7C9-AA92-4C62-B652-0FCFEC93E0C6}" type="slidenum">
              <a:rPr lang="en-US" smtClean="0">
                <a:solidFill>
                  <a:srgbClr val="000000"/>
                </a:solidFill>
              </a:rPr>
              <a:pPr>
                <a:defRPr/>
              </a:pPr>
              <a:t>4</a:t>
            </a:fld>
            <a:endParaRPr lang="en-US" dirty="0" smtClean="0">
              <a:solidFill>
                <a:srgbClr val="000000"/>
              </a:solidFill>
            </a:endParaRPr>
          </a:p>
        </p:txBody>
      </p:sp>
      <p:sp>
        <p:nvSpPr>
          <p:cNvPr id="28675" name="Rectangle 2"/>
          <p:cNvSpPr>
            <a:spLocks noGrp="1" noRot="1" noChangeAspect="1" noChangeArrowheads="1" noTextEdit="1"/>
          </p:cNvSpPr>
          <p:nvPr>
            <p:ph type="sldImg"/>
          </p:nvPr>
        </p:nvSpPr>
        <p:spPr bwMode="auto">
          <a:xfrm>
            <a:off x="1208088" y="695325"/>
            <a:ext cx="4600575" cy="3451225"/>
          </a:xfrm>
          <a:noFill/>
          <a:ln>
            <a:solidFill>
              <a:srgbClr val="000000"/>
            </a:solidFill>
            <a:miter lim="800000"/>
            <a:headEnd/>
            <a:tailEnd/>
          </a:ln>
        </p:spPr>
      </p:sp>
      <p:sp>
        <p:nvSpPr>
          <p:cNvPr id="28676" name="Rectangle 3"/>
          <p:cNvSpPr>
            <a:spLocks noGrp="1" noChangeArrowheads="1"/>
          </p:cNvSpPr>
          <p:nvPr>
            <p:ph type="body" idx="1"/>
          </p:nvPr>
        </p:nvSpPr>
        <p:spPr bwMode="auto">
          <a:xfrm>
            <a:off x="922761" y="4380900"/>
            <a:ext cx="5164883" cy="4220834"/>
          </a:xfrm>
          <a:noFill/>
        </p:spPr>
        <p:txBody>
          <a:bodyPr wrap="square" numCol="1" anchor="t" anchorCtr="0" compatLnSpc="1">
            <a:prstTxWarp prst="textNoShape">
              <a:avLst/>
            </a:prstTxWarp>
          </a:bodyPr>
          <a:lstStyle/>
          <a:p>
            <a:pPr lvl="0" eaLnBrk="1" hangingPunct="1">
              <a:spcBef>
                <a:spcPct val="0"/>
              </a:spcBef>
              <a:buFontTx/>
              <a:buChar char="•"/>
            </a:pPr>
            <a:r>
              <a:rPr lang="en-US" dirty="0">
                <a:solidFill>
                  <a:srgbClr val="000000"/>
                </a:solidFill>
                <a:latin typeface="+mn-lt"/>
              </a:rPr>
              <a:t> Slide demonstrates unique mission, roles &amp; responsibilities of Warfare Centers.</a:t>
            </a:r>
          </a:p>
          <a:p>
            <a:pPr lvl="0" eaLnBrk="1" hangingPunct="1">
              <a:spcBef>
                <a:spcPct val="0"/>
              </a:spcBef>
            </a:pPr>
            <a:endParaRPr lang="en-US" dirty="0">
              <a:solidFill>
                <a:srgbClr val="000000"/>
              </a:solidFill>
              <a:latin typeface="+mn-lt"/>
            </a:endParaRPr>
          </a:p>
          <a:p>
            <a:pPr lvl="0" eaLnBrk="1" hangingPunct="1">
              <a:spcBef>
                <a:spcPct val="0"/>
              </a:spcBef>
              <a:buFontTx/>
              <a:buChar char="•"/>
            </a:pPr>
            <a:r>
              <a:rPr lang="en-US" dirty="0">
                <a:solidFill>
                  <a:srgbClr val="000000"/>
                </a:solidFill>
                <a:latin typeface="+mn-lt"/>
              </a:rPr>
              <a:t>  We perform vital, inherently governmental functions across the warfare system life-cycle, are stewards of technical capabilities and critical knowledge, and fill a vital role in bridging the gap between military problems and technical feasibility.</a:t>
            </a:r>
          </a:p>
          <a:p>
            <a:pPr lvl="0" eaLnBrk="1" hangingPunct="1">
              <a:spcBef>
                <a:spcPct val="0"/>
              </a:spcBef>
              <a:buFontTx/>
              <a:buChar char="•"/>
            </a:pPr>
            <a:endParaRPr lang="en-US" dirty="0">
              <a:latin typeface="+mn-lt"/>
            </a:endParaRPr>
          </a:p>
          <a:p>
            <a:pPr lvl="0" eaLnBrk="1" hangingPunct="1">
              <a:spcBef>
                <a:spcPct val="0"/>
              </a:spcBef>
              <a:buFontTx/>
              <a:buChar char="•"/>
            </a:pPr>
            <a:r>
              <a:rPr lang="en-US" dirty="0">
                <a:latin typeface="+mn-lt"/>
              </a:rPr>
              <a:t>  We bridge the early research and concept development with technology development, transition and ISE support to the fleet.</a:t>
            </a:r>
          </a:p>
          <a:p>
            <a:pPr lvl="0" eaLnBrk="1" hangingPunct="1">
              <a:spcBef>
                <a:spcPct val="0"/>
              </a:spcBef>
            </a:pPr>
            <a:endParaRPr lang="en-US" dirty="0">
              <a:latin typeface="+mn-lt"/>
            </a:endParaRPr>
          </a:p>
          <a:p>
            <a:pPr lvl="0" eaLnBrk="1" hangingPunct="1">
              <a:spcBef>
                <a:spcPct val="0"/>
              </a:spcBef>
              <a:buFontTx/>
              <a:buChar char="•"/>
            </a:pPr>
            <a:r>
              <a:rPr lang="en-US" dirty="0">
                <a:latin typeface="+mn-lt"/>
              </a:rPr>
              <a:t>  We fulfill our role of smart buyer role by applying necessary end-to-end analysis, development science and engineering support, TDA functions and T&amp;E.</a:t>
            </a:r>
            <a:endParaRPr lang="en-US" dirty="0" smtClean="0">
              <a:latin typeface="Courier (W1)"/>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25A892-9370-4319-A70D-22DFFF273004}" type="slidenum">
              <a:rPr lang="en-US">
                <a:solidFill>
                  <a:srgbClr val="000000"/>
                </a:solidFill>
                <a:cs typeface="Times New Roman" pitchFamily="18" charset="0"/>
              </a:rPr>
              <a:pPr>
                <a:defRPr/>
              </a:pPr>
              <a:t>6</a:t>
            </a:fld>
            <a:endParaRPr lang="en-US" dirty="0">
              <a:solidFill>
                <a:srgbClr val="000000"/>
              </a:solidFill>
              <a:cs typeface="Times New Roman" pitchFamily="18" charset="0"/>
            </a:endParaRPr>
          </a:p>
        </p:txBody>
      </p:sp>
      <p:sp>
        <p:nvSpPr>
          <p:cNvPr id="29699" name="Rectangle 7"/>
          <p:cNvSpPr txBox="1">
            <a:spLocks noGrp="1" noChangeArrowheads="1"/>
          </p:cNvSpPr>
          <p:nvPr/>
        </p:nvSpPr>
        <p:spPr bwMode="auto">
          <a:xfrm>
            <a:off x="3971387" y="8830623"/>
            <a:ext cx="3037413" cy="464180"/>
          </a:xfrm>
          <a:prstGeom prst="rect">
            <a:avLst/>
          </a:prstGeom>
          <a:noFill/>
          <a:ln w="9525">
            <a:noFill/>
            <a:miter lim="800000"/>
            <a:headEnd/>
            <a:tailEnd/>
          </a:ln>
        </p:spPr>
        <p:txBody>
          <a:bodyPr lIns="92849" tIns="46425" rIns="92849" bIns="46425" anchor="b"/>
          <a:lstStyle/>
          <a:p>
            <a:pPr algn="r" defTabSz="924826" fontAlgn="auto">
              <a:spcBef>
                <a:spcPts val="0"/>
              </a:spcBef>
              <a:spcAft>
                <a:spcPts val="0"/>
              </a:spcAft>
            </a:pPr>
            <a:fld id="{EEEC344B-DF81-46B5-BB03-3925659BAFE8}" type="slidenum">
              <a:rPr lang="en-US" sz="1200">
                <a:solidFill>
                  <a:srgbClr val="000000"/>
                </a:solidFill>
                <a:latin typeface="Calibri"/>
              </a:rPr>
              <a:pPr algn="r" defTabSz="924826" fontAlgn="auto">
                <a:spcBef>
                  <a:spcPts val="0"/>
                </a:spcBef>
                <a:spcAft>
                  <a:spcPts val="0"/>
                </a:spcAft>
              </a:pPr>
              <a:t>6</a:t>
            </a:fld>
            <a:endParaRPr lang="en-US" sz="1200" dirty="0">
              <a:solidFill>
                <a:srgbClr val="000000"/>
              </a:solidFill>
              <a:latin typeface="Calibri"/>
            </a:endParaRPr>
          </a:p>
        </p:txBody>
      </p:sp>
      <p:sp>
        <p:nvSpPr>
          <p:cNvPr id="29700" name="Rectangle 7"/>
          <p:cNvSpPr txBox="1">
            <a:spLocks noGrp="1" noChangeArrowheads="1"/>
          </p:cNvSpPr>
          <p:nvPr/>
        </p:nvSpPr>
        <p:spPr bwMode="auto">
          <a:xfrm>
            <a:off x="3971387" y="8830623"/>
            <a:ext cx="3037413" cy="464180"/>
          </a:xfrm>
          <a:prstGeom prst="rect">
            <a:avLst/>
          </a:prstGeom>
          <a:noFill/>
          <a:ln w="9525">
            <a:noFill/>
            <a:miter lim="800000"/>
            <a:headEnd/>
            <a:tailEnd/>
          </a:ln>
        </p:spPr>
        <p:txBody>
          <a:bodyPr lIns="92849" tIns="46425" rIns="92849" bIns="46425" anchor="b"/>
          <a:lstStyle/>
          <a:p>
            <a:pPr algn="r" defTabSz="923229" fontAlgn="auto">
              <a:spcBef>
                <a:spcPts val="0"/>
              </a:spcBef>
              <a:spcAft>
                <a:spcPts val="0"/>
              </a:spcAft>
            </a:pPr>
            <a:fld id="{707E4DAA-FF6E-43F3-AC6E-F121F40F9921}" type="slidenum">
              <a:rPr lang="en-US" sz="1200">
                <a:solidFill>
                  <a:srgbClr val="000000"/>
                </a:solidFill>
                <a:latin typeface="Calibri"/>
                <a:cs typeface="Arial" pitchFamily="34" charset="0"/>
              </a:rPr>
              <a:pPr algn="r" defTabSz="923229" fontAlgn="auto">
                <a:spcBef>
                  <a:spcPts val="0"/>
                </a:spcBef>
                <a:spcAft>
                  <a:spcPts val="0"/>
                </a:spcAft>
              </a:pPr>
              <a:t>6</a:t>
            </a:fld>
            <a:endParaRPr lang="en-US" sz="1200" dirty="0">
              <a:solidFill>
                <a:srgbClr val="000000"/>
              </a:solidFill>
              <a:latin typeface="Calibri"/>
              <a:cs typeface="Arial" pitchFamily="34" charset="0"/>
            </a:endParaRPr>
          </a:p>
        </p:txBody>
      </p:sp>
      <p:sp>
        <p:nvSpPr>
          <p:cNvPr id="29701" name="Rectangle 2"/>
          <p:cNvSpPr>
            <a:spLocks noGrp="1" noRot="1" noChangeAspect="1" noChangeArrowheads="1" noTextEdit="1"/>
          </p:cNvSpPr>
          <p:nvPr>
            <p:ph type="sldImg"/>
          </p:nvPr>
        </p:nvSpPr>
        <p:spPr bwMode="auto">
          <a:xfrm>
            <a:off x="1185863" y="701675"/>
            <a:ext cx="4641850" cy="3482975"/>
          </a:xfrm>
          <a:noFill/>
          <a:ln>
            <a:solidFill>
              <a:srgbClr val="000000"/>
            </a:solidFill>
            <a:miter lim="800000"/>
            <a:headEnd/>
            <a:tailEnd/>
          </a:ln>
        </p:spPr>
      </p:sp>
      <p:sp>
        <p:nvSpPr>
          <p:cNvPr id="29702" name="Rectangle 3"/>
          <p:cNvSpPr>
            <a:spLocks noGrp="1" noChangeArrowheads="1"/>
          </p:cNvSpPr>
          <p:nvPr>
            <p:ph type="body" idx="1"/>
          </p:nvPr>
        </p:nvSpPr>
        <p:spPr bwMode="auto">
          <a:xfrm>
            <a:off x="1185303" y="4303152"/>
            <a:ext cx="5142455" cy="4180819"/>
          </a:xfrm>
          <a:noFill/>
        </p:spPr>
        <p:txBody>
          <a:bodyPr wrap="square" lIns="92849" tIns="46425" rIns="92849" bIns="46425" numCol="1" anchor="t" anchorCtr="0" compatLnSpc="1">
            <a:prstTxWarp prst="textNoShape">
              <a:avLst/>
            </a:prstTxWarp>
          </a:bodyPr>
          <a:lstStyle/>
          <a:p>
            <a:pPr marL="171176" indent="-171176">
              <a:spcBef>
                <a:spcPct val="0"/>
              </a:spcBef>
              <a:buFont typeface="Arial" panose="020B0604020202020204" pitchFamily="34" charset="0"/>
              <a:buChar char="•"/>
            </a:pPr>
            <a:r>
              <a:rPr lang="en-US" sz="1000" dirty="0"/>
              <a:t>S&amp;T: The WCs have a small but important S&amp;T portfolio.  S&amp;T involvement leverages our technical expertise, helps to transition technology into Programs of Record and helps develop our workforce by providing opportunities to work on cutting edge technologies.  Our S&amp;T investments are aligned with ONR’s Naval S&amp;T Plan and objectives in the SWE S&amp;T Plan.  </a:t>
            </a:r>
          </a:p>
          <a:p>
            <a:pPr marL="171176" indent="-171176">
              <a:spcBef>
                <a:spcPct val="0"/>
              </a:spcBef>
              <a:buFont typeface="Arial" panose="020B0604020202020204" pitchFamily="34" charset="0"/>
              <a:buChar char="•"/>
            </a:pPr>
            <a:r>
              <a:rPr lang="en-US" sz="1000" dirty="0"/>
              <a:t>R&amp;D and T&amp;E: WC Divisions serve as the technical arm of the NAVSEA PEOs/Directorates.  WC Divisions partner with the PEOs to provide –high, -medium, -low risk technical solutions; NAVSEA Warfare Center technical contributions underpin almost all program-level milestone achievements. </a:t>
            </a:r>
          </a:p>
          <a:p>
            <a:pPr marL="171176" indent="-171176">
              <a:spcBef>
                <a:spcPct val="0"/>
              </a:spcBef>
              <a:buFont typeface="Arial" panose="020B0604020202020204" pitchFamily="34" charset="0"/>
              <a:buChar char="•"/>
            </a:pPr>
            <a:r>
              <a:rPr lang="en-US" sz="1000" dirty="0"/>
              <a:t>Product Delivery: The NAVSEA WCs provide technical and logistics support to the PEOs to deliver products to the Fleet. </a:t>
            </a:r>
          </a:p>
          <a:p>
            <a:pPr marL="171176" indent="-171176">
              <a:spcBef>
                <a:spcPct val="0"/>
              </a:spcBef>
              <a:buFont typeface="Arial" panose="020B0604020202020204" pitchFamily="34" charset="0"/>
              <a:buChar char="•"/>
            </a:pPr>
            <a:r>
              <a:rPr lang="en-US" sz="1000" dirty="0"/>
              <a:t>Fleet Support: The preponderance of our workload is keeping platforms/systems operationally available and ready for tasking.  To accomplish this work, funding flows through the PEOs and directly from the Fleet.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4517237E-ACDE-4E65-9545-9E55ED7828FB}" type="slidenum">
              <a:rPr lang="en-US" smtClean="0">
                <a:solidFill>
                  <a:prstClr val="black"/>
                </a:solidFill>
              </a:rPr>
              <a:pPr/>
              <a:t>7</a:t>
            </a:fld>
            <a:endParaRPr lang="en-US" dirty="0" smtClean="0">
              <a:solidFill>
                <a:prstClr val="black"/>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xfrm>
            <a:off x="495301" y="4419603"/>
            <a:ext cx="6019800" cy="4182419"/>
          </a:xfrm>
          <a:noFill/>
          <a:ln/>
        </p:spPr>
        <p:txBody>
          <a:bodyPr/>
          <a:lstStyle/>
          <a:p>
            <a:pPr eaLnBrk="1" hangingPunct="1"/>
            <a:r>
              <a:rPr lang="en-US" dirty="0" smtClean="0">
                <a:latin typeface="Arial" panose="020B0604020202020204" pitchFamily="34" charset="0"/>
                <a:cs typeface="Arial" panose="020B0604020202020204" pitchFamily="34" charset="0"/>
              </a:rPr>
              <a:t>The Dahlgren Division is a naval Research, Development, Test and Evaluation (RDT&amp;E) institution founded in Naval Warfare, focused to meet the needs of the Department of Navy (DoN), which also supports Joint and National initiatives that have naval implications. Our Role:</a:t>
            </a:r>
          </a:p>
          <a:p>
            <a:pPr marL="171410" indent="-171410">
              <a:buFont typeface="Arial" panose="020B0604020202020204" pitchFamily="34" charset="0"/>
              <a:buChar char="•"/>
            </a:pPr>
            <a:r>
              <a:rPr lang="en-US" b="1" dirty="0" smtClean="0">
                <a:latin typeface="Arial" panose="020B0604020202020204" pitchFamily="34" charset="0"/>
                <a:cs typeface="Arial" panose="020B0604020202020204" pitchFamily="34" charset="0"/>
              </a:rPr>
              <a:t>Help the Navy determine and develop the </a:t>
            </a:r>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apabilities it needs.</a:t>
            </a:r>
          </a:p>
          <a:p>
            <a:pPr marL="628502" lvl="1" indent="-171410">
              <a:buFont typeface="Arial" panose="020B0604020202020204" pitchFamily="34" charset="0"/>
              <a:buChar char="•"/>
            </a:pPr>
            <a:r>
              <a:rPr lang="en-US" dirty="0" smtClean="0">
                <a:latin typeface="Arial" panose="020B0604020202020204" pitchFamily="34" charset="0"/>
                <a:cs typeface="Arial" panose="020B0604020202020204" pitchFamily="34" charset="0"/>
              </a:rPr>
              <a:t>We play an I </a:t>
            </a:r>
            <a:r>
              <a:rPr lang="en-US" dirty="0" err="1" smtClean="0">
                <a:latin typeface="Arial" panose="020B0604020202020204" pitchFamily="34" charset="0"/>
                <a:cs typeface="Arial" panose="020B0604020202020204" pitchFamily="34" charset="0"/>
              </a:rPr>
              <a:t>ntegral</a:t>
            </a:r>
            <a:r>
              <a:rPr lang="en-US" dirty="0" smtClean="0">
                <a:latin typeface="Arial" panose="020B0604020202020204" pitchFamily="34" charset="0"/>
                <a:cs typeface="Arial" panose="020B0604020202020204" pitchFamily="34" charset="0"/>
              </a:rPr>
              <a:t> part in the decision-making process as technical advisors.</a:t>
            </a:r>
          </a:p>
          <a:p>
            <a:pPr marL="171410" indent="-171410">
              <a:buFont typeface="Arial" panose="020B0604020202020204" pitchFamily="34" charset="0"/>
              <a:buChar char="•"/>
            </a:pPr>
            <a:r>
              <a:rPr lang="en-US" b="1" dirty="0" smtClean="0">
                <a:latin typeface="Arial" panose="020B0604020202020204" pitchFamily="34" charset="0"/>
                <a:cs typeface="Arial" panose="020B0604020202020204" pitchFamily="34" charset="0"/>
              </a:rPr>
              <a:t>Verify the quality, safety, and effective of the Navy’s ships and systems utilizing rigorous systems engineering processes</a:t>
            </a:r>
            <a:r>
              <a:rPr lang="en-US" dirty="0" smtClean="0">
                <a:latin typeface="Arial" panose="020B0604020202020204" pitchFamily="34" charset="0"/>
                <a:cs typeface="Arial" panose="020B0604020202020204" pitchFamily="34" charset="0"/>
              </a:rPr>
              <a:t>.</a:t>
            </a:r>
          </a:p>
          <a:p>
            <a:pPr marL="171410" indent="-171410">
              <a:buFont typeface="Arial" panose="020B0604020202020204" pitchFamily="34" charset="0"/>
              <a:buChar char="•"/>
            </a:pPr>
            <a:r>
              <a:rPr lang="en-US" b="1" dirty="0" smtClean="0">
                <a:latin typeface="Arial" panose="020B0604020202020204" pitchFamily="34" charset="0"/>
                <a:cs typeface="Arial" panose="020B0604020202020204" pitchFamily="34" charset="0"/>
              </a:rPr>
              <a:t>Help design, develop and field solutions for urgent operational Fleet needs.</a:t>
            </a:r>
            <a:r>
              <a:rPr lang="en-US" dirty="0" smtClean="0">
                <a:latin typeface="Arial" panose="020B0604020202020204" pitchFamily="34" charset="0"/>
                <a:cs typeface="Arial" panose="020B0604020202020204" pitchFamily="34" charset="0"/>
              </a:rPr>
              <a:t>.</a:t>
            </a:r>
          </a:p>
          <a:p>
            <a:pPr marL="628502" lvl="1" indent="-171410">
              <a:buFont typeface="Arial" panose="020B0604020202020204" pitchFamily="34" charset="0"/>
              <a:buChar char="•"/>
            </a:pPr>
            <a:r>
              <a:rPr lang="en-US" dirty="0" smtClean="0">
                <a:latin typeface="Arial" panose="020B0604020202020204" pitchFamily="34" charset="0"/>
                <a:cs typeface="Arial" panose="020B0604020202020204" pitchFamily="34" charset="0"/>
              </a:rPr>
              <a:t>We pride ourselves on our ability to deliver an array of responsive options and service for Fleet needs. </a:t>
            </a:r>
          </a:p>
          <a:p>
            <a:pPr marL="171410" indent="-171410">
              <a:buFont typeface="Arial" panose="020B0604020202020204" pitchFamily="34" charset="0"/>
              <a:buChar char="•"/>
            </a:pPr>
            <a:r>
              <a:rPr lang="en-US" b="1" dirty="0" smtClean="0">
                <a:latin typeface="Arial" panose="020B0604020202020204" pitchFamily="34" charset="0"/>
                <a:cs typeface="Arial" panose="020B0604020202020204" pitchFamily="34" charset="0"/>
              </a:rPr>
              <a:t>Work closely with the warfighter to fully understand operational challenges and requirements.</a:t>
            </a:r>
          </a:p>
          <a:p>
            <a:pPr marL="171410" indent="-171410">
              <a:buFont typeface="Arial" panose="020B0604020202020204" pitchFamily="34" charset="0"/>
              <a:buChar char="•"/>
            </a:pPr>
            <a:r>
              <a:rPr lang="en-US" b="1" dirty="0" smtClean="0">
                <a:latin typeface="Arial" panose="020B0604020202020204" pitchFamily="34" charset="0"/>
                <a:cs typeface="Arial" panose="020B0604020202020204" pitchFamily="34" charset="0"/>
              </a:rPr>
              <a:t>Provide a bridge between warfighters and the technical community. </a:t>
            </a:r>
          </a:p>
          <a:p>
            <a:pPr marL="628502" lvl="1" indent="-171410">
              <a:buFont typeface="Arial" panose="020B0604020202020204" pitchFamily="34" charset="0"/>
              <a:buChar char="•"/>
            </a:pPr>
            <a:r>
              <a:rPr lang="en-US" dirty="0" smtClean="0">
                <a:latin typeface="Arial" panose="020B0604020202020204" pitchFamily="34" charset="0"/>
                <a:cs typeface="Arial" panose="020B0604020202020204" pitchFamily="34" charset="0"/>
              </a:rPr>
              <a:t> We work with the fleet to understand their operational needs and translate them into requirements that the technical community can understand.  </a:t>
            </a:r>
          </a:p>
          <a:p>
            <a:pPr eaLnBrk="1" hangingPunct="1"/>
            <a:r>
              <a:rPr lang="en-US" dirty="0" smtClean="0">
                <a:latin typeface="Arial" panose="020B0604020202020204" pitchFamily="34" charset="0"/>
                <a:cs typeface="Arial" panose="020B0604020202020204" pitchFamily="34" charset="0"/>
              </a:rPr>
              <a:t>This critical linkage results in delivery of effective, affordable and timely warfighting capabilities to our men and women in uniform.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defTabSz="915875">
              <a:defRPr/>
            </a:pPr>
            <a:fld id="{8D104B7E-45B9-42B3-B6C0-330E6F80C44B}" type="slidenum">
              <a:rPr lang="en-US" smtClean="0"/>
              <a:pPr defTabSz="915875">
                <a:defRPr/>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Text Box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smtClean="0"/>
              <a:t>LAB REALIGNMENT</a:t>
            </a:r>
            <a:r>
              <a:rPr lang="en-US" altLang="en-US" sz="1000" smtClean="0"/>
              <a:t> (OVER D 92)</a:t>
            </a:r>
          </a:p>
          <a:p>
            <a:pPr eaLnBrk="1" hangingPunct="1"/>
            <a:r>
              <a:rPr lang="en-US" altLang="en-US" sz="1000" smtClean="0"/>
              <a:t>Naval mine warfare and engineering activity </a:t>
            </a:r>
          </a:p>
          <a:p>
            <a:pPr eaLnBrk="1" hangingPunct="1"/>
            <a:r>
              <a:rPr lang="en-US" altLang="en-US" sz="1000" smtClean="0"/>
              <a:t>NMWEA &amp; SEABAT to come to</a:t>
            </a:r>
          </a:p>
          <a:p>
            <a:pPr eaLnBrk="1" hangingPunct="1"/>
            <a:r>
              <a:rPr lang="en-US" altLang="en-US" sz="1000" smtClean="0"/>
              <a:t>   Dam Neck</a:t>
            </a:r>
          </a:p>
          <a:p>
            <a:pPr eaLnBrk="1" hangingPunct="1"/>
            <a:r>
              <a:rPr lang="en-US" altLang="en-US" sz="1000" smtClean="0"/>
              <a:t> All parts of PHD in Naval Surface</a:t>
            </a:r>
          </a:p>
          <a:p>
            <a:pPr eaLnBrk="1" hangingPunct="1"/>
            <a:r>
              <a:rPr lang="en-US" altLang="en-US" sz="1000" smtClean="0"/>
              <a:t>   Warfare center</a:t>
            </a:r>
          </a:p>
          <a:p>
            <a:pPr eaLnBrk="1" hangingPunct="1"/>
            <a:endParaRPr lang="en-US" altLang="en-US" sz="1000" smtClean="0"/>
          </a:p>
          <a:p>
            <a:pPr eaLnBrk="1" hangingPunct="1"/>
            <a:r>
              <a:rPr lang="en-US" altLang="en-US" sz="1000" b="1" smtClean="0"/>
              <a:t>BRAC 93</a:t>
            </a:r>
          </a:p>
          <a:p>
            <a:pPr eaLnBrk="1" hangingPunct="1"/>
            <a:r>
              <a:rPr lang="en-US" altLang="en-US" sz="1000" smtClean="0"/>
              <a:t> NMWEA goes to Panama City</a:t>
            </a:r>
          </a:p>
          <a:p>
            <a:pPr eaLnBrk="1" hangingPunct="1"/>
            <a:r>
              <a:rPr lang="en-US" altLang="en-US" sz="1000" smtClean="0"/>
              <a:t> SEABAT to Naval Undersea Warfare</a:t>
            </a:r>
          </a:p>
          <a:p>
            <a:pPr eaLnBrk="1" hangingPunct="1"/>
            <a:r>
              <a:rPr lang="en-US" altLang="en-US" sz="1000" smtClean="0"/>
              <a:t>   Center, Newport, RI</a:t>
            </a:r>
          </a:p>
          <a:p>
            <a:pPr eaLnBrk="1" hangingPunct="1"/>
            <a:endParaRPr lang="en-US" altLang="en-US" sz="1000" smtClean="0"/>
          </a:p>
          <a:p>
            <a:pPr eaLnBrk="1" hangingPunct="1"/>
            <a:r>
              <a:rPr lang="en-US" altLang="en-US" sz="1000" b="1" smtClean="0"/>
              <a:t>1994</a:t>
            </a:r>
            <a:r>
              <a:rPr lang="en-US" altLang="en-US" sz="1000" smtClean="0"/>
              <a:t> - SEABAT Engineers on board</a:t>
            </a:r>
          </a:p>
          <a:p>
            <a:pPr eaLnBrk="1" hangingPunct="1"/>
            <a:endParaRPr lang="en-US" altLang="en-US" sz="1000" smtClean="0"/>
          </a:p>
          <a:p>
            <a:pPr eaLnBrk="1" hangingPunct="1"/>
            <a:r>
              <a:rPr lang="en-US" altLang="en-US" sz="1000" b="1" smtClean="0"/>
              <a:t>BRAC 95</a:t>
            </a:r>
            <a:endParaRPr lang="en-US" altLang="en-US" sz="1000" smtClean="0"/>
          </a:p>
          <a:p>
            <a:pPr eaLnBrk="1" hangingPunct="1"/>
            <a:r>
              <a:rPr lang="en-US" altLang="en-US" sz="1000" smtClean="0"/>
              <a:t> BRAC’ed to the Fleet Combat Training</a:t>
            </a:r>
          </a:p>
          <a:p>
            <a:pPr eaLnBrk="1" hangingPunct="1"/>
            <a:r>
              <a:rPr lang="en-US" altLang="en-US" sz="1000" smtClean="0"/>
              <a:t>  Center</a:t>
            </a:r>
          </a:p>
          <a:p>
            <a:pPr eaLnBrk="1" hangingPunct="1"/>
            <a:r>
              <a:rPr lang="en-US" altLang="en-US" sz="1000" smtClean="0"/>
              <a:t> Retained alignment with PHD as detachment</a:t>
            </a:r>
          </a:p>
          <a:p>
            <a:pPr eaLnBrk="1" hangingPunct="1"/>
            <a:r>
              <a:rPr lang="en-US" altLang="en-US" sz="1000" smtClean="0"/>
              <a:t>   (East Coast Ops Dam Neck Detachment, PHD)</a:t>
            </a:r>
          </a:p>
          <a:p>
            <a:pPr eaLnBrk="1" hangingPunct="1"/>
            <a:endParaRPr lang="en-US" altLang="en-US" sz="1000" smtClean="0"/>
          </a:p>
          <a:p>
            <a:pPr eaLnBrk="1" hangingPunct="1"/>
            <a:r>
              <a:rPr lang="en-US" altLang="en-US" sz="1000" b="1" smtClean="0"/>
              <a:t>1998</a:t>
            </a:r>
            <a:r>
              <a:rPr lang="en-US" altLang="en-US" sz="1000" smtClean="0"/>
              <a:t> -  NISEAST ONI/CNSG Engineers on board</a:t>
            </a:r>
          </a:p>
        </p:txBody>
      </p:sp>
      <p:sp>
        <p:nvSpPr>
          <p:cNvPr id="36869" name="Rectangle 5"/>
          <p:cNvSpPr>
            <a:spLocks noChangeArrowheads="1"/>
          </p:cNvSpPr>
          <p:nvPr/>
        </p:nvSpPr>
        <p:spPr bwMode="auto">
          <a:xfrm>
            <a:off x="3273425" y="5184775"/>
            <a:ext cx="3505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9" tIns="46104" rIns="92209" bIns="46104">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ctr" eaLnBrk="1" hangingPunct="1">
              <a:spcBef>
                <a:spcPct val="50000"/>
              </a:spcBef>
            </a:pPr>
            <a:r>
              <a:rPr lang="en-US" altLang="en-US">
                <a:latin typeface="Arial" charset="0"/>
              </a:rPr>
              <a:t>RESS Radar Environment Simulator System </a:t>
            </a:r>
          </a:p>
          <a:p>
            <a:pPr algn="ctr" eaLnBrk="1" hangingPunct="1">
              <a:spcBef>
                <a:spcPct val="50000"/>
              </a:spcBef>
            </a:pPr>
            <a:r>
              <a:rPr lang="en-US" altLang="en-US">
                <a:latin typeface="Arial" charset="0"/>
              </a:rPr>
              <a:t>ERESS Enhanced Radar Environmental Simulation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5EA8998-4DC6-4256-A0FF-2AC589E79FFC}" type="slidenum">
              <a:rPr lang="en-US" smtClean="0">
                <a:solidFill>
                  <a:prstClr val="black"/>
                </a:solidFill>
                <a:latin typeface="Arial" pitchFamily="34" charset="0"/>
              </a:rPr>
              <a:pPr/>
              <a:t>9</a:t>
            </a:fld>
            <a:endParaRPr lang="en-US" smtClean="0">
              <a:solidFill>
                <a:prstClr val="black"/>
              </a:solidFill>
              <a:latin typeface="Arial" pitchFamily="34" charset="0"/>
            </a:endParaRPr>
          </a:p>
        </p:txBody>
      </p:sp>
      <p:sp>
        <p:nvSpPr>
          <p:cNvPr id="60419" name="Rectangle 2"/>
          <p:cNvSpPr>
            <a:spLocks noGrp="1" noRot="1" noChangeAspect="1" noChangeArrowheads="1" noTextEdit="1"/>
          </p:cNvSpPr>
          <p:nvPr>
            <p:ph type="sldImg"/>
          </p:nvPr>
        </p:nvSpPr>
        <p:spPr>
          <a:xfrm>
            <a:off x="1182688" y="696913"/>
            <a:ext cx="4648200" cy="3486150"/>
          </a:xfrm>
          <a:ln/>
        </p:spPr>
      </p:sp>
      <p:sp>
        <p:nvSpPr>
          <p:cNvPr id="60420" name="Rectangle 3"/>
          <p:cNvSpPr>
            <a:spLocks noGrp="1" noChangeArrowheads="1"/>
          </p:cNvSpPr>
          <p:nvPr>
            <p:ph type="body" idx="1"/>
          </p:nvPr>
        </p:nvSpPr>
        <p:spPr>
          <a:xfrm>
            <a:off x="935039" y="4416425"/>
            <a:ext cx="5140325" cy="4183063"/>
          </a:xfrm>
          <a:noFill/>
          <a:ln/>
        </p:spPr>
        <p:txBody>
          <a:bodyPr/>
          <a:lstStyle/>
          <a:p>
            <a:pPr marL="171441" indent="-171441">
              <a:buFont typeface="Arial" panose="020B0604020202020204" pitchFamily="34" charset="0"/>
              <a:buChar char="•"/>
            </a:pPr>
            <a:r>
              <a:rPr lang="en-US" dirty="0" smtClean="0">
                <a:latin typeface="Arial" pitchFamily="34" charset="0"/>
              </a:rPr>
              <a:t>Broad </a:t>
            </a:r>
            <a:r>
              <a:rPr lang="en-US" dirty="0" err="1" smtClean="0">
                <a:latin typeface="Arial" pitchFamily="34" charset="0"/>
              </a:rPr>
              <a:t>spectum</a:t>
            </a:r>
            <a:r>
              <a:rPr lang="en-US" dirty="0" smtClean="0">
                <a:latin typeface="Arial" pitchFamily="34" charset="0"/>
              </a:rPr>
              <a:t> of  programs supporting our mission goals.  </a:t>
            </a:r>
          </a:p>
          <a:p>
            <a:pPr marL="171441" indent="-171441">
              <a:buFont typeface="Arial" panose="020B0604020202020204" pitchFamily="34" charset="0"/>
              <a:buChar char="•"/>
            </a:pPr>
            <a:r>
              <a:rPr lang="en-US" dirty="0" smtClean="0">
                <a:latin typeface="Arial" pitchFamily="34" charset="0"/>
              </a:rPr>
              <a:t>A premier naval scientific and engineering institution.</a:t>
            </a:r>
          </a:p>
          <a:p>
            <a:pPr marL="171441" indent="-171441">
              <a:buFont typeface="Arial" panose="020B0604020202020204" pitchFamily="34" charset="0"/>
              <a:buChar char="•"/>
            </a:pPr>
            <a:r>
              <a:rPr lang="en-US" dirty="0"/>
              <a:t>NSWCDD’s mission is to understand technical dimensions of military problems and a systems approach to a responsible solution. </a:t>
            </a:r>
          </a:p>
          <a:p>
            <a:pPr marL="171441" indent="-171441">
              <a:buFont typeface="Arial" panose="020B0604020202020204" pitchFamily="34" charset="0"/>
              <a:buChar char="•"/>
            </a:pPr>
            <a:r>
              <a:rPr lang="en-US" dirty="0" smtClean="0"/>
              <a:t>Today</a:t>
            </a:r>
            <a:r>
              <a:rPr lang="en-US" dirty="0"/>
              <a:t>, new technological advances are being harnessed to build the U.S. Fleet of the future, and NSWCDD scientists and engineers are in the forefront of research and development, lending their knowledge, expertise, and innovations so that our Navy retains its place as the number one fleet in the world. </a:t>
            </a:r>
          </a:p>
          <a:p>
            <a:pPr eaLnBrk="1" hangingPunct="1"/>
            <a:r>
              <a:rPr lang="en-US" dirty="0" smtClean="0">
                <a:latin typeface="Arial" pitchFamily="34"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E5F626F0-2496-4B39-AD2B-E0C28C7F3F68}" type="slidenum">
              <a:rPr lang="en-US" smtClean="0">
                <a:latin typeface="Arial" pitchFamily="34" charset="0"/>
              </a:rPr>
              <a:pPr>
                <a:defRPr/>
              </a:pPr>
              <a:t>10</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xfrm>
            <a:off x="1182688" y="696913"/>
            <a:ext cx="4648200" cy="348615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San Diego, California (</a:t>
            </a:r>
            <a:r>
              <a:rPr lang="en-US" b="1" baseline="0" dirty="0" smtClean="0"/>
              <a:t>NAVBASE San Diego)</a:t>
            </a:r>
          </a:p>
          <a:p>
            <a:r>
              <a:rPr lang="en-US" dirty="0" smtClean="0"/>
              <a:t>AEGIS</a:t>
            </a:r>
            <a:r>
              <a:rPr lang="en-US" baseline="0" dirty="0" smtClean="0"/>
              <a:t> Modernization Team (AMT) Facility</a:t>
            </a:r>
          </a:p>
          <a:p>
            <a:r>
              <a:rPr lang="en-US" baseline="0" dirty="0" smtClean="0"/>
              <a:t>2680 </a:t>
            </a:r>
            <a:r>
              <a:rPr lang="en-US" baseline="0" dirty="0" err="1" smtClean="0"/>
              <a:t>Woden</a:t>
            </a:r>
            <a:r>
              <a:rPr lang="en-US" baseline="0" dirty="0" smtClean="0"/>
              <a:t> Street, Bldg. 322</a:t>
            </a:r>
          </a:p>
          <a:p>
            <a:r>
              <a:rPr lang="en-US" baseline="0" dirty="0" smtClean="0"/>
              <a:t>San Diego, CA  92136</a:t>
            </a:r>
          </a:p>
          <a:p>
            <a:r>
              <a:rPr lang="en-US" baseline="0" dirty="0" smtClean="0"/>
              <a:t>    </a:t>
            </a:r>
          </a:p>
          <a:p>
            <a:pPr defTabSz="931774">
              <a:defRPr/>
            </a:pPr>
            <a:r>
              <a:rPr lang="en-US" b="1" dirty="0" smtClean="0"/>
              <a:t>San Diego, California (</a:t>
            </a:r>
            <a:r>
              <a:rPr lang="en-US" b="1" baseline="0" dirty="0" smtClean="0"/>
              <a:t>NAVBASE Point Loma)</a:t>
            </a:r>
          </a:p>
          <a:p>
            <a:pPr defTabSz="931774">
              <a:defRPr/>
            </a:pPr>
            <a:r>
              <a:rPr lang="en-US" b="0" baseline="0" dirty="0" smtClean="0"/>
              <a:t>4635 Pacific Highway, Bldg. 3</a:t>
            </a:r>
          </a:p>
          <a:p>
            <a:r>
              <a:rPr lang="en-US" baseline="0" dirty="0" smtClean="0"/>
              <a:t>San Diego, CA  92110</a:t>
            </a:r>
          </a:p>
          <a:p>
            <a:pPr marL="174708" indent="-174708">
              <a:buFontTx/>
              <a:buChar char="-"/>
            </a:pPr>
            <a:endParaRPr lang="en-US" dirty="0" smtClean="0"/>
          </a:p>
          <a:p>
            <a:r>
              <a:rPr lang="en-US" b="1" dirty="0" smtClean="0"/>
              <a:t>Pascagoula, Mississippi (Huntington Ingalls Shipyard) – 1 Civilian</a:t>
            </a:r>
          </a:p>
          <a:p>
            <a:r>
              <a:rPr lang="en-US" b="0" dirty="0" smtClean="0"/>
              <a:t>SUPSHIP AEGIS Support</a:t>
            </a:r>
          </a:p>
          <a:p>
            <a:r>
              <a:rPr lang="en-US" b="0" dirty="0" smtClean="0"/>
              <a:t>SUPSHIP Gulf</a:t>
            </a:r>
            <a:r>
              <a:rPr lang="en-US" b="0" baseline="0" dirty="0" smtClean="0"/>
              <a:t> Coast ADMIN Building #1, 2</a:t>
            </a:r>
            <a:r>
              <a:rPr lang="en-US" b="0" baseline="30000" dirty="0" smtClean="0"/>
              <a:t>nd</a:t>
            </a:r>
            <a:r>
              <a:rPr lang="en-US" b="0" baseline="0" dirty="0" smtClean="0"/>
              <a:t> Floor Security</a:t>
            </a:r>
          </a:p>
          <a:p>
            <a:r>
              <a:rPr lang="en-US" dirty="0" smtClean="0"/>
              <a:t>1000 Jerry St </a:t>
            </a:r>
            <a:r>
              <a:rPr lang="en-US" dirty="0" err="1" smtClean="0"/>
              <a:t>Pe</a:t>
            </a:r>
            <a:r>
              <a:rPr lang="en-US" dirty="0" smtClean="0"/>
              <a:t> Highway</a:t>
            </a:r>
          </a:p>
          <a:p>
            <a:r>
              <a:rPr lang="en-US" dirty="0" smtClean="0"/>
              <a:t>Pascagoula, MS  39568</a:t>
            </a:r>
          </a:p>
          <a:p>
            <a:endParaRPr lang="en-US" dirty="0" smtClean="0"/>
          </a:p>
          <a:p>
            <a:r>
              <a:rPr lang="en-US" b="1" dirty="0" smtClean="0"/>
              <a:t>Bath, Maine (SUPSHIP) – 1 Civilian</a:t>
            </a:r>
          </a:p>
          <a:p>
            <a:r>
              <a:rPr lang="en-US" b="0" dirty="0" smtClean="0"/>
              <a:t>SUPSHIP AEGIS Support</a:t>
            </a:r>
          </a:p>
          <a:p>
            <a:r>
              <a:rPr lang="en-US" dirty="0" smtClean="0"/>
              <a:t>574 Washington Street </a:t>
            </a:r>
          </a:p>
          <a:p>
            <a:r>
              <a:rPr lang="en-US" dirty="0" smtClean="0"/>
              <a:t>Bath, ME  04530</a:t>
            </a:r>
          </a:p>
          <a:p>
            <a:endParaRPr lang="en-US" dirty="0" smtClean="0"/>
          </a:p>
          <a:p>
            <a:r>
              <a:rPr lang="en-US" b="1" dirty="0" err="1" smtClean="0"/>
              <a:t>Mayport</a:t>
            </a:r>
            <a:r>
              <a:rPr lang="en-US" b="1" dirty="0" smtClean="0"/>
              <a:t>, Florida (NAVSTA</a:t>
            </a:r>
            <a:r>
              <a:rPr lang="en-US" b="1" baseline="0" dirty="0" smtClean="0"/>
              <a:t> </a:t>
            </a:r>
            <a:r>
              <a:rPr lang="en-US" b="1" baseline="0" dirty="0" err="1" smtClean="0"/>
              <a:t>Mayport</a:t>
            </a:r>
            <a:r>
              <a:rPr lang="en-US" b="1" baseline="0" dirty="0" smtClean="0"/>
              <a:t>) – 1 Civilian</a:t>
            </a:r>
          </a:p>
          <a:p>
            <a:r>
              <a:rPr lang="en-US" b="0" baseline="0" dirty="0" smtClean="0"/>
              <a:t>LCS Waterfront Support</a:t>
            </a:r>
            <a:endParaRPr lang="en-US" b="0" dirty="0" smtClean="0"/>
          </a:p>
          <a:p>
            <a:r>
              <a:rPr lang="en-US" b="0" dirty="0" smtClean="0"/>
              <a:t>1488 Massey road, Building 2020</a:t>
            </a:r>
          </a:p>
          <a:p>
            <a:r>
              <a:rPr lang="en-US" b="0" dirty="0" smtClean="0"/>
              <a:t>Jacksonville, FL  32228</a:t>
            </a:r>
          </a:p>
          <a:p>
            <a:endParaRPr lang="en-US" b="1" dirty="0" smtClean="0"/>
          </a:p>
          <a:p>
            <a:r>
              <a:rPr lang="en-US" b="1" dirty="0" smtClean="0"/>
              <a:t>Mobile, Alabama – 1 Civilian</a:t>
            </a:r>
          </a:p>
          <a:p>
            <a:r>
              <a:rPr lang="en-US" dirty="0" smtClean="0"/>
              <a:t>LCS</a:t>
            </a:r>
            <a:r>
              <a:rPr lang="en-US" baseline="0" dirty="0" smtClean="0"/>
              <a:t> Waterfront Support</a:t>
            </a:r>
          </a:p>
          <a:p>
            <a:r>
              <a:rPr lang="en-US" baseline="0" dirty="0" smtClean="0"/>
              <a:t>Austral USA</a:t>
            </a:r>
          </a:p>
          <a:p>
            <a:r>
              <a:rPr lang="en-US" baseline="0" dirty="0" smtClean="0"/>
              <a:t>Navy Administration Building</a:t>
            </a:r>
          </a:p>
          <a:p>
            <a:r>
              <a:rPr lang="en-US" baseline="0" dirty="0" smtClean="0"/>
              <a:t>200 </a:t>
            </a:r>
            <a:r>
              <a:rPr lang="en-US" baseline="0" dirty="0" err="1" smtClean="0"/>
              <a:t>Addsco</a:t>
            </a:r>
            <a:r>
              <a:rPr lang="en-US" baseline="0" dirty="0" smtClean="0"/>
              <a:t> Road</a:t>
            </a:r>
          </a:p>
          <a:p>
            <a:r>
              <a:rPr lang="en-US" baseline="0" dirty="0" smtClean="0"/>
              <a:t>Mobile, Al  36602</a:t>
            </a:r>
            <a:endParaRPr lang="en-US" dirty="0" smtClean="0"/>
          </a:p>
          <a:p>
            <a:endParaRPr lang="en-US" dirty="0" smtClean="0"/>
          </a:p>
          <a:p>
            <a:r>
              <a:rPr lang="en-US" b="1" dirty="0" smtClean="0"/>
              <a:t>Marinette, WI (</a:t>
            </a:r>
            <a:r>
              <a:rPr lang="en-US" b="1" dirty="0" err="1" smtClean="0"/>
              <a:t>Fincantieri</a:t>
            </a:r>
            <a:r>
              <a:rPr lang="en-US" b="1" dirty="0" smtClean="0"/>
              <a:t> Marinette Marine</a:t>
            </a:r>
            <a:r>
              <a:rPr lang="en-US" b="1" baseline="0" dirty="0" smtClean="0"/>
              <a:t> Shipyard) – 1 Civilian</a:t>
            </a:r>
          </a:p>
          <a:p>
            <a:r>
              <a:rPr lang="en-US" b="0" baseline="0" dirty="0" smtClean="0"/>
              <a:t>LCS Waterfront Support</a:t>
            </a:r>
          </a:p>
          <a:p>
            <a:r>
              <a:rPr lang="en-US" b="0" baseline="0" dirty="0" smtClean="0"/>
              <a:t>1600 Ely Street</a:t>
            </a:r>
          </a:p>
          <a:p>
            <a:r>
              <a:rPr lang="en-US" b="0" baseline="0" dirty="0" smtClean="0"/>
              <a:t>Marinette, WI</a:t>
            </a:r>
          </a:p>
          <a:p>
            <a:endParaRPr lang="en-US" b="1" baseline="0" dirty="0" smtClean="0"/>
          </a:p>
          <a:p>
            <a:r>
              <a:rPr lang="en-US" b="1" dirty="0" smtClean="0"/>
              <a:t>Chesapeake, Virginia (Lockheed Martin</a:t>
            </a:r>
            <a:r>
              <a:rPr lang="en-US" b="1" baseline="0" dirty="0" smtClean="0"/>
              <a:t> Facility) – 1 Civilian</a:t>
            </a:r>
          </a:p>
          <a:p>
            <a:r>
              <a:rPr lang="en-US" b="0" baseline="0" dirty="0" smtClean="0"/>
              <a:t>SQQ-89 Support </a:t>
            </a:r>
          </a:p>
          <a:p>
            <a:r>
              <a:rPr lang="en-US" baseline="0" dirty="0" smtClean="0"/>
              <a:t>500 Woodlake Drive, Suite 2</a:t>
            </a:r>
          </a:p>
          <a:p>
            <a:r>
              <a:rPr lang="en-US" baseline="0" dirty="0" smtClean="0"/>
              <a:t>Chesapeake, VA  23320</a:t>
            </a:r>
          </a:p>
          <a:p>
            <a:endParaRPr lang="en-US" baseline="0" dirty="0" smtClean="0"/>
          </a:p>
          <a:p>
            <a:r>
              <a:rPr lang="en-US" b="1" baseline="0" dirty="0" smtClean="0"/>
              <a:t>Norfolk, Virginia – 21 Civilians</a:t>
            </a:r>
          </a:p>
          <a:p>
            <a:r>
              <a:rPr lang="en-US" b="0" baseline="0" dirty="0" smtClean="0"/>
              <a:t>- Naval Operations Base</a:t>
            </a:r>
          </a:p>
          <a:p>
            <a:pPr marL="465887" lvl="1"/>
            <a:r>
              <a:rPr lang="en-US" baseline="0" dirty="0" smtClean="0"/>
              <a:t>- Joint Information Operations Range – 6 Civilians</a:t>
            </a:r>
          </a:p>
          <a:p>
            <a:pPr marL="465887" lvl="1"/>
            <a:r>
              <a:rPr lang="en-US" baseline="0" dirty="0" smtClean="0"/>
              <a:t>- Navy Warfare Development Command (NCTE) – 9 Civilians</a:t>
            </a:r>
          </a:p>
          <a:p>
            <a:endParaRPr lang="en-US" baseline="0" dirty="0" smtClean="0"/>
          </a:p>
          <a:p>
            <a:r>
              <a:rPr lang="en-US" b="0" baseline="0" dirty="0" smtClean="0"/>
              <a:t>- Naval Support Activity Hampton Roads </a:t>
            </a:r>
          </a:p>
          <a:p>
            <a:pPr marL="640594" lvl="2" indent="-174708" defTabSz="931774">
              <a:buFontTx/>
              <a:buChar char="-"/>
              <a:defRPr/>
            </a:pPr>
            <a:r>
              <a:rPr lang="en-US" b="0" baseline="0" dirty="0" smtClean="0"/>
              <a:t>MARFORCOM Science Advisor – 1 Civilian</a:t>
            </a:r>
          </a:p>
          <a:p>
            <a:pPr marL="640594" lvl="2" indent="-174708" defTabSz="931774">
              <a:buFontTx/>
              <a:buChar char="-"/>
              <a:defRPr/>
            </a:pPr>
            <a:r>
              <a:rPr lang="en-US" b="0" baseline="0" dirty="0" smtClean="0"/>
              <a:t>COMOPTEVFOR Team – 3 Civilians</a:t>
            </a:r>
          </a:p>
          <a:p>
            <a:pPr marL="465886" lvl="2" indent="0" defTabSz="931774">
              <a:buFontTx/>
              <a:buNone/>
              <a:defRPr/>
            </a:pPr>
            <a:endParaRPr lang="en-US" b="0" baseline="0" dirty="0" smtClean="0"/>
          </a:p>
          <a:p>
            <a:pPr marL="8686" lvl="1" indent="0" defTabSz="931774">
              <a:buFontTx/>
              <a:buNone/>
              <a:defRPr/>
            </a:pPr>
            <a:r>
              <a:rPr lang="en-US" b="0" baseline="0" dirty="0" smtClean="0"/>
              <a:t>- NAVSTA Norfolk - 2 Civilians</a:t>
            </a:r>
          </a:p>
          <a:p>
            <a:pPr marL="640594" lvl="2" indent="-174708" defTabSz="931774">
              <a:buFontTx/>
              <a:buChar char="-"/>
              <a:defRPr/>
            </a:pPr>
            <a:r>
              <a:rPr lang="en-US" b="0" baseline="0" dirty="0" smtClean="0"/>
              <a:t>AEGIS Modernization Team</a:t>
            </a:r>
          </a:p>
          <a:p>
            <a:pPr marL="640594" lvl="2" indent="-174708" defTabSz="931774">
              <a:buFontTx/>
              <a:buChar char="-"/>
              <a:defRPr/>
            </a:pPr>
            <a:endParaRPr lang="en-US" b="0" baseline="0" dirty="0" smtClean="0"/>
          </a:p>
          <a:p>
            <a:r>
              <a:rPr lang="en-US" b="1" baseline="0" dirty="0" smtClean="0"/>
              <a:t>Suffolk, Virginia (Joint Staff J7 Suffolk Complex) – 19 Civilians</a:t>
            </a:r>
          </a:p>
          <a:p>
            <a:r>
              <a:rPr lang="en-US" baseline="0" dirty="0" smtClean="0"/>
              <a:t>116 Lake View Parkway </a:t>
            </a:r>
          </a:p>
          <a:p>
            <a:r>
              <a:rPr lang="en-US" baseline="0" dirty="0" smtClean="0"/>
              <a:t>Suffolk, VA 23435-2697</a:t>
            </a:r>
          </a:p>
          <a:p>
            <a:endParaRPr lang="en-US" dirty="0" smtClean="0"/>
          </a:p>
          <a:p>
            <a:r>
              <a:rPr lang="en-US" dirty="0" smtClean="0"/>
              <a:t>-  Joint Live Virtual Constructive</a:t>
            </a:r>
            <a:r>
              <a:rPr lang="en-US" baseline="0" dirty="0" smtClean="0"/>
              <a:t> / Joint Knowledge Online</a:t>
            </a:r>
            <a:endParaRPr lang="en-US" dirty="0" smtClean="0"/>
          </a:p>
          <a:p>
            <a:endParaRPr lang="en-US" dirty="0" smtClean="0"/>
          </a:p>
          <a:p>
            <a:r>
              <a:rPr lang="en-US" b="1" baseline="0" dirty="0" smtClean="0"/>
              <a:t>Suffolk, Virginia (</a:t>
            </a:r>
            <a:r>
              <a:rPr lang="en-US" sz="1200" b="1" kern="1200" dirty="0" smtClean="0">
                <a:solidFill>
                  <a:schemeClr val="tx1"/>
                </a:solidFill>
                <a:effectLst/>
                <a:latin typeface="Arial" charset="0"/>
                <a:ea typeface="+mn-ea"/>
                <a:cs typeface="+mn-cs"/>
              </a:rPr>
              <a:t>Navy Information Dominance Forces</a:t>
            </a:r>
            <a:r>
              <a:rPr lang="en-US" b="1" baseline="0" dirty="0" smtClean="0"/>
              <a:t>) – 1 Civilian</a:t>
            </a:r>
          </a:p>
          <a:p>
            <a:r>
              <a:rPr lang="en-US" baseline="0" dirty="0" smtClean="0"/>
              <a:t>115 Lake View Parkway </a:t>
            </a:r>
          </a:p>
          <a:p>
            <a:r>
              <a:rPr lang="en-US" baseline="0" dirty="0" smtClean="0"/>
              <a:t>Suffolk, VA 23435-2697</a:t>
            </a:r>
          </a:p>
          <a:p>
            <a:endParaRPr lang="en-US" baseline="0" dirty="0" smtClean="0"/>
          </a:p>
          <a:p>
            <a:pPr marL="171450" lvl="0" indent="-171450">
              <a:buFontTx/>
              <a:buChar char="-"/>
            </a:pPr>
            <a:r>
              <a:rPr lang="en-US" baseline="0" dirty="0" smtClean="0"/>
              <a:t>NAVIDFOR Science Advisor  </a:t>
            </a:r>
          </a:p>
          <a:p>
            <a:pPr eaLnBrk="1" hangingPunct="1"/>
            <a:endParaRPr lang="en-US" altLang="en-US" dirty="0" smtClean="0">
              <a:latin typeface="Arial" charset="0"/>
            </a:endParaRPr>
          </a:p>
          <a:p>
            <a:pPr eaLnBrk="1" hangingPunct="1"/>
            <a:r>
              <a:rPr lang="en-US" altLang="en-US" b="1" dirty="0" smtClean="0">
                <a:latin typeface="Arial" charset="0"/>
              </a:rPr>
              <a:t>Virginia Beach,</a:t>
            </a:r>
            <a:r>
              <a:rPr lang="en-US" altLang="en-US" b="1" baseline="0" dirty="0" smtClean="0">
                <a:latin typeface="Arial" charset="0"/>
              </a:rPr>
              <a:t> Virginia – 1 Civilian</a:t>
            </a:r>
          </a:p>
          <a:p>
            <a:pPr eaLnBrk="1" hangingPunct="1"/>
            <a:r>
              <a:rPr lang="en-US" b="0" dirty="0" smtClean="0"/>
              <a:t>Navy Expeditionary Intelligence Command</a:t>
            </a:r>
          </a:p>
          <a:p>
            <a:pPr eaLnBrk="1" hangingPunct="1"/>
            <a:r>
              <a:rPr lang="en-US" b="0" dirty="0" smtClean="0"/>
              <a:t>Engineering Services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AA676-4E37-41BC-86B9-786C05E627D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3300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5EA8998-4DC6-4256-A0FF-2AC589E79FFC}" type="slidenum">
              <a:rPr lang="en-US" smtClean="0">
                <a:solidFill>
                  <a:prstClr val="black"/>
                </a:solidFill>
                <a:latin typeface="Arial" pitchFamily="34" charset="0"/>
              </a:rPr>
              <a:pPr/>
              <a:t>14</a:t>
            </a:fld>
            <a:endParaRPr lang="en-US" smtClean="0">
              <a:solidFill>
                <a:prstClr val="black"/>
              </a:solidFill>
              <a:latin typeface="Arial" pitchFamily="34" charset="0"/>
            </a:endParaRPr>
          </a:p>
        </p:txBody>
      </p:sp>
      <p:sp>
        <p:nvSpPr>
          <p:cNvPr id="60419" name="Rectangle 2"/>
          <p:cNvSpPr>
            <a:spLocks noGrp="1" noRot="1" noChangeAspect="1" noChangeArrowheads="1" noTextEdit="1"/>
          </p:cNvSpPr>
          <p:nvPr>
            <p:ph type="sldImg"/>
          </p:nvPr>
        </p:nvSpPr>
        <p:spPr>
          <a:xfrm>
            <a:off x="1182688" y="696913"/>
            <a:ext cx="4648200" cy="3486150"/>
          </a:xfrm>
          <a:ln/>
        </p:spPr>
      </p:sp>
      <p:sp>
        <p:nvSpPr>
          <p:cNvPr id="60420" name="Rectangle 3"/>
          <p:cNvSpPr>
            <a:spLocks noGrp="1" noChangeArrowheads="1"/>
          </p:cNvSpPr>
          <p:nvPr>
            <p:ph type="body" idx="1"/>
          </p:nvPr>
        </p:nvSpPr>
        <p:spPr>
          <a:xfrm>
            <a:off x="935039" y="4416425"/>
            <a:ext cx="5140325" cy="4183063"/>
          </a:xfrm>
          <a:noFill/>
          <a:ln/>
        </p:spPr>
        <p:txBody>
          <a:bodyPr/>
          <a:lstStyle/>
          <a:p>
            <a:pPr marL="171441" indent="-171441">
              <a:buFont typeface="Arial" panose="020B0604020202020204" pitchFamily="34" charset="0"/>
              <a:buChar char="•"/>
            </a:pPr>
            <a:r>
              <a:rPr lang="en-US" dirty="0" smtClean="0">
                <a:latin typeface="Arial" pitchFamily="34" charset="0"/>
              </a:rPr>
              <a:t>Broad </a:t>
            </a:r>
            <a:r>
              <a:rPr lang="en-US" dirty="0" err="1" smtClean="0">
                <a:latin typeface="Arial" pitchFamily="34" charset="0"/>
              </a:rPr>
              <a:t>spectum</a:t>
            </a:r>
            <a:r>
              <a:rPr lang="en-US" dirty="0" smtClean="0">
                <a:latin typeface="Arial" pitchFamily="34" charset="0"/>
              </a:rPr>
              <a:t> of  programs supporting our mission goals.  </a:t>
            </a:r>
          </a:p>
          <a:p>
            <a:pPr marL="171441" indent="-171441">
              <a:buFont typeface="Arial" panose="020B0604020202020204" pitchFamily="34" charset="0"/>
              <a:buChar char="•"/>
            </a:pPr>
            <a:r>
              <a:rPr lang="en-US" dirty="0" smtClean="0">
                <a:latin typeface="Arial" pitchFamily="34" charset="0"/>
              </a:rPr>
              <a:t>A premier naval scientific and engineering institution.</a:t>
            </a:r>
          </a:p>
          <a:p>
            <a:pPr marL="171441" indent="-171441">
              <a:buFont typeface="Arial" panose="020B0604020202020204" pitchFamily="34" charset="0"/>
              <a:buChar char="•"/>
            </a:pPr>
            <a:r>
              <a:rPr lang="en-US" dirty="0"/>
              <a:t>NSWCDD’s mission is to understand technical dimensions of military problems and a systems approach to a responsible solution. </a:t>
            </a:r>
          </a:p>
          <a:p>
            <a:pPr marL="171441" indent="-171441">
              <a:buFont typeface="Arial" panose="020B0604020202020204" pitchFamily="34" charset="0"/>
              <a:buChar char="•"/>
            </a:pPr>
            <a:r>
              <a:rPr lang="en-US" dirty="0" smtClean="0"/>
              <a:t>Today</a:t>
            </a:r>
            <a:r>
              <a:rPr lang="en-US" dirty="0"/>
              <a:t>, new technological advances are being harnessed to build the U.S. Fleet of the future, and NSWCDD scientists and engineers are in the forefront of research and development, lending their knowledge, expertise, and innovations so that our Navy retains its place as the number one fleet in the world. </a:t>
            </a:r>
          </a:p>
          <a:p>
            <a:pPr eaLnBrk="1" hangingPunct="1"/>
            <a:r>
              <a:rPr lang="en-US" dirty="0" smtClean="0">
                <a:latin typeface="Arial"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0"/>
            <a:ext cx="9144000" cy="6858000"/>
          </a:xfrm>
          <a:prstGeom prst="rect">
            <a:avLst/>
          </a:prstGeom>
          <a:solidFill>
            <a:srgbClr val="003870"/>
          </a:solidFill>
          <a:ln w="76200">
            <a:noFill/>
            <a:miter lim="800000"/>
            <a:headEnd/>
            <a:tailEnd/>
          </a:ln>
          <a:effectLst/>
        </p:spPr>
        <p:txBody>
          <a:bodyPr wrap="none" anchor="ctr"/>
          <a:lstStyle/>
          <a:p>
            <a:pPr>
              <a:defRPr/>
            </a:pPr>
            <a:endParaRPr lang="en-US"/>
          </a:p>
        </p:txBody>
      </p:sp>
      <p:sp>
        <p:nvSpPr>
          <p:cNvPr id="3" name="Rectangle 3"/>
          <p:cNvSpPr>
            <a:spLocks noChangeArrowheads="1"/>
          </p:cNvSpPr>
          <p:nvPr userDrawn="1"/>
        </p:nvSpPr>
        <p:spPr bwMode="auto">
          <a:xfrm>
            <a:off x="0" y="1219200"/>
            <a:ext cx="9144000" cy="1333500"/>
          </a:xfrm>
          <a:prstGeom prst="rect">
            <a:avLst/>
          </a:prstGeom>
          <a:solidFill>
            <a:schemeClr val="bg1">
              <a:alpha val="25000"/>
            </a:schemeClr>
          </a:solidFill>
          <a:ln w="9525" algn="ctr">
            <a:noFill/>
            <a:miter lim="800000"/>
            <a:headEnd/>
            <a:tailEnd/>
          </a:ln>
          <a:effectLst/>
        </p:spPr>
        <p:txBody>
          <a:bodyPr wrap="none" anchor="ctr"/>
          <a:lstStyle/>
          <a:p>
            <a:pPr>
              <a:defRPr/>
            </a:pPr>
            <a:endParaRPr lang="en-US"/>
          </a:p>
        </p:txBody>
      </p:sp>
      <p:sp>
        <p:nvSpPr>
          <p:cNvPr id="4" name="Rectangle 6"/>
          <p:cNvSpPr>
            <a:spLocks noChangeArrowheads="1"/>
          </p:cNvSpPr>
          <p:nvPr userDrawn="1"/>
        </p:nvSpPr>
        <p:spPr bwMode="auto">
          <a:xfrm>
            <a:off x="0" y="1504950"/>
            <a:ext cx="9144000" cy="762000"/>
          </a:xfrm>
          <a:prstGeom prst="rect">
            <a:avLst/>
          </a:prstGeom>
          <a:solidFill>
            <a:schemeClr val="bg1">
              <a:alpha val="25000"/>
            </a:schemeClr>
          </a:solidFill>
          <a:ln w="9525" algn="ctr">
            <a:noFill/>
            <a:miter lim="800000"/>
            <a:headEnd/>
            <a:tailEnd/>
          </a:ln>
          <a:effectLst/>
        </p:spPr>
        <p:txBody>
          <a:bodyPr wrap="none" anchor="ctr"/>
          <a:lstStyle/>
          <a:p>
            <a:pPr>
              <a:defRPr/>
            </a:pPr>
            <a:endParaRPr lang="en-US"/>
          </a:p>
        </p:txBody>
      </p:sp>
      <p:sp>
        <p:nvSpPr>
          <p:cNvPr id="5" name="Rectangle 8"/>
          <p:cNvSpPr>
            <a:spLocks noChangeArrowheads="1"/>
          </p:cNvSpPr>
          <p:nvPr userDrawn="1"/>
        </p:nvSpPr>
        <p:spPr bwMode="auto">
          <a:xfrm>
            <a:off x="247650" y="285750"/>
            <a:ext cx="8629650" cy="6286500"/>
          </a:xfrm>
          <a:prstGeom prst="rect">
            <a:avLst/>
          </a:prstGeom>
          <a:solidFill>
            <a:srgbClr val="171D2F"/>
          </a:solidFill>
          <a:ln w="76200">
            <a:solidFill>
              <a:schemeClr val="bg1"/>
            </a:solid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427038" y="481013"/>
            <a:ext cx="8253412" cy="5918200"/>
          </a:xfrm>
          <a:prstGeom prst="rect">
            <a:avLst/>
          </a:prstGeom>
          <a:solidFill>
            <a:schemeClr val="bg1"/>
          </a:solidFill>
          <a:ln w="76200">
            <a:solidFill>
              <a:schemeClr val="bg1"/>
            </a:solid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0" y="0"/>
            <a:ext cx="9144000" cy="6858000"/>
          </a:xfrm>
          <a:prstGeom prst="rect">
            <a:avLst/>
          </a:prstGeom>
          <a:noFill/>
          <a:ln w="76200">
            <a:solidFill>
              <a:srgbClr val="171D2F"/>
            </a:solidFill>
            <a:miter lim="800000"/>
            <a:headEnd/>
            <a:tailEnd/>
          </a:ln>
          <a:effectLst/>
        </p:spPr>
        <p:txBody>
          <a:bodyPr wrap="none" anchor="ctr"/>
          <a:lstStyle/>
          <a:p>
            <a:pPr>
              <a:defRPr/>
            </a:pPr>
            <a:endParaRPr lang="en-US"/>
          </a:p>
        </p:txBody>
      </p:sp>
      <p:sp>
        <p:nvSpPr>
          <p:cNvPr id="8" name="Rectangle 4"/>
          <p:cNvSpPr>
            <a:spLocks noGrp="1" noChangeArrowheads="1"/>
          </p:cNvSpPr>
          <p:nvPr>
            <p:ph type="dt" sz="half" idx="10"/>
          </p:nvPr>
        </p:nvSpPr>
        <p:spPr>
          <a:xfrm>
            <a:off x="-19050" y="6626225"/>
            <a:ext cx="2133600" cy="250825"/>
          </a:xfrm>
        </p:spPr>
        <p:txBody>
          <a:bodyPr/>
          <a:lstStyle>
            <a:lvl1pPr>
              <a:defRPr>
                <a:solidFill>
                  <a:schemeClr val="bg1"/>
                </a:solidFill>
              </a:defRPr>
            </a:lvl1pPr>
          </a:lstStyle>
          <a:p>
            <a:pPr>
              <a:defRPr/>
            </a:pPr>
            <a:endParaRPr lang="en-US"/>
          </a:p>
        </p:txBody>
      </p:sp>
      <p:sp>
        <p:nvSpPr>
          <p:cNvPr id="9" name="Rectangle 5"/>
          <p:cNvSpPr>
            <a:spLocks noGrp="1" noChangeArrowheads="1"/>
          </p:cNvSpPr>
          <p:nvPr>
            <p:ph type="sldNum" sz="quarter" idx="11"/>
          </p:nvPr>
        </p:nvSpPr>
        <p:spPr>
          <a:xfrm>
            <a:off x="7048500" y="6626225"/>
            <a:ext cx="2133600" cy="250825"/>
          </a:xfrm>
        </p:spPr>
        <p:txBody>
          <a:bodyPr/>
          <a:lstStyle>
            <a:lvl1pPr>
              <a:defRPr>
                <a:solidFill>
                  <a:schemeClr val="bg1"/>
                </a:solidFill>
              </a:defRPr>
            </a:lvl1pPr>
          </a:lstStyle>
          <a:p>
            <a:pPr>
              <a:defRPr/>
            </a:pPr>
            <a:fld id="{5708B023-7539-45B4-B83F-C77BE7BE5D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1266825" y="104775"/>
            <a:ext cx="6611938" cy="733425"/>
          </a:xfrm>
          <a:prstGeom prst="rect">
            <a:avLst/>
          </a:prstGeom>
          <a:noFill/>
          <a:ln w="9525">
            <a:noFill/>
            <a:miter lim="800000"/>
            <a:headEnd/>
            <a:tailEnd/>
          </a:ln>
          <a:effectLst>
            <a:outerShdw dist="28398" dir="3806097" algn="ctr" rotWithShape="0">
              <a:schemeClr val="tx2"/>
            </a:outerShdw>
          </a:effectLst>
        </p:spPr>
        <p:txBody>
          <a:bodyPr/>
          <a:lstStyle/>
          <a:p>
            <a:pPr lvl="0"/>
            <a:r>
              <a:rPr lang="en-US" dirty="0" smtClean="0"/>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9D68518-AC8F-4174-8FCF-717BB9B03D4E}" type="slidenum">
              <a:rPr lang="en-US"/>
              <a:pPr>
                <a:defRPr/>
              </a:pPr>
              <a:t>‹#›</a:t>
            </a:fld>
            <a:endParaRPr lang="en-US" dirty="0"/>
          </a:p>
        </p:txBody>
      </p:sp>
    </p:spTree>
    <p:extLst>
      <p:ext uri="{BB962C8B-B14F-4D97-AF65-F5344CB8AC3E}">
        <p14:creationId xmlns:p14="http://schemas.microsoft.com/office/powerpoint/2010/main" val="168404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solidFill>
              <a:latin typeface="Arial" charset="0"/>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latin typeface="Arial" charset="0"/>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0AB2F0D-938D-4578-A22E-DA84CF026FF3}" type="slidenum">
              <a:rPr lang="en-US">
                <a:solidFill>
                  <a:prstClr val="black"/>
                </a:solidFill>
                <a:latin typeface="Arial" charset="0"/>
              </a:rPr>
              <a:pPr>
                <a:defRPr/>
              </a:pPr>
              <a:t>‹#›</a:t>
            </a:fld>
            <a:endParaRPr lang="en-US" dirty="0">
              <a:solidFill>
                <a:prstClr val="black"/>
              </a:solidFill>
              <a:latin typeface="Arial" charset="0"/>
            </a:endParaRPr>
          </a:p>
        </p:txBody>
      </p:sp>
    </p:spTree>
    <p:extLst>
      <p:ext uri="{BB962C8B-B14F-4D97-AF65-F5344CB8AC3E}">
        <p14:creationId xmlns:p14="http://schemas.microsoft.com/office/powerpoint/2010/main" val="226537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1AD3B4F1-F0D2-4323-88C6-3C856595E168}" type="slidenum">
              <a:rPr lang="en-US">
                <a:solidFill>
                  <a:prstClr val="black"/>
                </a:solidFill>
                <a:latin typeface="Arial" charset="0"/>
              </a:rPr>
              <a:pPr>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759643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48112AE-76EE-4B46-8DAA-1531839273D0}" type="slidenum">
              <a:rPr lang="en-US">
                <a:solidFill>
                  <a:prstClr val="black"/>
                </a:solidFill>
                <a:latin typeface="Arial" charset="0"/>
              </a:rPr>
              <a:pPr>
                <a:defRPr/>
              </a:pPr>
              <a:t>‹#›</a:t>
            </a:fld>
            <a:endParaRPr lang="en-US" dirty="0">
              <a:solidFill>
                <a:prstClr val="black"/>
              </a:solidFill>
              <a:latin typeface="Arial" charset="0"/>
            </a:endParaRPr>
          </a:p>
        </p:txBody>
      </p:sp>
      <p:sp>
        <p:nvSpPr>
          <p:cNvPr id="3" name="Text Box 14"/>
          <p:cNvSpPr txBox="1">
            <a:spLocks noChangeArrowheads="1"/>
          </p:cNvSpPr>
          <p:nvPr userDrawn="1"/>
        </p:nvSpPr>
        <p:spPr bwMode="auto">
          <a:xfrm>
            <a:off x="2907979" y="6614884"/>
            <a:ext cx="3316934" cy="246221"/>
          </a:xfrm>
          <a:prstGeom prst="rect">
            <a:avLst/>
          </a:prstGeom>
          <a:noFill/>
          <a:ln w="1588" algn="ctr">
            <a:noFill/>
            <a:miter lim="800000"/>
            <a:headEnd/>
            <a:tailEnd/>
          </a:ln>
        </p:spPr>
        <p:txBody>
          <a:bodyPr wrap="none">
            <a:spAutoFit/>
          </a:bodyPr>
          <a:lstStyle/>
          <a:p>
            <a:pPr algn="ctr">
              <a:defRPr/>
            </a:pPr>
            <a:r>
              <a:rPr lang="en-US" sz="1000" dirty="0" smtClean="0">
                <a:solidFill>
                  <a:prstClr val="black"/>
                </a:solidFill>
                <a:latin typeface="Arial" charset="0"/>
                <a:cs typeface="Times New Roman" pitchFamily="18" charset="0"/>
              </a:rPr>
              <a:t>Distribution Statement A – Approved for Public Release</a:t>
            </a:r>
            <a:endParaRPr lang="en-US" sz="1000" dirty="0">
              <a:solidFill>
                <a:prstClr val="black"/>
              </a:solidFill>
              <a:latin typeface="Arial" charset="0"/>
              <a:cs typeface="Times New Roman" pitchFamily="18" charset="0"/>
            </a:endParaRPr>
          </a:p>
        </p:txBody>
      </p:sp>
    </p:spTree>
    <p:extLst>
      <p:ext uri="{BB962C8B-B14F-4D97-AF65-F5344CB8AC3E}">
        <p14:creationId xmlns:p14="http://schemas.microsoft.com/office/powerpoint/2010/main" val="63662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8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0AB2F0D-938D-4578-A22E-DA84CF026FF3}" type="slidenum">
              <a:rPr lang="en-US"/>
              <a:pPr>
                <a:defRPr/>
              </a:pPr>
              <a:t>‹#›</a:t>
            </a:fld>
            <a:endParaRPr lang="en-US" dirty="0"/>
          </a:p>
        </p:txBody>
      </p:sp>
    </p:spTree>
    <p:extLst>
      <p:ext uri="{BB962C8B-B14F-4D97-AF65-F5344CB8AC3E}">
        <p14:creationId xmlns:p14="http://schemas.microsoft.com/office/powerpoint/2010/main" val="22383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2F2D2B-0DFE-4FD7-A8A3-D5B31EA92D43}"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68F07-9E1E-4D35-847D-C7A0EBA8F05B}" type="slidenum">
              <a:rPr lang="en-US" smtClean="0"/>
              <a:t>‹#›</a:t>
            </a:fld>
            <a:endParaRPr lang="en-US"/>
          </a:p>
        </p:txBody>
      </p:sp>
    </p:spTree>
    <p:extLst>
      <p:ext uri="{BB962C8B-B14F-4D97-AF65-F5344CB8AC3E}">
        <p14:creationId xmlns:p14="http://schemas.microsoft.com/office/powerpoint/2010/main" val="1552444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C87B67-0850-476E-AA78-9A273902E860}" type="slidenum">
              <a:rPr lang="en-US"/>
              <a:pPr>
                <a:defRPr/>
              </a:pPr>
              <a:t>‹#›</a:t>
            </a:fld>
            <a:endParaRPr lang="en-US" dirty="0"/>
          </a:p>
        </p:txBody>
      </p:sp>
      <p:sp>
        <p:nvSpPr>
          <p:cNvPr id="7" name="Text Box 14"/>
          <p:cNvSpPr txBox="1">
            <a:spLocks noChangeArrowheads="1"/>
          </p:cNvSpPr>
          <p:nvPr userDrawn="1"/>
        </p:nvSpPr>
        <p:spPr bwMode="auto">
          <a:xfrm>
            <a:off x="2907979" y="6658426"/>
            <a:ext cx="3316934" cy="246221"/>
          </a:xfrm>
          <a:prstGeom prst="rect">
            <a:avLst/>
          </a:prstGeom>
          <a:noFill/>
          <a:ln w="1588" algn="ctr">
            <a:noFill/>
            <a:miter lim="800000"/>
            <a:headEnd/>
            <a:tailEnd/>
          </a:ln>
        </p:spPr>
        <p:txBody>
          <a:bodyPr wrap="none">
            <a:spAutoFit/>
          </a:bodyPr>
          <a:lstStyle/>
          <a:p>
            <a:pPr algn="ctr">
              <a:defRPr/>
            </a:pPr>
            <a:r>
              <a:rPr lang="en-US" sz="1000" dirty="0" smtClean="0">
                <a:solidFill>
                  <a:prstClr val="black"/>
                </a:solidFill>
                <a:latin typeface="Arial" charset="0"/>
                <a:cs typeface="Times New Roman" pitchFamily="18" charset="0"/>
              </a:rPr>
              <a:t>Distribution Statement A – Approved for Public Release</a:t>
            </a:r>
            <a:endParaRPr lang="en-US" sz="1000" dirty="0">
              <a:solidFill>
                <a:prstClr val="black"/>
              </a:solidFill>
              <a:latin typeface="Arial" charset="0"/>
              <a:cs typeface="Times New Roman" pitchFamily="18" charset="0"/>
            </a:endParaRPr>
          </a:p>
        </p:txBody>
      </p:sp>
    </p:spTree>
    <p:extLst>
      <p:ext uri="{BB962C8B-B14F-4D97-AF65-F5344CB8AC3E}">
        <p14:creationId xmlns:p14="http://schemas.microsoft.com/office/powerpoint/2010/main" val="170497435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1AD3B4F1-F0D2-4323-88C6-3C856595E168}" type="slidenum">
              <a:rPr lang="en-US"/>
              <a:pPr>
                <a:defRPr/>
              </a:pPr>
              <a:t>‹#›</a:t>
            </a:fld>
            <a:endParaRPr lang="en-US" dirty="0"/>
          </a:p>
        </p:txBody>
      </p:sp>
    </p:spTree>
    <p:extLst>
      <p:ext uri="{BB962C8B-B14F-4D97-AF65-F5344CB8AC3E}">
        <p14:creationId xmlns:p14="http://schemas.microsoft.com/office/powerpoint/2010/main" val="1891081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1AD3B4F1-F0D2-4323-88C6-3C856595E168}" type="slidenum">
              <a:rPr lang="en-US"/>
              <a:pPr>
                <a:defRPr/>
              </a:pPr>
              <a:t>‹#›</a:t>
            </a:fld>
            <a:endParaRPr lang="en-US" dirty="0"/>
          </a:p>
        </p:txBody>
      </p:sp>
    </p:spTree>
    <p:extLst>
      <p:ext uri="{BB962C8B-B14F-4D97-AF65-F5344CB8AC3E}">
        <p14:creationId xmlns:p14="http://schemas.microsoft.com/office/powerpoint/2010/main" val="4656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5125" y="1295400"/>
            <a:ext cx="8502650" cy="5027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0BDAAAD-9E02-4D5A-BA05-5C95D05D7B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A9586EA-872F-4CAE-B2D7-71A425058F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295400"/>
            <a:ext cx="4175125" cy="5027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650" y="1295400"/>
            <a:ext cx="4175125" cy="5027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F5ECFF3-BB7F-46BD-B18E-08DB167ADB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0FE71357-5A30-4AF8-8096-C8CCD7E360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388239BC-F9BA-4732-B566-798BAF38BB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2C50CEA9-B413-4089-89AA-5F7A2347E6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66825" y="249238"/>
            <a:ext cx="6611938" cy="733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125" y="1295400"/>
            <a:ext cx="8502650" cy="5027613"/>
          </a:xfrm>
          <a:prstGeom prst="rect">
            <a:avLst/>
          </a:prstGeo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20A58B1-5517-406D-A385-67D7D8025E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66825" y="249238"/>
            <a:ext cx="6611938" cy="7334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5125" y="1295400"/>
            <a:ext cx="8502650" cy="5027613"/>
          </a:xfrm>
          <a:prstGeom prst="rect">
            <a:avLst/>
          </a:prstGeo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6B5BFC3-D65B-465C-A9A4-2B284DDE0A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dt" sz="half" idx="2"/>
          </p:nvPr>
        </p:nvSpPr>
        <p:spPr bwMode="auto">
          <a:xfrm>
            <a:off x="762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171D2F"/>
                </a:solidFill>
              </a:defRPr>
            </a:lvl1pPr>
          </a:lstStyle>
          <a:p>
            <a:pPr>
              <a:defRPr/>
            </a:pPr>
            <a:endParaRPr lang="en-US"/>
          </a:p>
        </p:txBody>
      </p:sp>
      <p:sp>
        <p:nvSpPr>
          <p:cNvPr id="1029" name="Rectangle 5"/>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171D2F"/>
                </a:solidFill>
              </a:defRPr>
            </a:lvl1pPr>
          </a:lstStyle>
          <a:p>
            <a:pPr>
              <a:defRPr/>
            </a:pPr>
            <a:fld id="{275AA8E1-FE98-410C-B6D3-418E9668F14C}" type="slidenum">
              <a:rPr lang="en-US"/>
              <a:pPr>
                <a:defRPr/>
              </a:pPr>
              <a:t>‹#›</a:t>
            </a:fld>
            <a:endParaRPr lang="en-US"/>
          </a:p>
        </p:txBody>
      </p:sp>
      <p:sp>
        <p:nvSpPr>
          <p:cNvPr id="1030" name="Rectangle 6"/>
          <p:cNvSpPr>
            <a:spLocks noChangeArrowheads="1"/>
          </p:cNvSpPr>
          <p:nvPr userDrawn="1"/>
        </p:nvSpPr>
        <p:spPr bwMode="auto">
          <a:xfrm>
            <a:off x="0" y="0"/>
            <a:ext cx="9144000" cy="1066800"/>
          </a:xfrm>
          <a:prstGeom prst="rect">
            <a:avLst/>
          </a:prstGeom>
          <a:gradFill rotWithShape="1">
            <a:gsLst>
              <a:gs pos="0">
                <a:srgbClr val="062B66"/>
              </a:gs>
              <a:gs pos="100000">
                <a:srgbClr val="003870"/>
              </a:gs>
            </a:gsLst>
            <a:lin ang="0" scaled="1"/>
          </a:gradFill>
          <a:ln w="76200">
            <a:noFill/>
            <a:miter lim="800000"/>
            <a:headEnd/>
            <a:tailEnd/>
          </a:ln>
          <a:effectLst>
            <a:outerShdw dist="35921" dir="2700000" algn="ctr" rotWithShape="0">
              <a:srgbClr val="000066">
                <a:alpha val="50000"/>
              </a:srgbClr>
            </a:outerShdw>
          </a:effectLst>
        </p:spPr>
        <p:txBody>
          <a:bodyPr wrap="none" anchor="ctr"/>
          <a:lstStyle/>
          <a:p>
            <a:pPr algn="ctr">
              <a:defRPr/>
            </a:pPr>
            <a:endParaRPr lang="en-US"/>
          </a:p>
        </p:txBody>
      </p:sp>
      <p:sp>
        <p:nvSpPr>
          <p:cNvPr id="3079" name="Rectangle 7"/>
          <p:cNvSpPr>
            <a:spLocks noGrp="1" noChangeArrowheads="1"/>
          </p:cNvSpPr>
          <p:nvPr>
            <p:ph type="title"/>
          </p:nvPr>
        </p:nvSpPr>
        <p:spPr bwMode="auto">
          <a:xfrm>
            <a:off x="1257300" y="104775"/>
            <a:ext cx="6611938" cy="733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Maritime Warfare Systems Department (F)</a:t>
            </a:r>
          </a:p>
        </p:txBody>
      </p:sp>
      <p:pic>
        <p:nvPicPr>
          <p:cNvPr id="3081" name="Picture 9" descr="Warfare Logo"/>
          <p:cNvPicPr>
            <a:picLocks noChangeAspect="1" noChangeArrowheads="1"/>
          </p:cNvPicPr>
          <p:nvPr userDrawn="1"/>
        </p:nvPicPr>
        <p:blipFill>
          <a:blip r:embed="rId12" cstate="print"/>
          <a:srcRect b="1234"/>
          <a:stretch>
            <a:fillRect/>
          </a:stretch>
        </p:blipFill>
        <p:spPr bwMode="auto">
          <a:xfrm>
            <a:off x="7924800" y="124428"/>
            <a:ext cx="1219200" cy="677863"/>
          </a:xfrm>
          <a:prstGeom prst="rect">
            <a:avLst/>
          </a:prstGeom>
          <a:noFill/>
          <a:ln w="28575">
            <a:solidFill>
              <a:schemeClr val="bg1"/>
            </a:solidFill>
            <a:miter lim="800000"/>
            <a:headEnd/>
            <a:tailEnd/>
          </a:ln>
        </p:spPr>
      </p:pic>
      <p:pic>
        <p:nvPicPr>
          <p:cNvPr id="3082" name="Picture 10" descr="Dam Neck logo"/>
          <p:cNvPicPr>
            <a:picLocks noChangeAspect="1" noChangeArrowheads="1"/>
          </p:cNvPicPr>
          <p:nvPr userDrawn="1"/>
        </p:nvPicPr>
        <p:blipFill>
          <a:blip r:embed="rId13" cstate="print"/>
          <a:srcRect/>
          <a:stretch>
            <a:fillRect/>
          </a:stretch>
        </p:blipFill>
        <p:spPr bwMode="auto">
          <a:xfrm>
            <a:off x="28575" y="124428"/>
            <a:ext cx="1227070" cy="676656"/>
          </a:xfrm>
          <a:prstGeom prst="rect">
            <a:avLst/>
          </a:prstGeom>
          <a:noFill/>
          <a:ln w="28575">
            <a:solidFill>
              <a:schemeClr val="bg1"/>
            </a:solidFill>
            <a:miter lim="800000"/>
            <a:headEnd/>
            <a:tailEnd/>
          </a:ln>
        </p:spPr>
      </p:pic>
      <p:sp>
        <p:nvSpPr>
          <p:cNvPr id="10" name="Rectangle 25"/>
          <p:cNvSpPr>
            <a:spLocks noChangeArrowheads="1"/>
          </p:cNvSpPr>
          <p:nvPr userDrawn="1"/>
        </p:nvSpPr>
        <p:spPr bwMode="auto">
          <a:xfrm>
            <a:off x="2913820" y="6611779"/>
            <a:ext cx="3310522" cy="246221"/>
          </a:xfrm>
          <a:prstGeom prst="rect">
            <a:avLst/>
          </a:prstGeom>
          <a:noFill/>
          <a:ln w="9525">
            <a:noFill/>
            <a:miter lim="800000"/>
            <a:headEnd/>
            <a:tailEnd/>
          </a:ln>
          <a:effectLst/>
        </p:spPr>
        <p:txBody>
          <a:bodyPr wrap="none" anchor="ctr">
            <a:spAutoFit/>
          </a:bodyPr>
          <a:lstStyle/>
          <a:p>
            <a:pPr algn="ctr">
              <a:defRPr/>
            </a:pPr>
            <a:r>
              <a:rPr lang="en-US" sz="1000" b="0" dirty="0">
                <a:solidFill>
                  <a:schemeClr val="tx1"/>
                </a:solidFill>
                <a:latin typeface="Arial" pitchFamily="34" charset="0"/>
                <a:cs typeface="Arial" pitchFamily="34" charset="0"/>
              </a:rPr>
              <a:t>Distribution Statement </a:t>
            </a:r>
            <a:r>
              <a:rPr lang="en-US" sz="1000" b="0" dirty="0" smtClean="0">
                <a:solidFill>
                  <a:schemeClr val="tx1"/>
                </a:solidFill>
                <a:latin typeface="Arial" pitchFamily="34" charset="0"/>
                <a:cs typeface="Arial" pitchFamily="34" charset="0"/>
              </a:rPr>
              <a:t>A:  Approved for public release</a:t>
            </a:r>
            <a:endParaRPr lang="en-US" sz="1000" b="0" dirty="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641" r:id="rId1"/>
    <p:sldLayoutId id="2147484628" r:id="rId2"/>
    <p:sldLayoutId id="2147484629" r:id="rId3"/>
    <p:sldLayoutId id="2147484630" r:id="rId4"/>
    <p:sldLayoutId id="2147484631" r:id="rId5"/>
    <p:sldLayoutId id="2147484632" r:id="rId6"/>
    <p:sldLayoutId id="2147484633" r:id="rId7"/>
    <p:sldLayoutId id="2147484638" r:id="rId8"/>
    <p:sldLayoutId id="2147484639" r:id="rId9"/>
    <p:sldLayoutId id="2147484643" r:id="rId10"/>
  </p:sldLayoutIdLst>
  <p:hf hdr="0" ftr="0" dt="0"/>
  <p:txStyles>
    <p:titleStyle>
      <a:lvl1pPr algn="ctr" rtl="0" eaLnBrk="0" fontAlgn="base" hangingPunct="0">
        <a:spcBef>
          <a:spcPct val="0"/>
        </a:spcBef>
        <a:spcAft>
          <a:spcPct val="0"/>
        </a:spcAft>
        <a:defRPr sz="2800" b="1" i="1" baseline="0">
          <a:solidFill>
            <a:schemeClr val="bg1"/>
          </a:solidFill>
          <a:latin typeface="+mj-lt"/>
          <a:ea typeface="+mj-ea"/>
          <a:cs typeface="+mj-cs"/>
        </a:defRPr>
      </a:lvl1pPr>
      <a:lvl2pPr algn="ctr" rtl="0" eaLnBrk="0" fontAlgn="base" hangingPunct="0">
        <a:spcBef>
          <a:spcPct val="0"/>
        </a:spcBef>
        <a:spcAft>
          <a:spcPct val="0"/>
        </a:spcAft>
        <a:defRPr sz="3000" b="1" i="1">
          <a:solidFill>
            <a:schemeClr val="bg1"/>
          </a:solidFill>
          <a:latin typeface="Arial Narrow" pitchFamily="34" charset="0"/>
        </a:defRPr>
      </a:lvl2pPr>
      <a:lvl3pPr algn="ctr" rtl="0" eaLnBrk="0" fontAlgn="base" hangingPunct="0">
        <a:spcBef>
          <a:spcPct val="0"/>
        </a:spcBef>
        <a:spcAft>
          <a:spcPct val="0"/>
        </a:spcAft>
        <a:defRPr sz="3000" b="1" i="1">
          <a:solidFill>
            <a:schemeClr val="bg1"/>
          </a:solidFill>
          <a:latin typeface="Arial Narrow" pitchFamily="34" charset="0"/>
        </a:defRPr>
      </a:lvl3pPr>
      <a:lvl4pPr algn="ctr" rtl="0" eaLnBrk="0" fontAlgn="base" hangingPunct="0">
        <a:spcBef>
          <a:spcPct val="0"/>
        </a:spcBef>
        <a:spcAft>
          <a:spcPct val="0"/>
        </a:spcAft>
        <a:defRPr sz="3000" b="1" i="1">
          <a:solidFill>
            <a:schemeClr val="bg1"/>
          </a:solidFill>
          <a:latin typeface="Arial Narrow" pitchFamily="34" charset="0"/>
        </a:defRPr>
      </a:lvl4pPr>
      <a:lvl5pPr algn="ctr" rtl="0" eaLnBrk="0" fontAlgn="base" hangingPunct="0">
        <a:spcBef>
          <a:spcPct val="0"/>
        </a:spcBef>
        <a:spcAft>
          <a:spcPct val="0"/>
        </a:spcAft>
        <a:defRPr sz="3000" b="1" i="1">
          <a:solidFill>
            <a:schemeClr val="bg1"/>
          </a:solidFill>
          <a:latin typeface="Arial Narrow" pitchFamily="34" charset="0"/>
        </a:defRPr>
      </a:lvl5pPr>
      <a:lvl6pPr marL="457200" algn="ctr" rtl="0" fontAlgn="base">
        <a:spcBef>
          <a:spcPct val="0"/>
        </a:spcBef>
        <a:spcAft>
          <a:spcPct val="0"/>
        </a:spcAft>
        <a:defRPr sz="3000" b="1" i="1">
          <a:solidFill>
            <a:schemeClr val="bg1"/>
          </a:solidFill>
          <a:latin typeface="Arial Narrow" pitchFamily="34" charset="0"/>
        </a:defRPr>
      </a:lvl6pPr>
      <a:lvl7pPr marL="914400" algn="ctr" rtl="0" fontAlgn="base">
        <a:spcBef>
          <a:spcPct val="0"/>
        </a:spcBef>
        <a:spcAft>
          <a:spcPct val="0"/>
        </a:spcAft>
        <a:defRPr sz="3000" b="1" i="1">
          <a:solidFill>
            <a:schemeClr val="bg1"/>
          </a:solidFill>
          <a:latin typeface="Arial Narrow" pitchFamily="34" charset="0"/>
        </a:defRPr>
      </a:lvl7pPr>
      <a:lvl8pPr marL="1371600" algn="ctr" rtl="0" fontAlgn="base">
        <a:spcBef>
          <a:spcPct val="0"/>
        </a:spcBef>
        <a:spcAft>
          <a:spcPct val="0"/>
        </a:spcAft>
        <a:defRPr sz="3000" b="1" i="1">
          <a:solidFill>
            <a:schemeClr val="bg1"/>
          </a:solidFill>
          <a:latin typeface="Arial Narrow" pitchFamily="34" charset="0"/>
        </a:defRPr>
      </a:lvl8pPr>
      <a:lvl9pPr marL="1828800" algn="ctr" rtl="0" fontAlgn="base">
        <a:spcBef>
          <a:spcPct val="0"/>
        </a:spcBef>
        <a:spcAft>
          <a:spcPct val="0"/>
        </a:spcAft>
        <a:defRPr sz="3000" b="1" i="1">
          <a:solidFill>
            <a:schemeClr val="bg1"/>
          </a:solidFill>
          <a:latin typeface="Arial Narrow" pitchFamily="34" charset="0"/>
        </a:defRPr>
      </a:lvl9pPr>
    </p:titleStyle>
    <p:bodyStyle>
      <a:lvl1pPr marL="231775" indent="-231775" algn="l" rtl="0" eaLnBrk="0" fontAlgn="base" hangingPunct="0">
        <a:spcBef>
          <a:spcPct val="20000"/>
        </a:spcBef>
        <a:spcAft>
          <a:spcPct val="0"/>
        </a:spcAft>
        <a:buSzPct val="80000"/>
        <a:buFont typeface="Wingdings" pitchFamily="2" charset="2"/>
        <a:buChar char="v"/>
        <a:defRPr sz="2400" b="1" i="1">
          <a:solidFill>
            <a:srgbClr val="171D2F"/>
          </a:solidFill>
          <a:latin typeface="+mn-lt"/>
          <a:ea typeface="+mn-ea"/>
          <a:cs typeface="+mn-cs"/>
        </a:defRPr>
      </a:lvl1pPr>
      <a:lvl2pPr marL="515938" indent="-168275" algn="l" rtl="0" eaLnBrk="0" fontAlgn="base" hangingPunct="0">
        <a:spcBef>
          <a:spcPct val="20000"/>
        </a:spcBef>
        <a:spcAft>
          <a:spcPct val="0"/>
        </a:spcAft>
        <a:buChar char="–"/>
        <a:defRPr sz="2000">
          <a:solidFill>
            <a:srgbClr val="171D2F"/>
          </a:solidFill>
          <a:latin typeface="+mn-lt"/>
        </a:defRPr>
      </a:lvl2pPr>
      <a:lvl3pPr marL="855663" indent="-163513" algn="l" rtl="0" eaLnBrk="0" fontAlgn="base" hangingPunct="0">
        <a:spcBef>
          <a:spcPct val="20000"/>
        </a:spcBef>
        <a:spcAft>
          <a:spcPct val="0"/>
        </a:spcAft>
        <a:buChar char="•"/>
        <a:defRPr>
          <a:solidFill>
            <a:srgbClr val="171D2F"/>
          </a:solidFill>
          <a:latin typeface="+mn-lt"/>
        </a:defRPr>
      </a:lvl3pPr>
      <a:lvl4pPr marL="1198563" indent="-222250" algn="l" rtl="0" eaLnBrk="0" fontAlgn="base" hangingPunct="0">
        <a:spcBef>
          <a:spcPct val="20000"/>
        </a:spcBef>
        <a:spcAft>
          <a:spcPct val="0"/>
        </a:spcAft>
        <a:buChar char="–"/>
        <a:defRPr sz="1600">
          <a:solidFill>
            <a:srgbClr val="171D2F"/>
          </a:solidFill>
          <a:latin typeface="+mn-lt"/>
        </a:defRPr>
      </a:lvl4pPr>
      <a:lvl5pPr marL="1489075" indent="-176213" algn="l" rtl="0" eaLnBrk="0" fontAlgn="base" hangingPunct="0">
        <a:spcBef>
          <a:spcPct val="20000"/>
        </a:spcBef>
        <a:spcAft>
          <a:spcPct val="0"/>
        </a:spcAft>
        <a:buChar char="»"/>
        <a:defRPr sz="1600">
          <a:solidFill>
            <a:srgbClr val="171D2F"/>
          </a:solidFill>
          <a:latin typeface="+mn-lt"/>
        </a:defRPr>
      </a:lvl5pPr>
      <a:lvl6pPr marL="1946275" indent="-176213" algn="l" rtl="0" fontAlgn="base">
        <a:spcBef>
          <a:spcPct val="20000"/>
        </a:spcBef>
        <a:spcAft>
          <a:spcPct val="0"/>
        </a:spcAft>
        <a:buChar char="»"/>
        <a:defRPr sz="1600">
          <a:solidFill>
            <a:srgbClr val="171D2F"/>
          </a:solidFill>
          <a:latin typeface="+mn-lt"/>
        </a:defRPr>
      </a:lvl6pPr>
      <a:lvl7pPr marL="2403475" indent="-176213" algn="l" rtl="0" fontAlgn="base">
        <a:spcBef>
          <a:spcPct val="20000"/>
        </a:spcBef>
        <a:spcAft>
          <a:spcPct val="0"/>
        </a:spcAft>
        <a:buChar char="»"/>
        <a:defRPr sz="1600">
          <a:solidFill>
            <a:srgbClr val="171D2F"/>
          </a:solidFill>
          <a:latin typeface="+mn-lt"/>
        </a:defRPr>
      </a:lvl7pPr>
      <a:lvl8pPr marL="2860675" indent="-176213" algn="l" rtl="0" fontAlgn="base">
        <a:spcBef>
          <a:spcPct val="20000"/>
        </a:spcBef>
        <a:spcAft>
          <a:spcPct val="0"/>
        </a:spcAft>
        <a:buChar char="»"/>
        <a:defRPr sz="1600">
          <a:solidFill>
            <a:srgbClr val="171D2F"/>
          </a:solidFill>
          <a:latin typeface="+mn-lt"/>
        </a:defRPr>
      </a:lvl8pPr>
      <a:lvl9pPr marL="3317875" indent="-176213" algn="l" rtl="0" fontAlgn="base">
        <a:spcBef>
          <a:spcPct val="20000"/>
        </a:spcBef>
        <a:spcAft>
          <a:spcPct val="0"/>
        </a:spcAft>
        <a:buChar char="»"/>
        <a:defRPr sz="1600">
          <a:solidFill>
            <a:srgbClr val="171D2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1513" y="581169"/>
            <a:ext cx="7098547" cy="4752418"/>
          </a:xfrm>
          <a:prstGeom prst="rect">
            <a:avLst/>
          </a:prstGeom>
        </p:spPr>
      </p:pic>
      <p:pic>
        <p:nvPicPr>
          <p:cNvPr id="4" name="Picture 15" descr="NAVSEA_warfarectr"/>
          <p:cNvPicPr>
            <a:picLocks noChangeAspect="1" noChangeArrowheads="1"/>
          </p:cNvPicPr>
          <p:nvPr userDrawn="1"/>
        </p:nvPicPr>
        <p:blipFill>
          <a:blip r:embed="rId7" cstate="print"/>
          <a:srcRect/>
          <a:stretch>
            <a:fillRect/>
          </a:stretch>
        </p:blipFill>
        <p:spPr bwMode="auto">
          <a:xfrm>
            <a:off x="61664" y="43730"/>
            <a:ext cx="1170132" cy="537439"/>
          </a:xfrm>
          <a:prstGeom prst="rect">
            <a:avLst/>
          </a:prstGeom>
          <a:noFill/>
          <a:ln w="9525">
            <a:noFill/>
            <a:miter lim="800000"/>
            <a:headEnd/>
            <a:tailEnd/>
          </a:ln>
        </p:spPr>
      </p:pic>
    </p:spTree>
    <p:extLst>
      <p:ext uri="{BB962C8B-B14F-4D97-AF65-F5344CB8AC3E}">
        <p14:creationId xmlns:p14="http://schemas.microsoft.com/office/powerpoint/2010/main" val="1044682003"/>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3D93550-FD20-444E-8FDC-3EBB87D54854}" type="slidenum">
              <a:rPr lang="en-US"/>
              <a:pPr>
                <a:defRPr/>
              </a:pPr>
              <a:t>‹#›</a:t>
            </a:fld>
            <a:endParaRPr lang="en-US" dirty="0"/>
          </a:p>
        </p:txBody>
      </p:sp>
      <p:pic>
        <p:nvPicPr>
          <p:cNvPr id="2055" name="Picture 15" descr="NAVSEA_warfarectr"/>
          <p:cNvPicPr>
            <a:picLocks noChangeAspect="1" noChangeArrowheads="1"/>
          </p:cNvPicPr>
          <p:nvPr/>
        </p:nvPicPr>
        <p:blipFill>
          <a:blip r:embed="rId4" cstate="print"/>
          <a:srcRect/>
          <a:stretch>
            <a:fillRect/>
          </a:stretch>
        </p:blipFill>
        <p:spPr bwMode="auto">
          <a:xfrm>
            <a:off x="-6350" y="-1588"/>
            <a:ext cx="1852613" cy="850901"/>
          </a:xfrm>
          <a:prstGeom prst="rect">
            <a:avLst/>
          </a:prstGeom>
          <a:noFill/>
          <a:ln w="9525">
            <a:noFill/>
            <a:miter lim="800000"/>
            <a:headEnd/>
            <a:tailEnd/>
          </a:ln>
        </p:spPr>
      </p:pic>
      <p:sp>
        <p:nvSpPr>
          <p:cNvPr id="8" name="Text Box 14"/>
          <p:cNvSpPr txBox="1">
            <a:spLocks noChangeArrowheads="1"/>
          </p:cNvSpPr>
          <p:nvPr userDrawn="1"/>
        </p:nvSpPr>
        <p:spPr bwMode="auto">
          <a:xfrm>
            <a:off x="2907979" y="6672940"/>
            <a:ext cx="3316934" cy="246221"/>
          </a:xfrm>
          <a:prstGeom prst="rect">
            <a:avLst/>
          </a:prstGeom>
          <a:noFill/>
          <a:ln w="1588" algn="ctr">
            <a:noFill/>
            <a:miter lim="800000"/>
            <a:headEnd/>
            <a:tailEnd/>
          </a:ln>
        </p:spPr>
        <p:txBody>
          <a:bodyPr wrap="none">
            <a:spAutoFit/>
          </a:bodyPr>
          <a:lstStyle/>
          <a:p>
            <a:pPr algn="ctr">
              <a:defRPr/>
            </a:pPr>
            <a:r>
              <a:rPr lang="en-US" sz="1000" dirty="0" smtClean="0">
                <a:solidFill>
                  <a:prstClr val="black"/>
                </a:solidFill>
                <a:latin typeface="Arial" charset="0"/>
                <a:cs typeface="Times New Roman" pitchFamily="18" charset="0"/>
              </a:rPr>
              <a:t>Distribution Statement A – Approved for Public Release</a:t>
            </a:r>
            <a:endParaRPr lang="en-US" sz="1000" dirty="0">
              <a:solidFill>
                <a:prstClr val="black"/>
              </a:solidFill>
              <a:latin typeface="Arial" charset="0"/>
              <a:cs typeface="Times New Roman" pitchFamily="18" charset="0"/>
            </a:endParaRPr>
          </a:p>
        </p:txBody>
      </p:sp>
    </p:spTree>
    <p:extLst>
      <p:ext uri="{BB962C8B-B14F-4D97-AF65-F5344CB8AC3E}">
        <p14:creationId xmlns:p14="http://schemas.microsoft.com/office/powerpoint/2010/main" val="3271316427"/>
      </p:ext>
    </p:extLst>
  </p:cSld>
  <p:clrMap bg1="lt1" tx1="dk1" bg2="lt2" tx2="dk2" accent1="accent1" accent2="accent2" accent3="accent3" accent4="accent4" accent5="accent5" accent6="accent6" hlink="hlink" folHlink="folHlink"/>
  <p:sldLayoutIdLst>
    <p:sldLayoutId id="2147484650" r:id="rId1"/>
    <p:sldLayoutId id="2147484656"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1AB5B9D-37E5-4B4D-B256-FEE0AD9AB671}" type="slidenum">
              <a:rPr lang="en-US"/>
              <a:pPr>
                <a:defRPr/>
              </a:pPr>
              <a:t>‹#›</a:t>
            </a:fld>
            <a:endParaRPr lang="en-US" dirty="0"/>
          </a:p>
        </p:txBody>
      </p:sp>
      <p:pic>
        <p:nvPicPr>
          <p:cNvPr id="6151" name="Picture 15" descr="NAVSEA_warfarectr"/>
          <p:cNvPicPr>
            <a:picLocks noChangeAspect="1" noChangeArrowheads="1"/>
          </p:cNvPicPr>
          <p:nvPr/>
        </p:nvPicPr>
        <p:blipFill>
          <a:blip r:embed="rId5" cstate="print"/>
          <a:srcRect/>
          <a:stretch>
            <a:fillRect/>
          </a:stretch>
        </p:blipFill>
        <p:spPr bwMode="auto">
          <a:xfrm>
            <a:off x="-6350" y="-1588"/>
            <a:ext cx="1852613" cy="850901"/>
          </a:xfrm>
          <a:prstGeom prst="rect">
            <a:avLst/>
          </a:prstGeom>
          <a:noFill/>
          <a:ln w="9525">
            <a:noFill/>
            <a:miter lim="800000"/>
            <a:headEnd/>
            <a:tailEnd/>
          </a:ln>
        </p:spPr>
      </p:pic>
    </p:spTree>
    <p:extLst>
      <p:ext uri="{BB962C8B-B14F-4D97-AF65-F5344CB8AC3E}">
        <p14:creationId xmlns:p14="http://schemas.microsoft.com/office/powerpoint/2010/main" val="348735552"/>
      </p:ext>
    </p:extLst>
  </p:cSld>
  <p:clrMap bg1="lt1" tx1="dk1" bg2="lt2" tx2="dk2" accent1="accent1" accent2="accent2" accent3="accent3" accent4="accent4" accent5="accent5" accent6="accent6" hlink="hlink" folHlink="folHlink"/>
  <p:sldLayoutIdLst>
    <p:sldLayoutId id="2147484652" r:id="rId1"/>
    <p:sldLayoutId id="2147484654" r:id="rId2"/>
    <p:sldLayoutId id="2147484655"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18" Type="http://schemas.openxmlformats.org/officeDocument/2006/relationships/image" Target="../media/image62.png"/><Relationship Id="rId26" Type="http://schemas.openxmlformats.org/officeDocument/2006/relationships/image" Target="../media/image69.png"/><Relationship Id="rId3" Type="http://schemas.openxmlformats.org/officeDocument/2006/relationships/notesSlide" Target="../notesSlides/notesSlide10.xml"/><Relationship Id="rId21" Type="http://schemas.openxmlformats.org/officeDocument/2006/relationships/image" Target="../media/image64.jpeg"/><Relationship Id="rId34" Type="http://schemas.openxmlformats.org/officeDocument/2006/relationships/image" Target="../media/image74.jpeg"/><Relationship Id="rId7" Type="http://schemas.openxmlformats.org/officeDocument/2006/relationships/image" Target="../media/image52.jpeg"/><Relationship Id="rId12" Type="http://schemas.openxmlformats.org/officeDocument/2006/relationships/image" Target="../media/image57.png"/><Relationship Id="rId17" Type="http://schemas.openxmlformats.org/officeDocument/2006/relationships/hyperlink" Target="http://www.hamptonu.edu/administration/president/" TargetMode="External"/><Relationship Id="rId25" Type="http://schemas.openxmlformats.org/officeDocument/2006/relationships/image" Target="../media/image68.jpeg"/><Relationship Id="rId33" Type="http://schemas.openxmlformats.org/officeDocument/2006/relationships/image" Target="../media/image73.jpeg"/><Relationship Id="rId2" Type="http://schemas.openxmlformats.org/officeDocument/2006/relationships/slideLayout" Target="../slideLayouts/slideLayout6.xml"/><Relationship Id="rId16" Type="http://schemas.openxmlformats.org/officeDocument/2006/relationships/image" Target="../media/image61.png"/><Relationship Id="rId20" Type="http://schemas.openxmlformats.org/officeDocument/2006/relationships/image" Target="../media/image63.png"/><Relationship Id="rId29" Type="http://schemas.openxmlformats.org/officeDocument/2006/relationships/image" Target="../media/image71.png"/><Relationship Id="rId1" Type="http://schemas.openxmlformats.org/officeDocument/2006/relationships/vmlDrawing" Target="../drawings/vmlDrawing1.vml"/><Relationship Id="rId6" Type="http://schemas.openxmlformats.org/officeDocument/2006/relationships/image" Target="../media/image51.jpeg"/><Relationship Id="rId11" Type="http://schemas.openxmlformats.org/officeDocument/2006/relationships/image" Target="../media/image56.png"/><Relationship Id="rId24" Type="http://schemas.openxmlformats.org/officeDocument/2006/relationships/image" Target="../media/image67.png"/><Relationship Id="rId32" Type="http://schemas.openxmlformats.org/officeDocument/2006/relationships/image" Target="../media/image48.png"/><Relationship Id="rId5" Type="http://schemas.openxmlformats.org/officeDocument/2006/relationships/image" Target="../media/image50.jpeg"/><Relationship Id="rId15" Type="http://schemas.openxmlformats.org/officeDocument/2006/relationships/image" Target="../media/image60.jpeg"/><Relationship Id="rId23" Type="http://schemas.openxmlformats.org/officeDocument/2006/relationships/image" Target="../media/image66.png"/><Relationship Id="rId28" Type="http://schemas.openxmlformats.org/officeDocument/2006/relationships/hyperlink" Target="http://www.wm.edu/" TargetMode="External"/><Relationship Id="rId10" Type="http://schemas.openxmlformats.org/officeDocument/2006/relationships/image" Target="../media/image55.jpeg"/><Relationship Id="rId19" Type="http://schemas.openxmlformats.org/officeDocument/2006/relationships/hyperlink" Target="http://www.ecpi.edu/index.cfm" TargetMode="External"/><Relationship Id="rId31" Type="http://schemas.openxmlformats.org/officeDocument/2006/relationships/oleObject" Target="../embeddings/oleObject1.bin"/><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5.jpeg"/><Relationship Id="rId27" Type="http://schemas.openxmlformats.org/officeDocument/2006/relationships/image" Target="../media/image70.jpeg"/><Relationship Id="rId30" Type="http://schemas.openxmlformats.org/officeDocument/2006/relationships/image" Target="../media/image72.png"/><Relationship Id="rId35" Type="http://schemas.openxmlformats.org/officeDocument/2006/relationships/image" Target="../media/image7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wmf"/><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hyperlink" Target="../BRIEFS/Working%20Directory/F20%20Division/F22%20Branch/High%20Lite/NNAG%20Event%20Nov%202002/NNAG%20Movie/Launcher.exe" TargetMode="External"/><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genKellyBkgd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2" name="Group 16"/>
          <p:cNvGrpSpPr>
            <a:grpSpLocks/>
          </p:cNvGrpSpPr>
          <p:nvPr/>
        </p:nvGrpSpPr>
        <p:grpSpPr bwMode="auto">
          <a:xfrm>
            <a:off x="3290888" y="270202"/>
            <a:ext cx="2576512" cy="668338"/>
            <a:chOff x="3233662" y="838200"/>
            <a:chExt cx="2686352" cy="697264"/>
          </a:xfrm>
        </p:grpSpPr>
        <p:pic>
          <p:nvPicPr>
            <p:cNvPr id="4105" name="Picture 8" descr="Warfare Logo"/>
            <p:cNvPicPr>
              <a:picLocks noChangeAspect="1" noChangeArrowheads="1"/>
            </p:cNvPicPr>
            <p:nvPr/>
          </p:nvPicPr>
          <p:blipFill>
            <a:blip r:embed="rId4" cstate="print"/>
            <a:srcRect b="1234"/>
            <a:stretch>
              <a:fillRect/>
            </a:stretch>
          </p:blipFill>
          <p:spPr bwMode="auto">
            <a:xfrm>
              <a:off x="3233662" y="838200"/>
              <a:ext cx="1251720" cy="695400"/>
            </a:xfrm>
            <a:prstGeom prst="rect">
              <a:avLst/>
            </a:prstGeom>
            <a:noFill/>
            <a:ln w="6350" algn="ctr">
              <a:solidFill>
                <a:schemeClr val="tx1"/>
              </a:solidFill>
              <a:miter lim="800000"/>
              <a:headEnd/>
              <a:tailEnd/>
            </a:ln>
          </p:spPr>
        </p:pic>
        <p:pic>
          <p:nvPicPr>
            <p:cNvPr id="4106" name="Picture 9" descr="Dam Neck logo"/>
            <p:cNvPicPr>
              <a:picLocks noChangeAspect="1" noChangeArrowheads="1"/>
            </p:cNvPicPr>
            <p:nvPr/>
          </p:nvPicPr>
          <p:blipFill>
            <a:blip r:embed="rId5" cstate="print"/>
            <a:srcRect/>
            <a:stretch>
              <a:fillRect/>
            </a:stretch>
          </p:blipFill>
          <p:spPr bwMode="auto">
            <a:xfrm>
              <a:off x="4661050" y="841512"/>
              <a:ext cx="1258964" cy="693952"/>
            </a:xfrm>
            <a:prstGeom prst="rect">
              <a:avLst/>
            </a:prstGeom>
            <a:noFill/>
            <a:ln w="6350" algn="ctr">
              <a:solidFill>
                <a:schemeClr val="tx1"/>
              </a:solidFill>
              <a:miter lim="800000"/>
              <a:headEnd/>
              <a:tailEnd/>
            </a:ln>
          </p:spPr>
        </p:pic>
      </p:grpSp>
      <p:sp>
        <p:nvSpPr>
          <p:cNvPr id="4101" name="Text Box 11"/>
          <p:cNvSpPr txBox="1">
            <a:spLocks noChangeArrowheads="1"/>
          </p:cNvSpPr>
          <p:nvPr/>
        </p:nvSpPr>
        <p:spPr bwMode="auto">
          <a:xfrm>
            <a:off x="3733800" y="6400800"/>
            <a:ext cx="1676400" cy="261610"/>
          </a:xfrm>
          <a:prstGeom prst="rect">
            <a:avLst/>
          </a:prstGeom>
          <a:noFill/>
          <a:ln w="9525">
            <a:noFill/>
            <a:miter lim="800000"/>
            <a:headEnd/>
            <a:tailEnd/>
          </a:ln>
        </p:spPr>
        <p:txBody>
          <a:bodyPr>
            <a:spAutoFit/>
          </a:bodyPr>
          <a:lstStyle/>
          <a:p>
            <a:pPr algn="ctr"/>
            <a:r>
              <a:rPr lang="en-US" sz="1100" dirty="0" smtClean="0">
                <a:solidFill>
                  <a:srgbClr val="FFFFFF"/>
                </a:solidFill>
                <a:latin typeface="Times" pitchFamily="18" charset="0"/>
                <a:ea typeface="ＭＳ Ｐゴシック"/>
                <a:cs typeface="ＭＳ Ｐゴシック"/>
              </a:rPr>
              <a:t>21 September 2016</a:t>
            </a:r>
            <a:endParaRPr lang="en-US" sz="1100" dirty="0">
              <a:solidFill>
                <a:srgbClr val="FFFFFF"/>
              </a:solidFill>
              <a:latin typeface="Times" pitchFamily="18" charset="0"/>
              <a:ea typeface="ＭＳ Ｐゴシック"/>
              <a:cs typeface="ＭＳ Ｐゴシック"/>
            </a:endParaRPr>
          </a:p>
        </p:txBody>
      </p:sp>
      <p:sp>
        <p:nvSpPr>
          <p:cNvPr id="12" name="Text Box 11"/>
          <p:cNvSpPr txBox="1">
            <a:spLocks noChangeArrowheads="1"/>
          </p:cNvSpPr>
          <p:nvPr/>
        </p:nvSpPr>
        <p:spPr bwMode="auto">
          <a:xfrm>
            <a:off x="1052513" y="1027440"/>
            <a:ext cx="7162800" cy="400110"/>
          </a:xfrm>
          <a:prstGeom prst="rect">
            <a:avLst/>
          </a:prstGeom>
          <a:noFill/>
          <a:ln w="9525">
            <a:noFill/>
            <a:miter lim="800000"/>
            <a:headEnd/>
            <a:tailEnd/>
          </a:ln>
        </p:spPr>
        <p:txBody>
          <a:bodyPr>
            <a:spAutoFit/>
          </a:bodyPr>
          <a:lstStyle/>
          <a:p>
            <a:pPr algn="ctr">
              <a:spcAft>
                <a:spcPts val="600"/>
              </a:spcAft>
              <a:defRPr/>
            </a:pPr>
            <a:r>
              <a:rPr lang="en-US" sz="2000" b="1" i="1" dirty="0">
                <a:solidFill>
                  <a:schemeClr val="bg1"/>
                </a:solidFill>
                <a:latin typeface="Arial" pitchFamily="34" charset="0"/>
                <a:cs typeface="Arial" pitchFamily="34" charset="0"/>
              </a:rPr>
              <a:t>Combat Direction Systems Activity, Dam Neck</a:t>
            </a:r>
          </a:p>
        </p:txBody>
      </p:sp>
      <p:sp>
        <p:nvSpPr>
          <p:cNvPr id="4103" name="Text Box 11"/>
          <p:cNvSpPr txBox="1">
            <a:spLocks noChangeArrowheads="1"/>
          </p:cNvSpPr>
          <p:nvPr/>
        </p:nvSpPr>
        <p:spPr bwMode="auto">
          <a:xfrm>
            <a:off x="1524000" y="3429000"/>
            <a:ext cx="6096000" cy="400110"/>
          </a:xfrm>
          <a:prstGeom prst="rect">
            <a:avLst/>
          </a:prstGeom>
          <a:noFill/>
          <a:ln w="9525">
            <a:noFill/>
            <a:miter lim="800000"/>
            <a:headEnd/>
            <a:tailEnd/>
          </a:ln>
        </p:spPr>
        <p:txBody>
          <a:bodyPr wrap="square">
            <a:spAutoFit/>
          </a:bodyPr>
          <a:lstStyle/>
          <a:p>
            <a:pPr algn="ctr">
              <a:spcAft>
                <a:spcPts val="300"/>
              </a:spcAft>
            </a:pPr>
            <a:r>
              <a:rPr lang="en-US" sz="2000" b="1" i="1" dirty="0" smtClean="0">
                <a:solidFill>
                  <a:schemeClr val="bg1"/>
                </a:solidFill>
                <a:latin typeface="Arial" pitchFamily="34" charset="0"/>
              </a:rPr>
              <a:t> Command Overview </a:t>
            </a:r>
            <a:endParaRPr lang="en-US" sz="2000" b="1" i="1" dirty="0">
              <a:solidFill>
                <a:schemeClr val="bg1"/>
              </a:solidFill>
              <a:latin typeface="Arial" pitchFamily="34" charset="0"/>
            </a:endParaRPr>
          </a:p>
        </p:txBody>
      </p:sp>
      <p:sp>
        <p:nvSpPr>
          <p:cNvPr id="3" name="Rectangle 2"/>
          <p:cNvSpPr/>
          <p:nvPr/>
        </p:nvSpPr>
        <p:spPr>
          <a:xfrm>
            <a:off x="2438400" y="1448797"/>
            <a:ext cx="4572000" cy="684803"/>
          </a:xfrm>
          <a:prstGeom prst="rect">
            <a:avLst/>
          </a:prstGeom>
        </p:spPr>
        <p:txBody>
          <a:bodyPr>
            <a:spAutoFit/>
          </a:bodyPr>
          <a:lstStyle/>
          <a:p>
            <a:pPr algn="ctr">
              <a:spcAft>
                <a:spcPts val="300"/>
              </a:spcAft>
              <a:defRPr/>
            </a:pPr>
            <a:r>
              <a:rPr lang="en-US" dirty="0" smtClean="0">
                <a:solidFill>
                  <a:schemeClr val="bg1"/>
                </a:solidFill>
                <a:latin typeface="Arial" pitchFamily="34" charset="0"/>
              </a:rPr>
              <a:t>Commander Andrew J. Hoffman</a:t>
            </a:r>
            <a:endParaRPr lang="en-US" dirty="0">
              <a:solidFill>
                <a:schemeClr val="bg1"/>
              </a:solidFill>
              <a:latin typeface="Arial" pitchFamily="34" charset="0"/>
            </a:endParaRPr>
          </a:p>
          <a:p>
            <a:pPr algn="ctr">
              <a:defRPr/>
            </a:pPr>
            <a:r>
              <a:rPr lang="en-US" i="1" dirty="0" smtClean="0">
                <a:solidFill>
                  <a:srgbClr val="AAE3FF"/>
                </a:solidFill>
                <a:latin typeface="Times"/>
                <a:cs typeface="Times"/>
              </a:rPr>
              <a:t>Commanding Officer</a:t>
            </a:r>
            <a:endParaRPr lang="en-US" i="1" dirty="0">
              <a:solidFill>
                <a:srgbClr val="AAE3FF"/>
              </a:solidFill>
              <a:latin typeface="Times"/>
              <a:ea typeface="ＭＳ Ｐゴシック"/>
              <a:cs typeface="Times"/>
            </a:endParaRPr>
          </a:p>
        </p:txBody>
      </p:sp>
      <p:sp>
        <p:nvSpPr>
          <p:cNvPr id="4" name="TextBox 3"/>
          <p:cNvSpPr txBox="1"/>
          <p:nvPr/>
        </p:nvSpPr>
        <p:spPr>
          <a:xfrm>
            <a:off x="3200400" y="6592023"/>
            <a:ext cx="4419600" cy="261610"/>
          </a:xfrm>
          <a:prstGeom prst="rect">
            <a:avLst/>
          </a:prstGeom>
          <a:noFill/>
        </p:spPr>
        <p:txBody>
          <a:bodyPr wrap="square" rtlCol="0">
            <a:spAutoFit/>
          </a:bodyPr>
          <a:lstStyle/>
          <a:p>
            <a:r>
              <a:rPr lang="en-US" sz="1050" dirty="0" smtClean="0">
                <a:solidFill>
                  <a:schemeClr val="bg1"/>
                </a:solidFill>
                <a:latin typeface="Times" pitchFamily="18" charset="0"/>
              </a:rPr>
              <a:t>Distribution Statement A: Approved for public release</a:t>
            </a:r>
            <a:endParaRPr lang="en-US" sz="1050" dirty="0">
              <a:solidFill>
                <a:schemeClr val="bg1"/>
              </a:solidFill>
              <a:latin typeface="Times" pitchFamily="18" charset="0"/>
            </a:endParaRPr>
          </a:p>
        </p:txBody>
      </p:sp>
      <p:grpSp>
        <p:nvGrpSpPr>
          <p:cNvPr id="13" name="Group 16"/>
          <p:cNvGrpSpPr>
            <a:grpSpLocks/>
          </p:cNvGrpSpPr>
          <p:nvPr/>
        </p:nvGrpSpPr>
        <p:grpSpPr bwMode="auto">
          <a:xfrm>
            <a:off x="3281364" y="273377"/>
            <a:ext cx="2576512" cy="668338"/>
            <a:chOff x="3233662" y="838200"/>
            <a:chExt cx="2686352" cy="697264"/>
          </a:xfrm>
        </p:grpSpPr>
        <p:pic>
          <p:nvPicPr>
            <p:cNvPr id="14" name="Picture 8" descr="Warfare Logo"/>
            <p:cNvPicPr>
              <a:picLocks noChangeAspect="1" noChangeArrowheads="1"/>
            </p:cNvPicPr>
            <p:nvPr/>
          </p:nvPicPr>
          <p:blipFill>
            <a:blip r:embed="rId4" cstate="print"/>
            <a:srcRect b="1234"/>
            <a:stretch>
              <a:fillRect/>
            </a:stretch>
          </p:blipFill>
          <p:spPr bwMode="auto">
            <a:xfrm>
              <a:off x="3233662" y="838200"/>
              <a:ext cx="1251720" cy="695400"/>
            </a:xfrm>
            <a:prstGeom prst="rect">
              <a:avLst/>
            </a:prstGeom>
            <a:noFill/>
            <a:ln w="6350" algn="ctr">
              <a:solidFill>
                <a:schemeClr val="tx1"/>
              </a:solidFill>
              <a:miter lim="800000"/>
              <a:headEnd/>
              <a:tailEnd/>
            </a:ln>
          </p:spPr>
        </p:pic>
        <p:pic>
          <p:nvPicPr>
            <p:cNvPr id="15" name="Picture 9" descr="Dam Neck logo"/>
            <p:cNvPicPr>
              <a:picLocks noChangeAspect="1" noChangeArrowheads="1"/>
            </p:cNvPicPr>
            <p:nvPr/>
          </p:nvPicPr>
          <p:blipFill>
            <a:blip r:embed="rId5" cstate="print"/>
            <a:srcRect/>
            <a:stretch>
              <a:fillRect/>
            </a:stretch>
          </p:blipFill>
          <p:spPr bwMode="auto">
            <a:xfrm>
              <a:off x="4661050" y="841512"/>
              <a:ext cx="1258964" cy="693952"/>
            </a:xfrm>
            <a:prstGeom prst="rect">
              <a:avLst/>
            </a:prstGeom>
            <a:noFill/>
            <a:ln w="6350" algn="ctr">
              <a:solidFill>
                <a:schemeClr val="tx1"/>
              </a:solidFill>
              <a:miter lim="800000"/>
              <a:headEnd/>
              <a:tailEnd/>
            </a:ln>
          </p:spPr>
        </p:pic>
      </p:grpSp>
      <p:grpSp>
        <p:nvGrpSpPr>
          <p:cNvPr id="16" name="Group 15"/>
          <p:cNvGrpSpPr/>
          <p:nvPr/>
        </p:nvGrpSpPr>
        <p:grpSpPr>
          <a:xfrm>
            <a:off x="0" y="2133600"/>
            <a:ext cx="9144000" cy="1280394"/>
            <a:chOff x="1160587" y="5079116"/>
            <a:chExt cx="7983412" cy="1392936"/>
          </a:xfrm>
        </p:grpSpPr>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0688" y="5090160"/>
              <a:ext cx="2053311" cy="1366652"/>
            </a:xfrm>
            <a:prstGeom prst="rect">
              <a:avLst/>
            </a:prstGeom>
          </p:spPr>
        </p:pic>
        <p:pic>
          <p:nvPicPr>
            <p:cNvPr id="18" name="Picture 2" descr="C:\Users\joseph.navratil2\Pictures\150728-EO381-137_jp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9968" y="5079116"/>
              <a:ext cx="1950720" cy="13929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joseph.navratil2\Pictures\150728-EO381-292_jp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9248" y="5079116"/>
              <a:ext cx="1950720" cy="13929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joseph.navratil2\Pictures\150728-EO381-261_jp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0587" y="5082540"/>
              <a:ext cx="2028661" cy="13666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1043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lliam.d.tremper\Documents\Work Files FY16\PG-16-R-153_NAVSEA R Department Map_Estepa\PSD\NAVSEA R Department 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1247774"/>
            <a:ext cx="6261099" cy="4695825"/>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685800" y="59377"/>
            <a:ext cx="7772400" cy="838200"/>
          </a:xfrm>
        </p:spPr>
        <p:txBody>
          <a:bodyPr>
            <a:normAutofit/>
          </a:bodyPr>
          <a:lstStyle/>
          <a:p>
            <a:pPr eaLnBrk="1" hangingPunct="1"/>
            <a:r>
              <a:rPr lang="en-US" altLang="en-US" dirty="0" smtClean="0">
                <a:cs typeface="Arial" charset="0"/>
              </a:rPr>
              <a:t>CDSA Fleet Support Footprint</a:t>
            </a:r>
            <a:endParaRPr lang="en-US" altLang="en-US" dirty="0">
              <a:cs typeface="Arial" charset="0"/>
            </a:endParaRPr>
          </a:p>
        </p:txBody>
      </p:sp>
      <p:sp>
        <p:nvSpPr>
          <p:cNvPr id="44" name="TextBox 43"/>
          <p:cNvSpPr txBox="1"/>
          <p:nvPr/>
        </p:nvSpPr>
        <p:spPr>
          <a:xfrm>
            <a:off x="249382" y="4309899"/>
            <a:ext cx="2570018" cy="792525"/>
          </a:xfrm>
          <a:prstGeom prst="rect">
            <a:avLst/>
          </a:prstGeom>
          <a:noFill/>
        </p:spPr>
        <p:txBody>
          <a:bodyPr wrap="square" rtlCol="0">
            <a:spAutoFit/>
          </a:bodyPr>
          <a:lstStyle/>
          <a:p>
            <a:r>
              <a:rPr lang="en-US" sz="1400" b="1" dirty="0" smtClean="0"/>
              <a:t>California</a:t>
            </a:r>
          </a:p>
          <a:p>
            <a:r>
              <a:rPr lang="en-US" sz="1050" b="1" i="1" dirty="0" smtClean="0">
                <a:solidFill>
                  <a:srgbClr val="000000"/>
                </a:solidFill>
              </a:rPr>
              <a:t>San Diego &amp; Oceanside</a:t>
            </a:r>
            <a:endParaRPr lang="en-US" sz="1000" b="1" i="1" dirty="0" smtClean="0">
              <a:solidFill>
                <a:srgbClr val="000000"/>
              </a:solidFill>
            </a:endParaRPr>
          </a:p>
          <a:p>
            <a:pPr marL="173038" indent="-173038">
              <a:buFont typeface="Arial" panose="020B0604020202020204" pitchFamily="34" charset="0"/>
              <a:buChar char="•"/>
            </a:pPr>
            <a:r>
              <a:rPr lang="en-US" sz="1050" dirty="0" smtClean="0"/>
              <a:t>BFTT/SQQ-89/SSDS Waterfront Team</a:t>
            </a:r>
          </a:p>
          <a:p>
            <a:pPr marL="173038" indent="-173038">
              <a:buFont typeface="Arial" panose="020B0604020202020204" pitchFamily="34" charset="0"/>
              <a:buChar char="•"/>
            </a:pPr>
            <a:r>
              <a:rPr lang="en-US" sz="1050" dirty="0" smtClean="0"/>
              <a:t>AEGIS Modernization Team (Naval Base)</a:t>
            </a:r>
          </a:p>
        </p:txBody>
      </p:sp>
      <p:sp>
        <p:nvSpPr>
          <p:cNvPr id="45" name="TextBox 44"/>
          <p:cNvSpPr txBox="1"/>
          <p:nvPr/>
        </p:nvSpPr>
        <p:spPr>
          <a:xfrm>
            <a:off x="3962400" y="1259535"/>
            <a:ext cx="2112818" cy="630942"/>
          </a:xfrm>
          <a:prstGeom prst="rect">
            <a:avLst/>
          </a:prstGeom>
          <a:noFill/>
        </p:spPr>
        <p:txBody>
          <a:bodyPr wrap="square" rtlCol="0">
            <a:spAutoFit/>
          </a:bodyPr>
          <a:lstStyle/>
          <a:p>
            <a:r>
              <a:rPr lang="en-US" sz="1400" b="1" dirty="0" smtClean="0"/>
              <a:t>Maine</a:t>
            </a:r>
          </a:p>
          <a:p>
            <a:r>
              <a:rPr lang="en-US" sz="1050" b="1" i="1" dirty="0" smtClean="0"/>
              <a:t>Bath</a:t>
            </a:r>
            <a:endParaRPr lang="en-US" sz="1000" b="1" i="1" dirty="0" smtClean="0"/>
          </a:p>
          <a:p>
            <a:pPr marL="173038" indent="-173038">
              <a:buFont typeface="Arial" panose="020B0604020202020204" pitchFamily="34" charset="0"/>
              <a:buChar char="•"/>
            </a:pPr>
            <a:r>
              <a:rPr lang="en-US" sz="1050" dirty="0" smtClean="0"/>
              <a:t>SUPSHIP AEGIS Support</a:t>
            </a:r>
          </a:p>
        </p:txBody>
      </p:sp>
      <p:sp>
        <p:nvSpPr>
          <p:cNvPr id="46" name="TextBox 45"/>
          <p:cNvSpPr txBox="1"/>
          <p:nvPr/>
        </p:nvSpPr>
        <p:spPr>
          <a:xfrm>
            <a:off x="477983" y="5654070"/>
            <a:ext cx="1579417" cy="623248"/>
          </a:xfrm>
          <a:prstGeom prst="rect">
            <a:avLst/>
          </a:prstGeom>
          <a:noFill/>
        </p:spPr>
        <p:txBody>
          <a:bodyPr wrap="square" rtlCol="0">
            <a:spAutoFit/>
          </a:bodyPr>
          <a:lstStyle/>
          <a:p>
            <a:r>
              <a:rPr lang="en-US" sz="1400" b="1" dirty="0" smtClean="0"/>
              <a:t>Mississippi</a:t>
            </a:r>
          </a:p>
          <a:p>
            <a:r>
              <a:rPr lang="en-US" sz="1050" b="1" i="1" dirty="0" smtClean="0"/>
              <a:t>Pascagoula</a:t>
            </a:r>
            <a:endParaRPr lang="en-US" sz="1000" b="1" i="1" dirty="0" smtClean="0"/>
          </a:p>
          <a:p>
            <a:pPr marL="173038" indent="-173038">
              <a:buFont typeface="Arial" panose="020B0604020202020204" pitchFamily="34" charset="0"/>
              <a:buChar char="•"/>
            </a:pPr>
            <a:r>
              <a:rPr lang="en-US" sz="1000" dirty="0" smtClean="0"/>
              <a:t>SUPSHIP AEGIS Support</a:t>
            </a:r>
          </a:p>
        </p:txBody>
      </p:sp>
      <p:sp>
        <p:nvSpPr>
          <p:cNvPr id="47" name="TextBox 46"/>
          <p:cNvSpPr txBox="1"/>
          <p:nvPr/>
        </p:nvSpPr>
        <p:spPr>
          <a:xfrm>
            <a:off x="3903111" y="5654101"/>
            <a:ext cx="1524000" cy="630942"/>
          </a:xfrm>
          <a:prstGeom prst="rect">
            <a:avLst/>
          </a:prstGeom>
          <a:noFill/>
        </p:spPr>
        <p:txBody>
          <a:bodyPr wrap="square" rtlCol="0">
            <a:spAutoFit/>
          </a:bodyPr>
          <a:lstStyle/>
          <a:p>
            <a:r>
              <a:rPr lang="en-US" sz="1400" b="1" dirty="0" smtClean="0"/>
              <a:t>Florida</a:t>
            </a:r>
          </a:p>
          <a:p>
            <a:r>
              <a:rPr lang="en-US" sz="1050" b="1" i="1" dirty="0" err="1" smtClean="0"/>
              <a:t>Mayport</a:t>
            </a:r>
            <a:endParaRPr lang="en-US" sz="1000" b="1" i="1" dirty="0" smtClean="0"/>
          </a:p>
          <a:p>
            <a:pPr marL="173038" indent="-173038">
              <a:buFont typeface="Arial" panose="020B0604020202020204" pitchFamily="34" charset="0"/>
              <a:buChar char="•"/>
            </a:pPr>
            <a:r>
              <a:rPr lang="en-US" sz="1050" dirty="0" smtClean="0"/>
              <a:t>LCS Waterfront Support</a:t>
            </a:r>
          </a:p>
        </p:txBody>
      </p:sp>
      <p:sp>
        <p:nvSpPr>
          <p:cNvPr id="48" name="TextBox 47"/>
          <p:cNvSpPr txBox="1"/>
          <p:nvPr/>
        </p:nvSpPr>
        <p:spPr>
          <a:xfrm>
            <a:off x="2072521" y="5654070"/>
            <a:ext cx="1661279" cy="630942"/>
          </a:xfrm>
          <a:prstGeom prst="rect">
            <a:avLst/>
          </a:prstGeom>
          <a:noFill/>
          <a:ln>
            <a:noFill/>
          </a:ln>
        </p:spPr>
        <p:txBody>
          <a:bodyPr wrap="square" rtlCol="0">
            <a:spAutoFit/>
          </a:bodyPr>
          <a:lstStyle/>
          <a:p>
            <a:r>
              <a:rPr lang="en-US" sz="1400" b="1" dirty="0" smtClean="0"/>
              <a:t>Alabama</a:t>
            </a:r>
          </a:p>
          <a:p>
            <a:r>
              <a:rPr lang="en-US" sz="1050" b="1" i="1" dirty="0" smtClean="0"/>
              <a:t>Mobile</a:t>
            </a:r>
            <a:endParaRPr lang="en-US" sz="1000" b="1" i="1" dirty="0" smtClean="0"/>
          </a:p>
          <a:p>
            <a:pPr marL="173038" indent="-173038">
              <a:buFont typeface="Arial" panose="020B0604020202020204" pitchFamily="34" charset="0"/>
              <a:buChar char="•"/>
            </a:pPr>
            <a:r>
              <a:rPr lang="en-US" sz="1050" dirty="0" smtClean="0"/>
              <a:t>LCS Waterfront Support</a:t>
            </a:r>
          </a:p>
        </p:txBody>
      </p:sp>
      <p:sp>
        <p:nvSpPr>
          <p:cNvPr id="49" name="TextBox 48"/>
          <p:cNvSpPr txBox="1"/>
          <p:nvPr/>
        </p:nvSpPr>
        <p:spPr>
          <a:xfrm>
            <a:off x="246888" y="1259535"/>
            <a:ext cx="1731818" cy="630942"/>
          </a:xfrm>
          <a:prstGeom prst="rect">
            <a:avLst/>
          </a:prstGeom>
          <a:noFill/>
          <a:ln w="12700">
            <a:noFill/>
          </a:ln>
        </p:spPr>
        <p:txBody>
          <a:bodyPr wrap="square" rtlCol="0">
            <a:spAutoFit/>
          </a:bodyPr>
          <a:lstStyle/>
          <a:p>
            <a:r>
              <a:rPr lang="en-US" sz="1400" b="1" dirty="0" smtClean="0"/>
              <a:t>Washington</a:t>
            </a:r>
          </a:p>
          <a:p>
            <a:r>
              <a:rPr lang="en-US" sz="1050" b="1" i="1" dirty="0" smtClean="0"/>
              <a:t>Everett </a:t>
            </a:r>
          </a:p>
          <a:p>
            <a:pPr marL="174625" indent="-174625">
              <a:buFont typeface="Arial" panose="020B0604020202020204" pitchFamily="34" charset="0"/>
              <a:buChar char="•"/>
            </a:pPr>
            <a:r>
              <a:rPr lang="en-US" sz="1050" dirty="0" smtClean="0"/>
              <a:t>AEGIS Support</a:t>
            </a:r>
          </a:p>
        </p:txBody>
      </p:sp>
      <p:sp>
        <p:nvSpPr>
          <p:cNvPr id="50" name="TextBox 49"/>
          <p:cNvSpPr txBox="1"/>
          <p:nvPr/>
        </p:nvSpPr>
        <p:spPr>
          <a:xfrm>
            <a:off x="2133600" y="1259535"/>
            <a:ext cx="2112818" cy="630942"/>
          </a:xfrm>
          <a:prstGeom prst="rect">
            <a:avLst/>
          </a:prstGeom>
          <a:noFill/>
        </p:spPr>
        <p:txBody>
          <a:bodyPr wrap="square" rtlCol="0">
            <a:spAutoFit/>
          </a:bodyPr>
          <a:lstStyle/>
          <a:p>
            <a:r>
              <a:rPr lang="en-US" sz="1400" b="1" dirty="0" smtClean="0"/>
              <a:t>Wisconsin</a:t>
            </a:r>
          </a:p>
          <a:p>
            <a:r>
              <a:rPr lang="en-US" sz="1050" b="1" i="1" dirty="0" smtClean="0"/>
              <a:t>Marinette</a:t>
            </a:r>
            <a:endParaRPr lang="en-US" sz="1000" b="1" i="1" dirty="0" smtClean="0"/>
          </a:p>
          <a:p>
            <a:pPr marL="173038" indent="-173038">
              <a:buFont typeface="Arial" panose="020B0604020202020204" pitchFamily="34" charset="0"/>
              <a:buChar char="•"/>
            </a:pPr>
            <a:r>
              <a:rPr lang="en-US" sz="1050" dirty="0" smtClean="0"/>
              <a:t>LCS Waterfront Support</a:t>
            </a:r>
          </a:p>
        </p:txBody>
      </p:sp>
      <p:sp>
        <p:nvSpPr>
          <p:cNvPr id="51" name="TextBox 50"/>
          <p:cNvSpPr txBox="1"/>
          <p:nvPr/>
        </p:nvSpPr>
        <p:spPr>
          <a:xfrm>
            <a:off x="6277897" y="1259535"/>
            <a:ext cx="2408903" cy="630942"/>
          </a:xfrm>
          <a:prstGeom prst="rect">
            <a:avLst/>
          </a:prstGeom>
          <a:noFill/>
        </p:spPr>
        <p:txBody>
          <a:bodyPr wrap="square" rtlCol="0">
            <a:spAutoFit/>
          </a:bodyPr>
          <a:lstStyle/>
          <a:p>
            <a:r>
              <a:rPr lang="en-US" sz="1400" b="1" dirty="0" smtClean="0"/>
              <a:t>Virginia</a:t>
            </a:r>
          </a:p>
          <a:p>
            <a:r>
              <a:rPr lang="en-US" sz="1050" b="1" i="1" dirty="0" smtClean="0"/>
              <a:t>Norfolk, Chesapeake, Newport News, Suffolk, Virginia Beach, &amp; Wallops Island</a:t>
            </a:r>
            <a:endParaRPr lang="en-US" sz="1000" b="1" i="1" dirty="0" smtClean="0"/>
          </a:p>
        </p:txBody>
      </p:sp>
      <p:sp>
        <p:nvSpPr>
          <p:cNvPr id="54" name="Oval 53"/>
          <p:cNvSpPr>
            <a:spLocks noChangeAspect="1"/>
          </p:cNvSpPr>
          <p:nvPr/>
        </p:nvSpPr>
        <p:spPr>
          <a:xfrm>
            <a:off x="1049172" y="4058009"/>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998497" y="2196435"/>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3731661" y="2812198"/>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258705" y="2638968"/>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3731661" y="4516728"/>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3865028" y="4414941"/>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512705" y="4499988"/>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248400" y="1796581"/>
            <a:ext cx="2667000" cy="2631490"/>
          </a:xfrm>
          <a:prstGeom prst="rect">
            <a:avLst/>
          </a:prstGeom>
          <a:noFill/>
        </p:spPr>
        <p:txBody>
          <a:bodyPr wrap="square" numCol="2" rtlCol="0">
            <a:spAutoFit/>
          </a:bodyPr>
          <a:lstStyle/>
          <a:p>
            <a:pPr marL="114300" indent="-114300">
              <a:buFont typeface="Arial" panose="020B0604020202020204" pitchFamily="34" charset="0"/>
              <a:buChar char="•"/>
            </a:pPr>
            <a:r>
              <a:rPr lang="en-US" sz="1050" dirty="0" smtClean="0"/>
              <a:t>IWS 10-SUPSHIP Support</a:t>
            </a:r>
          </a:p>
          <a:p>
            <a:pPr marL="228600" lvl="1" indent="-114300">
              <a:buFont typeface="Arial" panose="020B0604020202020204" pitchFamily="34" charset="0"/>
              <a:buChar char="•"/>
            </a:pPr>
            <a:r>
              <a:rPr lang="en-US" sz="1000" dirty="0" smtClean="0"/>
              <a:t>1 Civilian</a:t>
            </a:r>
          </a:p>
          <a:p>
            <a:pPr marL="114300" indent="-114300">
              <a:buFont typeface="Arial" panose="020B0604020202020204" pitchFamily="34" charset="0"/>
              <a:buChar char="•"/>
            </a:pPr>
            <a:r>
              <a:rPr lang="en-US" sz="1050" dirty="0" smtClean="0"/>
              <a:t>SURFLANT-SQQ-89</a:t>
            </a:r>
          </a:p>
          <a:p>
            <a:pPr marL="228600" lvl="1" indent="-114300">
              <a:buFont typeface="Arial" panose="020B0604020202020204" pitchFamily="34" charset="0"/>
              <a:buChar char="•"/>
            </a:pPr>
            <a:r>
              <a:rPr lang="en-US" sz="1000" dirty="0">
                <a:solidFill>
                  <a:srgbClr val="000000"/>
                </a:solidFill>
              </a:rPr>
              <a:t>1 </a:t>
            </a:r>
            <a:r>
              <a:rPr lang="en-US" sz="1000" dirty="0" smtClean="0">
                <a:solidFill>
                  <a:srgbClr val="000000"/>
                </a:solidFill>
              </a:rPr>
              <a:t>Civilian</a:t>
            </a:r>
            <a:endParaRPr lang="en-US" sz="1000" dirty="0"/>
          </a:p>
          <a:p>
            <a:pPr marL="114300" indent="-114300">
              <a:buFont typeface="Arial" panose="020B0604020202020204" pitchFamily="34" charset="0"/>
              <a:buChar char="•"/>
            </a:pPr>
            <a:r>
              <a:rPr lang="en-US" sz="1050" dirty="0" smtClean="0"/>
              <a:t>NIOC</a:t>
            </a:r>
          </a:p>
          <a:p>
            <a:pPr marL="228600" lvl="1" indent="-114300">
              <a:buFont typeface="Arial" panose="020B0604020202020204" pitchFamily="34" charset="0"/>
              <a:buChar char="•"/>
            </a:pPr>
            <a:r>
              <a:rPr lang="en-US" sz="1000" dirty="0">
                <a:solidFill>
                  <a:srgbClr val="000000"/>
                </a:solidFill>
              </a:rPr>
              <a:t>1 </a:t>
            </a:r>
            <a:r>
              <a:rPr lang="en-US" sz="1000" dirty="0" smtClean="0">
                <a:solidFill>
                  <a:srgbClr val="000000"/>
                </a:solidFill>
              </a:rPr>
              <a:t>Civilian</a:t>
            </a:r>
          </a:p>
          <a:p>
            <a:pPr marL="114300" indent="-114300">
              <a:buFont typeface="Arial" panose="020B0604020202020204" pitchFamily="34" charset="0"/>
              <a:buChar char="•"/>
            </a:pPr>
            <a:r>
              <a:rPr lang="en-US" sz="1050" dirty="0" smtClean="0"/>
              <a:t>Joint IO Range</a:t>
            </a:r>
          </a:p>
          <a:p>
            <a:pPr marL="228600" lvl="1" indent="-114300">
              <a:buFont typeface="Arial" panose="020B0604020202020204" pitchFamily="34" charset="0"/>
              <a:buChar char="•"/>
            </a:pPr>
            <a:r>
              <a:rPr lang="en-US" sz="1000" dirty="0">
                <a:solidFill>
                  <a:srgbClr val="000000"/>
                </a:solidFill>
              </a:rPr>
              <a:t>6 </a:t>
            </a:r>
            <a:r>
              <a:rPr lang="en-US" sz="1000" dirty="0" smtClean="0">
                <a:solidFill>
                  <a:srgbClr val="000000"/>
                </a:solidFill>
              </a:rPr>
              <a:t>Civilians</a:t>
            </a:r>
          </a:p>
          <a:p>
            <a:pPr marL="114300" indent="-114300">
              <a:buFont typeface="Arial" panose="020B0604020202020204" pitchFamily="34" charset="0"/>
              <a:buChar char="•"/>
            </a:pPr>
            <a:r>
              <a:rPr lang="en-US" sz="1050" dirty="0" smtClean="0"/>
              <a:t>JLVC/JKO </a:t>
            </a:r>
            <a:r>
              <a:rPr lang="en-US" sz="1050" dirty="0"/>
              <a:t>(Joint Staff J7)</a:t>
            </a:r>
          </a:p>
          <a:p>
            <a:pPr marL="228600" lvl="1" indent="-114300">
              <a:buFont typeface="Arial" panose="020B0604020202020204" pitchFamily="34" charset="0"/>
              <a:buChar char="•"/>
            </a:pPr>
            <a:r>
              <a:rPr lang="en-US" sz="1000" dirty="0" smtClean="0">
                <a:solidFill>
                  <a:srgbClr val="000000"/>
                </a:solidFill>
              </a:rPr>
              <a:t>23 Civilians</a:t>
            </a:r>
            <a:endParaRPr lang="en-US" sz="1050" dirty="0" smtClean="0"/>
          </a:p>
          <a:p>
            <a:pPr marL="171450" indent="-171450">
              <a:buFont typeface="Arial" panose="020B0604020202020204" pitchFamily="34" charset="0"/>
              <a:buChar char="•"/>
            </a:pPr>
            <a:r>
              <a:rPr lang="en-US" sz="1050" spc="-50" dirty="0" smtClean="0"/>
              <a:t>IWS 5B-SQQ-89 </a:t>
            </a:r>
            <a:r>
              <a:rPr lang="en-US" sz="1050" spc="-50" dirty="0"/>
              <a:t>Team </a:t>
            </a:r>
          </a:p>
          <a:p>
            <a:pPr marL="228600" lvl="1" indent="-114300">
              <a:buFont typeface="Arial" panose="020B0604020202020204" pitchFamily="34" charset="0"/>
              <a:buChar char="•"/>
            </a:pPr>
            <a:r>
              <a:rPr lang="en-US" sz="1000" dirty="0">
                <a:solidFill>
                  <a:srgbClr val="000000"/>
                </a:solidFill>
              </a:rPr>
              <a:t>1</a:t>
            </a:r>
            <a:r>
              <a:rPr lang="en-US" sz="1000" dirty="0" smtClean="0">
                <a:solidFill>
                  <a:srgbClr val="000000"/>
                </a:solidFill>
              </a:rPr>
              <a:t> Civilian</a:t>
            </a:r>
          </a:p>
          <a:p>
            <a:pPr marL="228600" lvl="1" indent="-114300">
              <a:buFont typeface="Arial" panose="020B0604020202020204" pitchFamily="34" charset="0"/>
              <a:buChar char="•"/>
            </a:pPr>
            <a:endParaRPr lang="en-US" sz="1000" dirty="0">
              <a:solidFill>
                <a:srgbClr val="000000"/>
              </a:solidFill>
            </a:endParaRPr>
          </a:p>
          <a:p>
            <a:pPr marL="114300" lvl="1"/>
            <a:endParaRPr lang="en-US" sz="1000" dirty="0">
              <a:solidFill>
                <a:srgbClr val="000000"/>
              </a:solidFill>
            </a:endParaRPr>
          </a:p>
          <a:p>
            <a:pPr marL="173038" indent="-173038">
              <a:buFont typeface="Arial" panose="020B0604020202020204" pitchFamily="34" charset="0"/>
              <a:buChar char="•"/>
            </a:pPr>
            <a:r>
              <a:rPr lang="en-US" sz="1050" dirty="0"/>
              <a:t>Science Advisors (NAVIFOR/ MARFORCOM)</a:t>
            </a:r>
          </a:p>
          <a:p>
            <a:pPr marL="228600" lvl="1" indent="-114300">
              <a:buFont typeface="Arial" panose="020B0604020202020204" pitchFamily="34" charset="0"/>
              <a:buChar char="•"/>
            </a:pPr>
            <a:r>
              <a:rPr lang="en-US" sz="1000" dirty="0">
                <a:solidFill>
                  <a:srgbClr val="000000"/>
                </a:solidFill>
              </a:rPr>
              <a:t>2 Civilians</a:t>
            </a:r>
          </a:p>
          <a:p>
            <a:pPr marL="173038" indent="-173038">
              <a:buFont typeface="Arial" panose="020B0604020202020204" pitchFamily="34" charset="0"/>
              <a:buChar char="•"/>
            </a:pPr>
            <a:r>
              <a:rPr lang="en-US" sz="1050" spc="-10" dirty="0"/>
              <a:t>Test &amp; Evaluation (COMOPTEVFOR)</a:t>
            </a:r>
          </a:p>
          <a:p>
            <a:pPr marL="228600" lvl="1" indent="-114300">
              <a:buFont typeface="Arial" panose="020B0604020202020204" pitchFamily="34" charset="0"/>
              <a:buChar char="•"/>
            </a:pPr>
            <a:r>
              <a:rPr lang="en-US" sz="1000" dirty="0">
                <a:solidFill>
                  <a:srgbClr val="000000"/>
                </a:solidFill>
              </a:rPr>
              <a:t>3 Civilians</a:t>
            </a:r>
          </a:p>
          <a:p>
            <a:pPr marL="114300" indent="-114300">
              <a:buFont typeface="Arial" panose="020B0604020202020204" pitchFamily="34" charset="0"/>
              <a:buChar char="•"/>
            </a:pPr>
            <a:r>
              <a:rPr lang="en-US" sz="1050" dirty="0"/>
              <a:t>NEIC Support</a:t>
            </a:r>
          </a:p>
          <a:p>
            <a:pPr marL="228600" lvl="1" indent="-114300">
              <a:buFont typeface="Arial" panose="020B0604020202020204" pitchFamily="34" charset="0"/>
              <a:buChar char="•"/>
            </a:pPr>
            <a:r>
              <a:rPr lang="en-US" sz="1000" dirty="0">
                <a:solidFill>
                  <a:srgbClr val="000000"/>
                </a:solidFill>
              </a:rPr>
              <a:t>1 Civilian</a:t>
            </a:r>
          </a:p>
          <a:p>
            <a:pPr marL="173038" indent="-173038">
              <a:buFont typeface="Arial" panose="020B0604020202020204" pitchFamily="34" charset="0"/>
              <a:buChar char="•"/>
            </a:pPr>
            <a:r>
              <a:rPr lang="en-US" sz="1050" dirty="0"/>
              <a:t>AEGIS Support (Wallops Island)</a:t>
            </a:r>
          </a:p>
          <a:p>
            <a:pPr marL="228600" lvl="1" indent="-114300">
              <a:buFont typeface="Arial" panose="020B0604020202020204" pitchFamily="34" charset="0"/>
              <a:buChar char="•"/>
            </a:pPr>
            <a:r>
              <a:rPr lang="en-US" sz="1000" dirty="0">
                <a:solidFill>
                  <a:srgbClr val="000000"/>
                </a:solidFill>
              </a:rPr>
              <a:t>2 Civilians</a:t>
            </a:r>
          </a:p>
        </p:txBody>
      </p:sp>
      <p:cxnSp>
        <p:nvCxnSpPr>
          <p:cNvPr id="8" name="Elbow Connector 7"/>
          <p:cNvCxnSpPr/>
          <p:nvPr/>
        </p:nvCxnSpPr>
        <p:spPr>
          <a:xfrm rot="5400000" flipH="1" flipV="1">
            <a:off x="1005054" y="1842633"/>
            <a:ext cx="512220" cy="309684"/>
          </a:xfrm>
          <a:prstGeom prst="bentConnector3">
            <a:avLst>
              <a:gd name="adj1" fmla="val 50000"/>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0800000">
            <a:off x="2743201" y="2057400"/>
            <a:ext cx="988460" cy="811948"/>
          </a:xfrm>
          <a:prstGeom prst="bentConnector3">
            <a:avLst>
              <a:gd name="adj1" fmla="val 50000"/>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57" idx="0"/>
          </p:cNvCxnSpPr>
          <p:nvPr/>
        </p:nvCxnSpPr>
        <p:spPr>
          <a:xfrm rot="16200000" flipV="1">
            <a:off x="4791182" y="2114295"/>
            <a:ext cx="675604" cy="373742"/>
          </a:xfrm>
          <a:prstGeom prst="bentConnector3">
            <a:avLst>
              <a:gd name="adj1" fmla="val 50000"/>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54" idx="2"/>
            <a:endCxn id="44" idx="1"/>
          </p:cNvCxnSpPr>
          <p:nvPr/>
        </p:nvCxnSpPr>
        <p:spPr>
          <a:xfrm rot="10800000" flipV="1">
            <a:off x="249382" y="4115158"/>
            <a:ext cx="799790" cy="591003"/>
          </a:xfrm>
          <a:prstGeom prst="bentConnector3">
            <a:avLst>
              <a:gd name="adj1" fmla="val 128583"/>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endCxn id="48" idx="0"/>
          </p:cNvCxnSpPr>
          <p:nvPr/>
        </p:nvCxnSpPr>
        <p:spPr>
          <a:xfrm rot="5400000">
            <a:off x="2834467" y="4585423"/>
            <a:ext cx="1137341" cy="999952"/>
          </a:xfrm>
          <a:prstGeom prst="bentConnector3">
            <a:avLst>
              <a:gd name="adj1" fmla="val 67866"/>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8" idx="3"/>
            <a:endCxn id="46" idx="0"/>
          </p:cNvCxnSpPr>
          <p:nvPr/>
        </p:nvCxnSpPr>
        <p:spPr>
          <a:xfrm rot="5400000">
            <a:off x="1988156" y="3893825"/>
            <a:ext cx="1039781" cy="2480708"/>
          </a:xfrm>
          <a:prstGeom prst="bentConnector3">
            <a:avLst>
              <a:gd name="adj1" fmla="val 50000"/>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0" idx="2"/>
            <a:endCxn id="47" idx="0"/>
          </p:cNvCxnSpPr>
          <p:nvPr/>
        </p:nvCxnSpPr>
        <p:spPr>
          <a:xfrm rot="10800000" flipH="1" flipV="1">
            <a:off x="4512705" y="4557137"/>
            <a:ext cx="152406" cy="1096963"/>
          </a:xfrm>
          <a:prstGeom prst="bentConnector4">
            <a:avLst>
              <a:gd name="adj1" fmla="val -149994"/>
              <a:gd name="adj2" fmla="val 52605"/>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4857750" y="3481432"/>
            <a:ext cx="114300" cy="1143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Elbow Connector 64"/>
          <p:cNvCxnSpPr>
            <a:stCxn id="23" idx="6"/>
            <a:endCxn id="51" idx="1"/>
          </p:cNvCxnSpPr>
          <p:nvPr/>
        </p:nvCxnSpPr>
        <p:spPr>
          <a:xfrm flipV="1">
            <a:off x="4972050" y="1575006"/>
            <a:ext cx="1305847" cy="1963576"/>
          </a:xfrm>
          <a:prstGeom prst="bentConnector3">
            <a:avLst>
              <a:gd name="adj1" fmla="val 50000"/>
            </a:avLst>
          </a:prstGeom>
          <a:ln w="12700">
            <a:solidFill>
              <a:schemeClr val="tx1"/>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5" idx="4"/>
            <a:endCxn id="41" idx="1"/>
          </p:cNvCxnSpPr>
          <p:nvPr/>
        </p:nvCxnSpPr>
        <p:spPr>
          <a:xfrm>
            <a:off x="4921250" y="3466124"/>
            <a:ext cx="488950" cy="1081040"/>
          </a:xfrm>
          <a:prstGeom prst="bentConnector3">
            <a:avLst>
              <a:gd name="adj1" fmla="val 59091"/>
            </a:avLst>
          </a:prstGeom>
          <a:ln w="12700">
            <a:solidFill>
              <a:srgbClr val="2C588D"/>
            </a:solidFill>
            <a:tailEnd type="diamond" w="med" len="med"/>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 idx="4"/>
            <a:endCxn id="41" idx="1"/>
          </p:cNvCxnSpPr>
          <p:nvPr/>
        </p:nvCxnSpPr>
        <p:spPr>
          <a:xfrm>
            <a:off x="5018132" y="3564937"/>
            <a:ext cx="392068" cy="982227"/>
          </a:xfrm>
          <a:prstGeom prst="bentConnector3">
            <a:avLst>
              <a:gd name="adj1" fmla="val 50000"/>
            </a:avLst>
          </a:prstGeom>
          <a:ln w="12700">
            <a:solidFill>
              <a:srgbClr val="2C588D"/>
            </a:solidFill>
            <a:tailEnd type="diamond"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410200" y="4328038"/>
            <a:ext cx="3516268" cy="438251"/>
          </a:xfrm>
          <a:prstGeom prst="rect">
            <a:avLst/>
          </a:prstGeom>
          <a:solidFill>
            <a:srgbClr val="3E6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2713" algn="ctr"/>
            <a:r>
              <a:rPr lang="en-US" sz="1050" dirty="0" smtClean="0">
                <a:latin typeface="Arial Black" panose="020B0A04020102020204" pitchFamily="34" charset="0"/>
              </a:rPr>
              <a:t>Readiness and Training Systems Department (R)</a:t>
            </a:r>
            <a:endParaRPr lang="en-US" sz="1050" dirty="0">
              <a:latin typeface="Arial Black" panose="020B0A04020102020204" pitchFamily="34" charset="0"/>
            </a:endParaRPr>
          </a:p>
        </p:txBody>
      </p:sp>
      <p:sp>
        <p:nvSpPr>
          <p:cNvPr id="66" name="Rectangle 65"/>
          <p:cNvSpPr/>
          <p:nvPr/>
        </p:nvSpPr>
        <p:spPr>
          <a:xfrm>
            <a:off x="5410200" y="4766290"/>
            <a:ext cx="3516269" cy="15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11275"/>
            <a:r>
              <a:rPr lang="en-US" sz="1400" b="1" dirty="0">
                <a:solidFill>
                  <a:schemeClr val="tx1"/>
                </a:solidFill>
              </a:rPr>
              <a:t>Virginia</a:t>
            </a:r>
          </a:p>
          <a:p>
            <a:pPr marL="1311275"/>
            <a:r>
              <a:rPr lang="en-US" sz="1050" b="1" i="1" dirty="0">
                <a:solidFill>
                  <a:schemeClr val="tx1"/>
                </a:solidFill>
              </a:rPr>
              <a:t>Dam </a:t>
            </a:r>
            <a:r>
              <a:rPr lang="en-US" sz="1050" b="1" i="1" dirty="0" smtClean="0">
                <a:solidFill>
                  <a:schemeClr val="tx1"/>
                </a:solidFill>
              </a:rPr>
              <a:t>Neck &amp; Dahlgren</a:t>
            </a:r>
            <a:endParaRPr lang="en-US" sz="1050" b="1" i="1" dirty="0">
              <a:solidFill>
                <a:schemeClr val="tx1"/>
              </a:solidFill>
            </a:endParaRPr>
          </a:p>
          <a:p>
            <a:pPr marL="1427163" indent="-115888">
              <a:buFont typeface="Arial" panose="020B0604020202020204" pitchFamily="34" charset="0"/>
              <a:buChar char="•"/>
            </a:pPr>
            <a:r>
              <a:rPr lang="en-US" sz="1000" dirty="0" smtClean="0">
                <a:solidFill>
                  <a:schemeClr val="tx1"/>
                </a:solidFill>
              </a:rPr>
              <a:t>C6ISR </a:t>
            </a:r>
            <a:r>
              <a:rPr lang="en-US" sz="1000" dirty="0">
                <a:solidFill>
                  <a:schemeClr val="tx1"/>
                </a:solidFill>
              </a:rPr>
              <a:t>Systems </a:t>
            </a:r>
          </a:p>
          <a:p>
            <a:pPr marL="1427163" indent="-115888">
              <a:buFont typeface="Arial" panose="020B0604020202020204" pitchFamily="34" charset="0"/>
              <a:buChar char="•"/>
            </a:pPr>
            <a:r>
              <a:rPr lang="en-US" sz="1000" dirty="0" smtClean="0">
                <a:solidFill>
                  <a:schemeClr val="tx1"/>
                </a:solidFill>
              </a:rPr>
              <a:t>Integrated </a:t>
            </a:r>
            <a:r>
              <a:rPr lang="en-US" sz="1000" dirty="0">
                <a:solidFill>
                  <a:schemeClr val="tx1"/>
                </a:solidFill>
              </a:rPr>
              <a:t>Training Systems</a:t>
            </a:r>
          </a:p>
          <a:p>
            <a:pPr marL="1427163" indent="-115888">
              <a:buFont typeface="Arial" panose="020B0604020202020204" pitchFamily="34" charset="0"/>
              <a:buChar char="•"/>
            </a:pPr>
            <a:r>
              <a:rPr lang="en-US" sz="1000" dirty="0" smtClean="0">
                <a:solidFill>
                  <a:schemeClr val="tx1"/>
                </a:solidFill>
              </a:rPr>
              <a:t>Combat </a:t>
            </a:r>
            <a:r>
              <a:rPr lang="en-US" sz="1000" dirty="0">
                <a:solidFill>
                  <a:schemeClr val="tx1"/>
                </a:solidFill>
              </a:rPr>
              <a:t>Systems Readiness</a:t>
            </a:r>
          </a:p>
          <a:p>
            <a:pPr marL="1427163" indent="-115888">
              <a:buFont typeface="Arial" panose="020B0604020202020204" pitchFamily="34" charset="0"/>
              <a:buChar char="•"/>
            </a:pPr>
            <a:r>
              <a:rPr lang="en-US" sz="1000" dirty="0" smtClean="0">
                <a:solidFill>
                  <a:schemeClr val="tx1"/>
                </a:solidFill>
              </a:rPr>
              <a:t>Systems </a:t>
            </a:r>
            <a:r>
              <a:rPr lang="en-US" sz="1000" dirty="0">
                <a:solidFill>
                  <a:schemeClr val="tx1"/>
                </a:solidFill>
              </a:rPr>
              <a:t>Safety Engineering</a:t>
            </a:r>
          </a:p>
          <a:p>
            <a:pPr marL="1427163" indent="-115888">
              <a:buFont typeface="Arial" panose="020B0604020202020204" pitchFamily="34" charset="0"/>
              <a:buChar char="•"/>
            </a:pPr>
            <a:r>
              <a:rPr lang="en-US" sz="1000" dirty="0" smtClean="0">
                <a:solidFill>
                  <a:schemeClr val="tx1"/>
                </a:solidFill>
              </a:rPr>
              <a:t>506 </a:t>
            </a:r>
            <a:r>
              <a:rPr lang="en-US" sz="1000" dirty="0">
                <a:solidFill>
                  <a:schemeClr val="tx1"/>
                </a:solidFill>
              </a:rPr>
              <a:t>Civilians &amp; Military (292 DN, 225 DL)</a:t>
            </a:r>
          </a:p>
          <a:p>
            <a:pPr marL="1427163" indent="-115888">
              <a:buFont typeface="Arial" panose="020B0604020202020204" pitchFamily="34" charset="0"/>
              <a:buChar char="•"/>
            </a:pPr>
            <a:r>
              <a:rPr lang="en-US" sz="1000" dirty="0" smtClean="0">
                <a:solidFill>
                  <a:schemeClr val="tx1"/>
                </a:solidFill>
              </a:rPr>
              <a:t>110 </a:t>
            </a:r>
            <a:r>
              <a:rPr lang="en-US" sz="1000" dirty="0">
                <a:solidFill>
                  <a:schemeClr val="tx1"/>
                </a:solidFill>
              </a:rPr>
              <a:t>Contractor Personnel (82 DN, 28 DL)</a:t>
            </a:r>
          </a:p>
        </p:txBody>
      </p:sp>
      <p:pic>
        <p:nvPicPr>
          <p:cNvPr id="40" name="Picture 2" descr="C:\Users\william.d.tremper\Documents\Logos\DEPT Logos\R Dept\R_DeptLOGO_Final_med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1566" y="4978394"/>
            <a:ext cx="1168507" cy="116850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706061" y="4970509"/>
            <a:ext cx="0" cy="123560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4895850" y="3518230"/>
            <a:ext cx="122282" cy="122282"/>
          </a:xfrm>
          <a:prstGeom prst="star5">
            <a:avLst/>
          </a:prstGeom>
          <a:solidFill>
            <a:schemeClr val="bg1"/>
          </a:solidFill>
          <a:ln w="12700">
            <a:solidFill>
              <a:srgbClr val="2C58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4798968" y="3419417"/>
            <a:ext cx="122282" cy="122282"/>
          </a:xfrm>
          <a:prstGeom prst="star5">
            <a:avLst/>
          </a:prstGeom>
          <a:solidFill>
            <a:schemeClr val="bg1"/>
          </a:solidFill>
          <a:ln w="12700">
            <a:solidFill>
              <a:srgbClr val="2C58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9587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CDSA FY16 Numbers  </a:t>
            </a:r>
            <a:endParaRPr lang="en-US" dirty="0"/>
          </a:p>
        </p:txBody>
      </p:sp>
      <p:sp>
        <p:nvSpPr>
          <p:cNvPr id="4" name="Slide Number Placeholder 3"/>
          <p:cNvSpPr>
            <a:spLocks noGrp="1"/>
          </p:cNvSpPr>
          <p:nvPr>
            <p:ph type="sldNum" sz="quarter" idx="12"/>
          </p:nvPr>
        </p:nvSpPr>
        <p:spPr>
          <a:xfrm>
            <a:off x="7000875" y="6610350"/>
            <a:ext cx="2133600" cy="247650"/>
          </a:xfrm>
        </p:spPr>
        <p:txBody>
          <a:bodyPr/>
          <a:lstStyle/>
          <a:p>
            <a:pPr>
              <a:defRPr/>
            </a:pPr>
            <a:fld id="{30BDAAAD-9E02-4D5A-BA05-5C95D05D7BB3}" type="slidenum">
              <a:rPr lang="en-US" smtClean="0">
                <a:latin typeface="Arial" panose="020B0604020202020204" pitchFamily="34" charset="0"/>
                <a:cs typeface="Arial" panose="020B0604020202020204" pitchFamily="34" charset="0"/>
              </a:rPr>
              <a:pPr>
                <a:defRPr/>
              </a:pPr>
              <a:t>11</a:t>
            </a:fld>
            <a:endParaRPr lang="en-US" dirty="0">
              <a:latin typeface="Arial" panose="020B0604020202020204" pitchFamily="34" charset="0"/>
              <a:cs typeface="Arial" panose="020B0604020202020204" pitchFamily="34" charset="0"/>
            </a:endParaRPr>
          </a:p>
        </p:txBody>
      </p:sp>
      <p:sp>
        <p:nvSpPr>
          <p:cNvPr id="5" name="Rectangle 3"/>
          <p:cNvSpPr>
            <a:spLocks noChangeArrowheads="1"/>
          </p:cNvSpPr>
          <p:nvPr/>
        </p:nvSpPr>
        <p:spPr bwMode="auto">
          <a:xfrm>
            <a:off x="266700" y="1550989"/>
            <a:ext cx="8629650" cy="430212"/>
          </a:xfrm>
          <a:prstGeom prst="rect">
            <a:avLst/>
          </a:prstGeom>
          <a:solidFill>
            <a:srgbClr val="D5E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50000"/>
              </a:spcBef>
              <a:spcAft>
                <a:spcPct val="0"/>
              </a:spcAft>
              <a:buSzPct val="80000"/>
            </a:pPr>
            <a:r>
              <a:rPr lang="en-US" altLang="en-US" sz="3200" b="1" dirty="0" smtClean="0">
                <a:solidFill>
                  <a:srgbClr val="000046"/>
                </a:solidFill>
              </a:rPr>
              <a:t>Direct $220 M; Indirect $12.5 M</a:t>
            </a:r>
            <a:endParaRPr lang="en-US" altLang="en-US" sz="3200" b="1" dirty="0">
              <a:solidFill>
                <a:srgbClr val="000046"/>
              </a:solidFill>
            </a:endParaRPr>
          </a:p>
        </p:txBody>
      </p:sp>
      <p:sp>
        <p:nvSpPr>
          <p:cNvPr id="6" name="Text Box 12"/>
          <p:cNvSpPr txBox="1">
            <a:spLocks noChangeArrowheads="1"/>
          </p:cNvSpPr>
          <p:nvPr/>
        </p:nvSpPr>
        <p:spPr bwMode="auto">
          <a:xfrm>
            <a:off x="6591300" y="1517650"/>
            <a:ext cx="1831975" cy="3048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fontAlgn="base">
              <a:spcBef>
                <a:spcPct val="50000"/>
              </a:spcBef>
              <a:spcAft>
                <a:spcPct val="0"/>
              </a:spcAft>
            </a:pPr>
            <a:endParaRPr lang="en-US" altLang="en-US" sz="1400">
              <a:solidFill>
                <a:srgbClr val="FFFFFF"/>
              </a:solidFill>
            </a:endParaRPr>
          </a:p>
        </p:txBody>
      </p:sp>
      <p:sp>
        <p:nvSpPr>
          <p:cNvPr id="7" name="Line 14"/>
          <p:cNvSpPr>
            <a:spLocks noChangeShapeType="1"/>
          </p:cNvSpPr>
          <p:nvPr/>
        </p:nvSpPr>
        <p:spPr bwMode="auto">
          <a:xfrm>
            <a:off x="146050" y="1555750"/>
            <a:ext cx="2743200" cy="0"/>
          </a:xfrm>
          <a:prstGeom prst="line">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8" name="Line 15"/>
          <p:cNvSpPr>
            <a:spLocks noChangeShapeType="1"/>
          </p:cNvSpPr>
          <p:nvPr/>
        </p:nvSpPr>
        <p:spPr bwMode="auto">
          <a:xfrm>
            <a:off x="146050" y="2286000"/>
            <a:ext cx="2743200" cy="0"/>
          </a:xfrm>
          <a:prstGeom prst="line">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9" name="Line 16"/>
          <p:cNvSpPr>
            <a:spLocks noChangeShapeType="1"/>
          </p:cNvSpPr>
          <p:nvPr/>
        </p:nvSpPr>
        <p:spPr bwMode="auto">
          <a:xfrm>
            <a:off x="146050" y="2590800"/>
            <a:ext cx="2743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10" name="Line 17"/>
          <p:cNvSpPr>
            <a:spLocks noChangeShapeType="1"/>
          </p:cNvSpPr>
          <p:nvPr/>
        </p:nvSpPr>
        <p:spPr bwMode="auto">
          <a:xfrm>
            <a:off x="146050" y="1555750"/>
            <a:ext cx="0" cy="1295400"/>
          </a:xfrm>
          <a:prstGeom prst="line">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11" name="Rectangle 37"/>
          <p:cNvSpPr>
            <a:spLocks noChangeArrowheads="1"/>
          </p:cNvSpPr>
          <p:nvPr/>
        </p:nvSpPr>
        <p:spPr bwMode="auto">
          <a:xfrm>
            <a:off x="255588" y="2380605"/>
            <a:ext cx="2819400" cy="461665"/>
          </a:xfrm>
          <a:prstGeom prst="rect">
            <a:avLst/>
          </a:prstGeom>
          <a:solidFill>
            <a:srgbClr val="E0FFC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50000"/>
              </a:spcBef>
              <a:spcAft>
                <a:spcPct val="0"/>
              </a:spcAft>
              <a:buSzPct val="80000"/>
            </a:pPr>
            <a:r>
              <a:rPr lang="en-US" altLang="en-US" sz="2400" b="1" dirty="0" smtClean="0">
                <a:solidFill>
                  <a:srgbClr val="000046"/>
                </a:solidFill>
              </a:rPr>
              <a:t>$130 M</a:t>
            </a:r>
            <a:endParaRPr lang="en-US" altLang="en-US" sz="2400" b="1" dirty="0">
              <a:solidFill>
                <a:srgbClr val="000046"/>
              </a:solidFill>
            </a:endParaRPr>
          </a:p>
        </p:txBody>
      </p:sp>
      <p:sp>
        <p:nvSpPr>
          <p:cNvPr id="12" name="Rectangle 38"/>
          <p:cNvSpPr>
            <a:spLocks noChangeArrowheads="1"/>
          </p:cNvSpPr>
          <p:nvPr/>
        </p:nvSpPr>
        <p:spPr bwMode="auto">
          <a:xfrm>
            <a:off x="255588" y="2028825"/>
            <a:ext cx="2819400" cy="320675"/>
          </a:xfrm>
          <a:prstGeom prst="rect">
            <a:avLst/>
          </a:prstGeom>
          <a:gradFill rotWithShape="1">
            <a:gsLst>
              <a:gs pos="0">
                <a:srgbClr val="003366"/>
              </a:gs>
              <a:gs pos="100000">
                <a:srgbClr val="003366">
                  <a:gamma/>
                  <a:shade val="46275"/>
                  <a:invGamma/>
                </a:srgbClr>
              </a:gs>
            </a:gsLst>
            <a:path path="shape">
              <a:fillToRect l="50000" t="50000" r="50000" b="50000"/>
            </a:path>
          </a:gradFill>
          <a:ln w="9525" algn="ctr">
            <a:noFill/>
            <a:miter lim="800000"/>
            <a:headEnd/>
            <a:tailEnd/>
          </a:ln>
          <a:effectLst>
            <a:outerShdw dist="35921" dir="2700000" algn="ctr" rotWithShape="0">
              <a:schemeClr val="bg2">
                <a:alpha val="50000"/>
              </a:schemeClr>
            </a:outerShdw>
          </a:effectLst>
        </p:spPr>
        <p:txBody>
          <a:bodyPr anchor="ctr">
            <a:spAutoFit/>
          </a:bodyPr>
          <a:lstStyle/>
          <a:p>
            <a:pPr algn="ctr" fontAlgn="base">
              <a:spcBef>
                <a:spcPct val="50000"/>
              </a:spcBef>
              <a:spcAft>
                <a:spcPct val="0"/>
              </a:spcAft>
              <a:buSzPct val="80000"/>
              <a:defRPr/>
            </a:pPr>
            <a:r>
              <a:rPr lang="en-US" sz="1500" i="1">
                <a:solidFill>
                  <a:srgbClr val="FFFF99"/>
                </a:solidFill>
                <a:effectLst>
                  <a:outerShdw blurRad="38100" dist="38100" dir="2700000" algn="tl">
                    <a:srgbClr val="000000"/>
                  </a:outerShdw>
                </a:effectLst>
                <a:latin typeface="Arial" pitchFamily="34" charset="0"/>
                <a:cs typeface="Arial" pitchFamily="34" charset="0"/>
              </a:rPr>
              <a:t>Total Contracting Effort</a:t>
            </a:r>
          </a:p>
        </p:txBody>
      </p:sp>
      <p:sp>
        <p:nvSpPr>
          <p:cNvPr id="15" name="Rectangle 41"/>
          <p:cNvSpPr>
            <a:spLocks noChangeArrowheads="1"/>
          </p:cNvSpPr>
          <p:nvPr/>
        </p:nvSpPr>
        <p:spPr bwMode="auto">
          <a:xfrm>
            <a:off x="3186113" y="2380605"/>
            <a:ext cx="2809875" cy="461665"/>
          </a:xfrm>
          <a:prstGeom prst="rect">
            <a:avLst/>
          </a:prstGeom>
          <a:solidFill>
            <a:srgbClr val="E0FFC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50000"/>
              </a:spcBef>
              <a:spcAft>
                <a:spcPct val="0"/>
              </a:spcAft>
              <a:buSzPct val="80000"/>
            </a:pPr>
            <a:r>
              <a:rPr lang="en-US" altLang="en-US" sz="2400" b="1" dirty="0" smtClean="0">
                <a:solidFill>
                  <a:srgbClr val="000046"/>
                </a:solidFill>
              </a:rPr>
              <a:t>11</a:t>
            </a:r>
            <a:endParaRPr lang="en-US" altLang="en-US" sz="2400" b="1" dirty="0">
              <a:solidFill>
                <a:srgbClr val="000046"/>
              </a:solidFill>
            </a:endParaRPr>
          </a:p>
        </p:txBody>
      </p:sp>
      <p:sp>
        <p:nvSpPr>
          <p:cNvPr id="16" name="Rectangle 42"/>
          <p:cNvSpPr>
            <a:spLocks noChangeArrowheads="1"/>
          </p:cNvSpPr>
          <p:nvPr/>
        </p:nvSpPr>
        <p:spPr bwMode="auto">
          <a:xfrm>
            <a:off x="3181350" y="2028825"/>
            <a:ext cx="2819400" cy="320675"/>
          </a:xfrm>
          <a:prstGeom prst="rect">
            <a:avLst/>
          </a:prstGeom>
          <a:gradFill rotWithShape="1">
            <a:gsLst>
              <a:gs pos="0">
                <a:srgbClr val="003366"/>
              </a:gs>
              <a:gs pos="100000">
                <a:srgbClr val="003366">
                  <a:gamma/>
                  <a:shade val="46275"/>
                  <a:invGamma/>
                </a:srgbClr>
              </a:gs>
            </a:gsLst>
            <a:path path="shape">
              <a:fillToRect l="50000" t="50000" r="50000" b="50000"/>
            </a:path>
          </a:gradFill>
          <a:ln w="9525" algn="ctr">
            <a:noFill/>
            <a:miter lim="800000"/>
            <a:headEnd/>
            <a:tailEnd/>
          </a:ln>
          <a:effectLst>
            <a:outerShdw dist="35921" dir="2700000" algn="ctr" rotWithShape="0">
              <a:schemeClr val="bg2">
                <a:alpha val="50000"/>
              </a:schemeClr>
            </a:outerShdw>
          </a:effectLst>
        </p:spPr>
        <p:txBody>
          <a:bodyPr anchor="ctr">
            <a:spAutoFit/>
          </a:bodyPr>
          <a:lstStyle/>
          <a:p>
            <a:pPr algn="ctr" fontAlgn="base">
              <a:spcBef>
                <a:spcPct val="50000"/>
              </a:spcBef>
              <a:spcAft>
                <a:spcPct val="0"/>
              </a:spcAft>
              <a:buSzPct val="80000"/>
              <a:defRPr/>
            </a:pPr>
            <a:r>
              <a:rPr lang="en-US" sz="1500" i="1">
                <a:solidFill>
                  <a:srgbClr val="FFFF99"/>
                </a:solidFill>
                <a:effectLst>
                  <a:outerShdw blurRad="38100" dist="38100" dir="2700000" algn="tl">
                    <a:srgbClr val="000000"/>
                  </a:outerShdw>
                </a:effectLst>
                <a:latin typeface="Arial" pitchFamily="34" charset="0"/>
                <a:cs typeface="Arial" pitchFamily="34" charset="0"/>
              </a:rPr>
              <a:t>Buildings Occupied</a:t>
            </a:r>
          </a:p>
        </p:txBody>
      </p:sp>
      <p:sp>
        <p:nvSpPr>
          <p:cNvPr id="17" name="Rectangle 48"/>
          <p:cNvSpPr>
            <a:spLocks noChangeArrowheads="1"/>
          </p:cNvSpPr>
          <p:nvPr/>
        </p:nvSpPr>
        <p:spPr bwMode="auto">
          <a:xfrm>
            <a:off x="247650" y="1144588"/>
            <a:ext cx="8667750" cy="320675"/>
          </a:xfrm>
          <a:prstGeom prst="rect">
            <a:avLst/>
          </a:prstGeom>
          <a:gradFill rotWithShape="1">
            <a:gsLst>
              <a:gs pos="0">
                <a:srgbClr val="003366"/>
              </a:gs>
              <a:gs pos="100000">
                <a:srgbClr val="003366">
                  <a:gamma/>
                  <a:shade val="46275"/>
                  <a:invGamma/>
                </a:srgbClr>
              </a:gs>
            </a:gsLst>
            <a:path path="shape">
              <a:fillToRect l="50000" t="50000" r="50000" b="50000"/>
            </a:path>
          </a:gradFill>
          <a:ln w="9525" algn="ctr">
            <a:noFill/>
            <a:miter lim="800000"/>
            <a:headEnd/>
            <a:tailEnd/>
          </a:ln>
          <a:effectLst>
            <a:outerShdw dist="35921" dir="2700000" algn="ctr" rotWithShape="0">
              <a:schemeClr val="bg2">
                <a:alpha val="50000"/>
              </a:schemeClr>
            </a:outerShdw>
          </a:effectLst>
        </p:spPr>
        <p:txBody>
          <a:bodyPr anchor="ctr">
            <a:spAutoFit/>
          </a:bodyPr>
          <a:lstStyle/>
          <a:p>
            <a:pPr algn="ctr" fontAlgn="base">
              <a:spcBef>
                <a:spcPct val="50000"/>
              </a:spcBef>
              <a:spcAft>
                <a:spcPct val="0"/>
              </a:spcAft>
              <a:buSzPct val="80000"/>
              <a:defRPr/>
            </a:pPr>
            <a:r>
              <a:rPr lang="en-US" sz="1500" i="1">
                <a:solidFill>
                  <a:srgbClr val="FFFF99"/>
                </a:solidFill>
                <a:effectLst>
                  <a:outerShdw blurRad="38100" dist="38100" dir="2700000" algn="tl">
                    <a:srgbClr val="000000"/>
                  </a:outerShdw>
                </a:effectLst>
                <a:latin typeface="Arial" pitchFamily="34" charset="0"/>
                <a:cs typeface="Arial" pitchFamily="34" charset="0"/>
              </a:rPr>
              <a:t>Business Baseline</a:t>
            </a:r>
          </a:p>
        </p:txBody>
      </p:sp>
      <p:sp>
        <p:nvSpPr>
          <p:cNvPr id="18" name="Line 6"/>
          <p:cNvSpPr>
            <a:spLocks noChangeShapeType="1"/>
          </p:cNvSpPr>
          <p:nvPr/>
        </p:nvSpPr>
        <p:spPr bwMode="auto">
          <a:xfrm>
            <a:off x="203200" y="3197225"/>
            <a:ext cx="46482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19" name="Line 7"/>
          <p:cNvSpPr>
            <a:spLocks noChangeShapeType="1"/>
          </p:cNvSpPr>
          <p:nvPr/>
        </p:nvSpPr>
        <p:spPr bwMode="auto">
          <a:xfrm>
            <a:off x="203200" y="5735638"/>
            <a:ext cx="46482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20" name="Line 8"/>
          <p:cNvSpPr>
            <a:spLocks noChangeShapeType="1"/>
          </p:cNvSpPr>
          <p:nvPr/>
        </p:nvSpPr>
        <p:spPr bwMode="auto">
          <a:xfrm>
            <a:off x="203200" y="3389313"/>
            <a:ext cx="0" cy="11414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21" name="Line 10"/>
          <p:cNvSpPr>
            <a:spLocks noChangeShapeType="1"/>
          </p:cNvSpPr>
          <p:nvPr/>
        </p:nvSpPr>
        <p:spPr bwMode="auto">
          <a:xfrm>
            <a:off x="4851400" y="3197225"/>
            <a:ext cx="1184275"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22" name="Line 11"/>
          <p:cNvSpPr>
            <a:spLocks noChangeShapeType="1"/>
          </p:cNvSpPr>
          <p:nvPr/>
        </p:nvSpPr>
        <p:spPr bwMode="auto">
          <a:xfrm>
            <a:off x="203200" y="4530725"/>
            <a:ext cx="0" cy="11414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000000"/>
              </a:solidFill>
              <a:latin typeface="Arial" charset="0"/>
              <a:cs typeface="Arial" charset="0"/>
            </a:endParaRPr>
          </a:p>
        </p:txBody>
      </p:sp>
      <p:sp>
        <p:nvSpPr>
          <p:cNvPr id="23" name="Text Box 18"/>
          <p:cNvSpPr txBox="1">
            <a:spLocks noChangeArrowheads="1"/>
          </p:cNvSpPr>
          <p:nvPr/>
        </p:nvSpPr>
        <p:spPr bwMode="auto">
          <a:xfrm>
            <a:off x="241300" y="2895600"/>
            <a:ext cx="5759450" cy="320675"/>
          </a:xfrm>
          <a:prstGeom prst="rect">
            <a:avLst/>
          </a:prstGeom>
          <a:gradFill rotWithShape="1">
            <a:gsLst>
              <a:gs pos="0">
                <a:srgbClr val="003366"/>
              </a:gs>
              <a:gs pos="100000">
                <a:srgbClr val="003366">
                  <a:gamma/>
                  <a:shade val="46275"/>
                  <a:invGamma/>
                </a:srgbClr>
              </a:gs>
            </a:gsLst>
            <a:path path="shape">
              <a:fillToRect l="50000" t="50000" r="50000" b="50000"/>
            </a:path>
          </a:gradFill>
          <a:ln w="9525">
            <a:noFill/>
            <a:miter lim="800000"/>
            <a:headEnd/>
            <a:tailEnd/>
          </a:ln>
          <a:effectLst>
            <a:outerShdw dist="35921" dir="2700000" algn="ctr" rotWithShape="0">
              <a:schemeClr val="bg2">
                <a:alpha val="50000"/>
              </a:schemeClr>
            </a:outerShdw>
          </a:effectLst>
        </p:spPr>
        <p:txBody>
          <a:bodyPr wrap="square">
            <a:spAutoFit/>
          </a:bodyPr>
          <a:lstStyle/>
          <a:p>
            <a:pPr algn="ctr" fontAlgn="base">
              <a:spcBef>
                <a:spcPct val="50000"/>
              </a:spcBef>
              <a:spcAft>
                <a:spcPct val="0"/>
              </a:spcAft>
              <a:defRPr/>
            </a:pPr>
            <a:r>
              <a:rPr lang="en-US" sz="1500" i="1" dirty="0">
                <a:solidFill>
                  <a:srgbClr val="FFFF99"/>
                </a:solidFill>
                <a:effectLst>
                  <a:outerShdw blurRad="38100" dist="38100" dir="2700000" algn="tl">
                    <a:srgbClr val="000000"/>
                  </a:outerShdw>
                </a:effectLst>
                <a:latin typeface="Arial" pitchFamily="34" charset="0"/>
                <a:cs typeface="Arial" pitchFamily="34" charset="0"/>
              </a:rPr>
              <a:t>Civilian </a:t>
            </a:r>
            <a:r>
              <a:rPr lang="en-US" sz="1500" i="1" dirty="0" smtClean="0">
                <a:solidFill>
                  <a:srgbClr val="FFFF99"/>
                </a:solidFill>
                <a:effectLst>
                  <a:outerShdw blurRad="38100" dist="38100" dir="2700000" algn="tl">
                    <a:srgbClr val="000000"/>
                  </a:outerShdw>
                </a:effectLst>
                <a:latin typeface="Arial" pitchFamily="34" charset="0"/>
                <a:cs typeface="Arial" pitchFamily="34" charset="0"/>
              </a:rPr>
              <a:t>Staffing – data as of 28 July 2016</a:t>
            </a:r>
            <a:endParaRPr lang="en-US" sz="1500" i="1" dirty="0">
              <a:solidFill>
                <a:srgbClr val="FFFF99"/>
              </a:solidFill>
              <a:effectLst>
                <a:outerShdw blurRad="38100" dist="38100" dir="2700000" algn="tl">
                  <a:srgbClr val="000000"/>
                </a:outerShdw>
              </a:effectLst>
              <a:latin typeface="Arial" pitchFamily="34" charset="0"/>
              <a:cs typeface="Arial" pitchFamily="34" charset="0"/>
            </a:endParaRPr>
          </a:p>
        </p:txBody>
      </p:sp>
      <p:sp>
        <p:nvSpPr>
          <p:cNvPr id="24" name="Rectangle 19"/>
          <p:cNvSpPr>
            <a:spLocks noChangeArrowheads="1"/>
          </p:cNvSpPr>
          <p:nvPr/>
        </p:nvSpPr>
        <p:spPr bwMode="auto">
          <a:xfrm>
            <a:off x="3162300" y="5101431"/>
            <a:ext cx="2838450" cy="63579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600200" eaLnBrk="0" hangingPunct="0">
              <a:defRPr sz="1200">
                <a:solidFill>
                  <a:schemeClr val="tx1"/>
                </a:solidFill>
                <a:latin typeface="Arial" charset="0"/>
                <a:cs typeface="Arial" charset="0"/>
              </a:defRPr>
            </a:lvl1pPr>
            <a:lvl2pPr marL="742950" indent="-285750" defTabSz="1600200" eaLnBrk="0" hangingPunct="0">
              <a:defRPr sz="1200">
                <a:solidFill>
                  <a:schemeClr val="tx1"/>
                </a:solidFill>
                <a:latin typeface="Arial" charset="0"/>
                <a:cs typeface="Arial" charset="0"/>
              </a:defRPr>
            </a:lvl2pPr>
            <a:lvl3pPr marL="1143000" indent="-228600" defTabSz="1600200" eaLnBrk="0" hangingPunct="0">
              <a:defRPr sz="1200">
                <a:solidFill>
                  <a:schemeClr val="tx1"/>
                </a:solidFill>
                <a:latin typeface="Arial" charset="0"/>
                <a:cs typeface="Arial" charset="0"/>
              </a:defRPr>
            </a:lvl3pPr>
            <a:lvl4pPr marL="1600200" indent="-228600" defTabSz="1600200" eaLnBrk="0" hangingPunct="0">
              <a:defRPr sz="1200">
                <a:solidFill>
                  <a:schemeClr val="tx1"/>
                </a:solidFill>
                <a:latin typeface="Arial" charset="0"/>
                <a:cs typeface="Arial" charset="0"/>
              </a:defRPr>
            </a:lvl4pPr>
            <a:lvl5pPr marL="2057400" indent="-228600" defTabSz="1600200" eaLnBrk="0" hangingPunct="0">
              <a:defRPr sz="1200">
                <a:solidFill>
                  <a:schemeClr val="tx1"/>
                </a:solidFill>
                <a:latin typeface="Arial" charset="0"/>
                <a:cs typeface="Arial" charset="0"/>
              </a:defRPr>
            </a:lvl5pPr>
            <a:lvl6pPr marL="2514600" indent="-228600" defTabSz="1600200" eaLnBrk="0" fontAlgn="base" hangingPunct="0">
              <a:spcBef>
                <a:spcPct val="0"/>
              </a:spcBef>
              <a:spcAft>
                <a:spcPct val="0"/>
              </a:spcAft>
              <a:defRPr sz="1200">
                <a:solidFill>
                  <a:schemeClr val="tx1"/>
                </a:solidFill>
                <a:latin typeface="Arial" charset="0"/>
                <a:cs typeface="Arial" charset="0"/>
              </a:defRPr>
            </a:lvl6pPr>
            <a:lvl7pPr marL="2971800" indent="-228600" defTabSz="1600200" eaLnBrk="0" fontAlgn="base" hangingPunct="0">
              <a:spcBef>
                <a:spcPct val="0"/>
              </a:spcBef>
              <a:spcAft>
                <a:spcPct val="0"/>
              </a:spcAft>
              <a:defRPr sz="1200">
                <a:solidFill>
                  <a:schemeClr val="tx1"/>
                </a:solidFill>
                <a:latin typeface="Arial" charset="0"/>
                <a:cs typeface="Arial" charset="0"/>
              </a:defRPr>
            </a:lvl7pPr>
            <a:lvl8pPr marL="3429000" indent="-228600" defTabSz="1600200" eaLnBrk="0" fontAlgn="base" hangingPunct="0">
              <a:spcBef>
                <a:spcPct val="0"/>
              </a:spcBef>
              <a:spcAft>
                <a:spcPct val="0"/>
              </a:spcAft>
              <a:defRPr sz="1200">
                <a:solidFill>
                  <a:schemeClr val="tx1"/>
                </a:solidFill>
                <a:latin typeface="Arial" charset="0"/>
                <a:cs typeface="Arial" charset="0"/>
              </a:defRPr>
            </a:lvl8pPr>
            <a:lvl9pPr marL="3886200" indent="-228600" defTabSz="1600200" eaLnBrk="0" fontAlgn="base" hangingPunct="0">
              <a:spcBef>
                <a:spcPct val="0"/>
              </a:spcBef>
              <a:spcAft>
                <a:spcPct val="0"/>
              </a:spcAft>
              <a:defRPr sz="1200">
                <a:solidFill>
                  <a:schemeClr val="tx1"/>
                </a:solidFill>
                <a:latin typeface="Arial" charset="0"/>
                <a:cs typeface="Arial" charset="0"/>
              </a:defRPr>
            </a:lvl9pPr>
          </a:lstStyle>
          <a:p>
            <a:pPr eaLnBrk="1" fontAlgn="base" hangingPunct="1">
              <a:lnSpc>
                <a:spcPct val="85000"/>
              </a:lnSpc>
              <a:spcBef>
                <a:spcPct val="10000"/>
              </a:spcBef>
              <a:spcAft>
                <a:spcPct val="0"/>
              </a:spcAft>
              <a:buSzPct val="80000"/>
              <a:buFont typeface="Wingdings" pitchFamily="2" charset="2"/>
              <a:buNone/>
              <a:tabLst>
                <a:tab pos="285750" algn="l"/>
              </a:tabLst>
            </a:pPr>
            <a:r>
              <a:rPr lang="en-US" altLang="en-US" b="1" dirty="0" smtClean="0">
                <a:solidFill>
                  <a:srgbClr val="000046"/>
                </a:solidFill>
              </a:rPr>
              <a:t>	Bachelors</a:t>
            </a:r>
            <a:r>
              <a:rPr lang="en-US" altLang="en-US" b="1" i="1" dirty="0" smtClean="0">
                <a:solidFill>
                  <a:srgbClr val="000046"/>
                </a:solidFill>
              </a:rPr>
              <a:t> </a:t>
            </a:r>
            <a:r>
              <a:rPr lang="en-US" altLang="en-US" b="1" i="1" dirty="0">
                <a:solidFill>
                  <a:srgbClr val="000046"/>
                </a:solidFill>
              </a:rPr>
              <a:t>	</a:t>
            </a:r>
            <a:r>
              <a:rPr lang="en-US" altLang="en-US" b="1" i="1" dirty="0" smtClean="0">
                <a:solidFill>
                  <a:srgbClr val="000046"/>
                </a:solidFill>
              </a:rPr>
              <a:t>   </a:t>
            </a:r>
            <a:r>
              <a:rPr lang="en-US" altLang="en-US" b="1" dirty="0" smtClean="0">
                <a:solidFill>
                  <a:srgbClr val="000046"/>
                </a:solidFill>
              </a:rPr>
              <a:t>260</a:t>
            </a:r>
            <a:endParaRPr lang="en-US" altLang="en-US" b="1" dirty="0">
              <a:solidFill>
                <a:srgbClr val="000046"/>
              </a:solidFill>
            </a:endParaRPr>
          </a:p>
          <a:p>
            <a:pPr eaLnBrk="1" fontAlgn="base" hangingPunct="1">
              <a:lnSpc>
                <a:spcPct val="85000"/>
              </a:lnSpc>
              <a:spcBef>
                <a:spcPct val="10000"/>
              </a:spcBef>
              <a:spcAft>
                <a:spcPct val="0"/>
              </a:spcAft>
              <a:buSzPct val="80000"/>
              <a:buFont typeface="Wingdings" pitchFamily="2" charset="2"/>
              <a:buNone/>
              <a:tabLst>
                <a:tab pos="285750" algn="l"/>
              </a:tabLst>
            </a:pPr>
            <a:r>
              <a:rPr lang="en-US" altLang="en-US" b="1" dirty="0" smtClean="0">
                <a:solidFill>
                  <a:srgbClr val="000046"/>
                </a:solidFill>
              </a:rPr>
              <a:t>	Masters     </a:t>
            </a:r>
            <a:r>
              <a:rPr lang="en-US" altLang="en-US" b="1" i="1" dirty="0" smtClean="0">
                <a:solidFill>
                  <a:srgbClr val="000046"/>
                </a:solidFill>
              </a:rPr>
              <a:t>            	   139</a:t>
            </a:r>
            <a:endParaRPr lang="en-US" altLang="en-US" b="1" dirty="0">
              <a:solidFill>
                <a:srgbClr val="000046"/>
              </a:solidFill>
            </a:endParaRPr>
          </a:p>
          <a:p>
            <a:pPr eaLnBrk="1" fontAlgn="base" hangingPunct="1">
              <a:lnSpc>
                <a:spcPct val="85000"/>
              </a:lnSpc>
              <a:spcBef>
                <a:spcPct val="10000"/>
              </a:spcBef>
              <a:spcAft>
                <a:spcPct val="0"/>
              </a:spcAft>
              <a:buSzPct val="80000"/>
              <a:buFont typeface="Wingdings" pitchFamily="2" charset="2"/>
              <a:buNone/>
              <a:tabLst>
                <a:tab pos="285750" algn="l"/>
              </a:tabLst>
            </a:pPr>
            <a:r>
              <a:rPr lang="en-US" altLang="en-US" b="1" dirty="0" smtClean="0">
                <a:solidFill>
                  <a:srgbClr val="000046"/>
                </a:solidFill>
              </a:rPr>
              <a:t>	Doctorate</a:t>
            </a:r>
            <a:r>
              <a:rPr lang="en-US" altLang="en-US" b="1" dirty="0">
                <a:solidFill>
                  <a:srgbClr val="000046"/>
                </a:solidFill>
              </a:rPr>
              <a:t>	  </a:t>
            </a:r>
            <a:r>
              <a:rPr lang="en-US" altLang="en-US" b="1" dirty="0" smtClean="0">
                <a:solidFill>
                  <a:srgbClr val="000046"/>
                </a:solidFill>
              </a:rPr>
              <a:t> 4</a:t>
            </a:r>
            <a:endParaRPr lang="en-US" altLang="en-US" b="1" dirty="0">
              <a:solidFill>
                <a:srgbClr val="000046"/>
              </a:solidFill>
            </a:endParaRPr>
          </a:p>
        </p:txBody>
      </p:sp>
      <p:sp>
        <p:nvSpPr>
          <p:cNvPr id="25" name="Line 21"/>
          <p:cNvSpPr>
            <a:spLocks noChangeShapeType="1"/>
          </p:cNvSpPr>
          <p:nvPr/>
        </p:nvSpPr>
        <p:spPr bwMode="auto">
          <a:xfrm>
            <a:off x="200025" y="5516563"/>
            <a:ext cx="44307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fontAlgn="base">
              <a:spcBef>
                <a:spcPct val="0"/>
              </a:spcBef>
              <a:spcAft>
                <a:spcPct val="0"/>
              </a:spcAft>
            </a:pPr>
            <a:endParaRPr lang="en-US" sz="1200">
              <a:solidFill>
                <a:srgbClr val="000000"/>
              </a:solidFill>
              <a:latin typeface="Arial" charset="0"/>
              <a:cs typeface="Arial" charset="0"/>
            </a:endParaRPr>
          </a:p>
        </p:txBody>
      </p:sp>
      <p:sp>
        <p:nvSpPr>
          <p:cNvPr id="26" name="Line 23"/>
          <p:cNvSpPr>
            <a:spLocks noChangeShapeType="1"/>
          </p:cNvSpPr>
          <p:nvPr/>
        </p:nvSpPr>
        <p:spPr bwMode="auto">
          <a:xfrm>
            <a:off x="200025" y="5453063"/>
            <a:ext cx="0" cy="795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fontAlgn="base">
              <a:spcBef>
                <a:spcPct val="0"/>
              </a:spcBef>
              <a:spcAft>
                <a:spcPct val="0"/>
              </a:spcAft>
            </a:pPr>
            <a:endParaRPr lang="en-US" sz="1200">
              <a:solidFill>
                <a:srgbClr val="000000"/>
              </a:solidFill>
              <a:latin typeface="Arial" charset="0"/>
              <a:cs typeface="Arial" charset="0"/>
            </a:endParaRPr>
          </a:p>
        </p:txBody>
      </p:sp>
      <p:sp>
        <p:nvSpPr>
          <p:cNvPr id="27" name="Rectangle 29"/>
          <p:cNvSpPr>
            <a:spLocks noChangeArrowheads="1"/>
          </p:cNvSpPr>
          <p:nvPr/>
        </p:nvSpPr>
        <p:spPr bwMode="auto">
          <a:xfrm>
            <a:off x="3169899" y="4347572"/>
            <a:ext cx="2865775" cy="30480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50000"/>
              </a:spcBef>
              <a:spcAft>
                <a:spcPct val="0"/>
              </a:spcAft>
              <a:buSzPct val="80000"/>
            </a:pPr>
            <a:r>
              <a:rPr lang="en-US" altLang="en-US" sz="1400" b="1" dirty="0" smtClean="0">
                <a:solidFill>
                  <a:srgbClr val="000046"/>
                </a:solidFill>
              </a:rPr>
              <a:t>47</a:t>
            </a:r>
            <a:endParaRPr lang="en-US" altLang="en-US" sz="1400" b="1" dirty="0">
              <a:solidFill>
                <a:srgbClr val="000046"/>
              </a:solidFill>
            </a:endParaRPr>
          </a:p>
        </p:txBody>
      </p:sp>
      <p:sp>
        <p:nvSpPr>
          <p:cNvPr id="28" name="Rectangle 32"/>
          <p:cNvSpPr>
            <a:spLocks noChangeArrowheads="1"/>
          </p:cNvSpPr>
          <p:nvPr/>
        </p:nvSpPr>
        <p:spPr bwMode="auto">
          <a:xfrm>
            <a:off x="3186113" y="4038600"/>
            <a:ext cx="2844800" cy="304800"/>
          </a:xfrm>
          <a:prstGeom prst="rect">
            <a:avLst/>
          </a:prstGeom>
          <a:gradFill rotWithShape="1">
            <a:gsLst>
              <a:gs pos="0">
                <a:srgbClr val="003366"/>
              </a:gs>
              <a:gs pos="100000">
                <a:srgbClr val="003366">
                  <a:gamma/>
                  <a:shade val="46275"/>
                  <a:invGamma/>
                </a:srgbClr>
              </a:gs>
            </a:gsLst>
            <a:path path="shape">
              <a:fillToRect l="50000" t="50000" r="50000" b="50000"/>
            </a:path>
          </a:gradFill>
          <a:ln w="9525" algn="ctr">
            <a:noFill/>
            <a:miter lim="800000"/>
            <a:headEnd/>
            <a:tailEnd/>
          </a:ln>
          <a:effectLst>
            <a:outerShdw dist="35921" dir="2700000" algn="ctr" rotWithShape="0">
              <a:schemeClr val="bg2">
                <a:alpha val="50000"/>
              </a:schemeClr>
            </a:outerShdw>
          </a:effectLst>
        </p:spPr>
        <p:txBody>
          <a:bodyPr anchor="ctr">
            <a:spAutoFit/>
          </a:bodyPr>
          <a:lstStyle/>
          <a:p>
            <a:pPr algn="ctr" fontAlgn="base">
              <a:spcBef>
                <a:spcPct val="50000"/>
              </a:spcBef>
              <a:spcAft>
                <a:spcPct val="0"/>
              </a:spcAft>
              <a:buSzPct val="80000"/>
              <a:defRPr/>
            </a:pPr>
            <a:r>
              <a:rPr lang="en-US" sz="1400" i="1" dirty="0">
                <a:solidFill>
                  <a:srgbClr val="FFFF99"/>
                </a:solidFill>
                <a:effectLst>
                  <a:outerShdw blurRad="38100" dist="38100" dir="2700000" algn="tl">
                    <a:srgbClr val="000000"/>
                  </a:outerShdw>
                </a:effectLst>
                <a:latin typeface="Arial" pitchFamily="34" charset="0"/>
                <a:cs typeface="Arial" pitchFamily="34" charset="0"/>
              </a:rPr>
              <a:t>Average Age of Workforce</a:t>
            </a:r>
          </a:p>
        </p:txBody>
      </p:sp>
      <p:sp>
        <p:nvSpPr>
          <p:cNvPr id="29" name="Rectangle 33"/>
          <p:cNvSpPr>
            <a:spLocks noChangeArrowheads="1"/>
          </p:cNvSpPr>
          <p:nvPr/>
        </p:nvSpPr>
        <p:spPr bwMode="auto">
          <a:xfrm>
            <a:off x="3181350" y="3657600"/>
            <a:ext cx="2741613" cy="30480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50000"/>
              </a:spcBef>
              <a:spcAft>
                <a:spcPct val="0"/>
              </a:spcAft>
              <a:buSzPct val="80000"/>
            </a:pPr>
            <a:r>
              <a:rPr lang="en-US" altLang="en-US" sz="1600" b="1" dirty="0" smtClean="0">
                <a:solidFill>
                  <a:srgbClr val="000046"/>
                </a:solidFill>
              </a:rPr>
              <a:t>543/ 37 </a:t>
            </a:r>
            <a:endParaRPr lang="en-US" altLang="en-US" sz="1600" b="1" dirty="0">
              <a:solidFill>
                <a:srgbClr val="000046"/>
              </a:solidFill>
            </a:endParaRPr>
          </a:p>
        </p:txBody>
      </p:sp>
      <p:sp>
        <p:nvSpPr>
          <p:cNvPr id="30" name="Rectangle 34"/>
          <p:cNvSpPr>
            <a:spLocks noChangeArrowheads="1"/>
          </p:cNvSpPr>
          <p:nvPr/>
        </p:nvSpPr>
        <p:spPr bwMode="auto">
          <a:xfrm>
            <a:off x="3197225" y="3318391"/>
            <a:ext cx="2781300" cy="307777"/>
          </a:xfrm>
          <a:prstGeom prst="rect">
            <a:avLst/>
          </a:prstGeom>
          <a:gradFill rotWithShape="1">
            <a:gsLst>
              <a:gs pos="0">
                <a:srgbClr val="003366"/>
              </a:gs>
              <a:gs pos="100000">
                <a:srgbClr val="003366">
                  <a:gamma/>
                  <a:shade val="46275"/>
                  <a:invGamma/>
                </a:srgbClr>
              </a:gs>
            </a:gsLst>
            <a:path path="shape">
              <a:fillToRect l="50000" t="50000" r="50000" b="50000"/>
            </a:path>
          </a:gradFill>
          <a:ln w="9525" algn="ctr">
            <a:noFill/>
            <a:miter lim="800000"/>
            <a:headEnd/>
            <a:tailEnd/>
          </a:ln>
          <a:effectLst>
            <a:outerShdw dist="35921" dir="2700000" algn="ctr" rotWithShape="0">
              <a:schemeClr val="bg2">
                <a:alpha val="50000"/>
              </a:schemeClr>
            </a:outerShdw>
          </a:effectLst>
        </p:spPr>
        <p:txBody>
          <a:bodyPr wrap="square" anchor="ctr">
            <a:spAutoFit/>
          </a:bodyPr>
          <a:lstStyle/>
          <a:p>
            <a:pPr algn="ctr" fontAlgn="base">
              <a:spcBef>
                <a:spcPct val="50000"/>
              </a:spcBef>
              <a:spcAft>
                <a:spcPct val="0"/>
              </a:spcAft>
              <a:buSzPct val="80000"/>
              <a:defRPr/>
            </a:pPr>
            <a:r>
              <a:rPr lang="en-US" sz="1400" i="1" dirty="0">
                <a:solidFill>
                  <a:srgbClr val="FFFF99"/>
                </a:solidFill>
                <a:effectLst>
                  <a:outerShdw blurRad="38100" dist="38100" dir="2700000" algn="tl">
                    <a:srgbClr val="000000"/>
                  </a:outerShdw>
                </a:effectLst>
                <a:latin typeface="Arial" pitchFamily="34" charset="0"/>
                <a:cs typeface="Arial" pitchFamily="34" charset="0"/>
              </a:rPr>
              <a:t>Employee End-strength (</a:t>
            </a:r>
            <a:r>
              <a:rPr lang="en-US" sz="1400" i="1" dirty="0" err="1">
                <a:solidFill>
                  <a:srgbClr val="FFFF99"/>
                </a:solidFill>
                <a:effectLst>
                  <a:outerShdw blurRad="38100" dist="38100" dir="2700000" algn="tl">
                    <a:srgbClr val="000000"/>
                  </a:outerShdw>
                </a:effectLst>
                <a:latin typeface="Arial" pitchFamily="34" charset="0"/>
                <a:cs typeface="Arial" pitchFamily="34" charset="0"/>
              </a:rPr>
              <a:t>Civ</a:t>
            </a:r>
            <a:r>
              <a:rPr lang="en-US" sz="1400" i="1" dirty="0">
                <a:solidFill>
                  <a:srgbClr val="FFFF99"/>
                </a:solidFill>
                <a:effectLst>
                  <a:outerShdw blurRad="38100" dist="38100" dir="2700000" algn="tl">
                    <a:srgbClr val="000000"/>
                  </a:outerShdw>
                </a:effectLst>
                <a:latin typeface="Arial" pitchFamily="34" charset="0"/>
                <a:cs typeface="Arial" pitchFamily="34" charset="0"/>
              </a:rPr>
              <a:t>/Mil)</a:t>
            </a:r>
          </a:p>
        </p:txBody>
      </p:sp>
      <p:sp>
        <p:nvSpPr>
          <p:cNvPr id="31" name="Rectangle 35"/>
          <p:cNvSpPr>
            <a:spLocks noChangeArrowheads="1"/>
          </p:cNvSpPr>
          <p:nvPr/>
        </p:nvSpPr>
        <p:spPr bwMode="auto">
          <a:xfrm>
            <a:off x="3195637" y="6143624"/>
            <a:ext cx="2824163" cy="409575"/>
          </a:xfrm>
          <a:prstGeom prst="rect">
            <a:avLst/>
          </a:prstGeom>
          <a:solidFill>
            <a:srgbClr val="FFFFCC"/>
          </a:solidFill>
          <a:ln>
            <a:noFill/>
          </a:ln>
          <a:extLst/>
        </p:spPr>
        <p:txBody>
          <a:bodyPr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50000"/>
              </a:spcBef>
              <a:spcAft>
                <a:spcPct val="0"/>
              </a:spcAft>
              <a:buSzPct val="80000"/>
            </a:pPr>
            <a:r>
              <a:rPr lang="en-US" altLang="en-US" sz="1400" b="1" dirty="0" smtClean="0">
                <a:solidFill>
                  <a:srgbClr val="000046"/>
                </a:solidFill>
              </a:rPr>
              <a:t>110</a:t>
            </a:r>
          </a:p>
        </p:txBody>
      </p:sp>
      <p:sp>
        <p:nvSpPr>
          <p:cNvPr id="33" name="Text Box 57"/>
          <p:cNvSpPr txBox="1">
            <a:spLocks noChangeArrowheads="1"/>
          </p:cNvSpPr>
          <p:nvPr/>
        </p:nvSpPr>
        <p:spPr bwMode="auto">
          <a:xfrm>
            <a:off x="3164901" y="4764881"/>
            <a:ext cx="2838450" cy="336550"/>
          </a:xfrm>
          <a:prstGeom prst="rect">
            <a:avLst/>
          </a:prstGeom>
          <a:gradFill rotWithShape="1">
            <a:gsLst>
              <a:gs pos="0">
                <a:srgbClr val="003366"/>
              </a:gs>
              <a:gs pos="100000">
                <a:srgbClr val="003366">
                  <a:gamma/>
                  <a:shade val="46275"/>
                  <a:invGamma/>
                </a:srgbClr>
              </a:gs>
            </a:gsLst>
            <a:path path="shape">
              <a:fillToRect l="50000" t="50000" r="50000" b="50000"/>
            </a:path>
          </a:gradFill>
          <a:ln w="9525">
            <a:noFill/>
            <a:miter lim="800000"/>
            <a:headEnd/>
            <a:tailEnd/>
          </a:ln>
          <a:effectLst>
            <a:outerShdw dist="35921" dir="2700000" algn="ctr" rotWithShape="0">
              <a:schemeClr val="bg2">
                <a:alpha val="50000"/>
              </a:schemeClr>
            </a:outerShdw>
          </a:effectLst>
        </p:spPr>
        <p:txBody>
          <a:bodyPr wrap="square">
            <a:spAutoFit/>
          </a:bodyPr>
          <a:lstStyle/>
          <a:p>
            <a:pPr algn="ctr" fontAlgn="base">
              <a:spcBef>
                <a:spcPct val="50000"/>
              </a:spcBef>
              <a:spcAft>
                <a:spcPct val="0"/>
              </a:spcAft>
              <a:defRPr/>
            </a:pPr>
            <a:r>
              <a:rPr lang="en-US" sz="1600" i="1" dirty="0">
                <a:solidFill>
                  <a:srgbClr val="FFFF99"/>
                </a:solidFill>
                <a:effectLst>
                  <a:outerShdw blurRad="38100" dist="38100" dir="2700000" algn="tl">
                    <a:srgbClr val="000000"/>
                  </a:outerShdw>
                </a:effectLst>
                <a:latin typeface="Arial" pitchFamily="34" charset="0"/>
                <a:cs typeface="Arial" pitchFamily="34" charset="0"/>
              </a:rPr>
              <a:t>Workforce Education</a:t>
            </a:r>
          </a:p>
        </p:txBody>
      </p:sp>
      <p:graphicFrame>
        <p:nvGraphicFramePr>
          <p:cNvPr id="34" name="Object 12"/>
          <p:cNvGraphicFramePr>
            <a:graphicFrameLocks noChangeAspect="1"/>
          </p:cNvGraphicFramePr>
          <p:nvPr>
            <p:extLst>
              <p:ext uri="{D42A27DB-BD31-4B8C-83A1-F6EECF244321}">
                <p14:modId xmlns:p14="http://schemas.microsoft.com/office/powerpoint/2010/main" val="244108451"/>
              </p:ext>
            </p:extLst>
          </p:nvPr>
        </p:nvGraphicFramePr>
        <p:xfrm>
          <a:off x="7601" y="3491789"/>
          <a:ext cx="3162299" cy="2357606"/>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 Box 57"/>
          <p:cNvSpPr txBox="1">
            <a:spLocks noChangeArrowheads="1"/>
          </p:cNvSpPr>
          <p:nvPr/>
        </p:nvSpPr>
        <p:spPr bwMode="auto">
          <a:xfrm>
            <a:off x="241301" y="3319046"/>
            <a:ext cx="2833688" cy="338554"/>
          </a:xfrm>
          <a:prstGeom prst="rect">
            <a:avLst/>
          </a:prstGeom>
          <a:gradFill rotWithShape="1">
            <a:gsLst>
              <a:gs pos="0">
                <a:srgbClr val="003366"/>
              </a:gs>
              <a:gs pos="100000">
                <a:srgbClr val="003366">
                  <a:gamma/>
                  <a:shade val="46275"/>
                  <a:invGamma/>
                </a:srgbClr>
              </a:gs>
            </a:gsLst>
            <a:path path="shape">
              <a:fillToRect l="50000" t="50000" r="50000" b="50000"/>
            </a:path>
          </a:gradFill>
          <a:ln w="9525">
            <a:noFill/>
            <a:miter lim="800000"/>
            <a:headEnd/>
            <a:tailEnd/>
          </a:ln>
          <a:effectLst>
            <a:outerShdw dist="35921" dir="2700000" algn="ctr" rotWithShape="0">
              <a:schemeClr val="bg2">
                <a:alpha val="50000"/>
              </a:schemeClr>
            </a:outerShdw>
          </a:effectLst>
        </p:spPr>
        <p:txBody>
          <a:bodyPr wrap="square">
            <a:spAutoFit/>
          </a:bodyPr>
          <a:lstStyle/>
          <a:p>
            <a:pPr algn="ctr" fontAlgn="base">
              <a:spcBef>
                <a:spcPct val="0"/>
              </a:spcBef>
              <a:spcAft>
                <a:spcPct val="0"/>
              </a:spcAft>
              <a:defRPr/>
            </a:pPr>
            <a:r>
              <a:rPr lang="en-US" sz="1600" i="1" dirty="0">
                <a:solidFill>
                  <a:srgbClr val="FFFF99"/>
                </a:solidFill>
                <a:effectLst>
                  <a:outerShdw blurRad="38100" dist="38100" dir="2700000" algn="tl">
                    <a:srgbClr val="000000"/>
                  </a:outerShdw>
                </a:effectLst>
                <a:latin typeface="Arial" pitchFamily="34" charset="0"/>
                <a:cs typeface="Arial" pitchFamily="34" charset="0"/>
              </a:rPr>
              <a:t>S&amp;E Disciplines</a:t>
            </a:r>
            <a:endParaRPr lang="en-US" sz="1100" b="1" i="1" dirty="0">
              <a:solidFill>
                <a:srgbClr val="0070C0"/>
              </a:solidFill>
            </a:endParaRPr>
          </a:p>
        </p:txBody>
      </p:sp>
      <p:sp>
        <p:nvSpPr>
          <p:cNvPr id="41" name="Rectangle 31"/>
          <p:cNvSpPr>
            <a:spLocks noChangeArrowheads="1"/>
          </p:cNvSpPr>
          <p:nvPr/>
        </p:nvSpPr>
        <p:spPr bwMode="auto">
          <a:xfrm>
            <a:off x="247650" y="6205954"/>
            <a:ext cx="2827337" cy="347246"/>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50000"/>
              </a:spcBef>
              <a:spcAft>
                <a:spcPct val="0"/>
              </a:spcAft>
              <a:buSzPct val="80000"/>
            </a:pPr>
            <a:r>
              <a:rPr lang="en-US" altLang="en-US" sz="1600" b="1" dirty="0" smtClean="0">
                <a:solidFill>
                  <a:srgbClr val="000046"/>
                </a:solidFill>
              </a:rPr>
              <a:t>325</a:t>
            </a:r>
            <a:endParaRPr lang="en-US" altLang="en-US" sz="1600" b="1" dirty="0">
              <a:solidFill>
                <a:srgbClr val="000046"/>
              </a:solidFill>
            </a:endParaRPr>
          </a:p>
        </p:txBody>
      </p:sp>
      <p:sp>
        <p:nvSpPr>
          <p:cNvPr id="36" name="Text Box 57"/>
          <p:cNvSpPr txBox="1">
            <a:spLocks noChangeArrowheads="1"/>
          </p:cNvSpPr>
          <p:nvPr/>
        </p:nvSpPr>
        <p:spPr bwMode="auto">
          <a:xfrm>
            <a:off x="241300" y="5867400"/>
            <a:ext cx="2833687" cy="338554"/>
          </a:xfrm>
          <a:prstGeom prst="rect">
            <a:avLst/>
          </a:prstGeom>
          <a:gradFill rotWithShape="1">
            <a:gsLst>
              <a:gs pos="0">
                <a:srgbClr val="003366"/>
              </a:gs>
              <a:gs pos="100000">
                <a:srgbClr val="003366">
                  <a:gamma/>
                  <a:shade val="46275"/>
                  <a:invGamma/>
                </a:srgbClr>
              </a:gs>
            </a:gsLst>
            <a:path path="shape">
              <a:fillToRect l="50000" t="50000" r="50000" b="50000"/>
            </a:path>
          </a:gradFill>
          <a:ln w="9525">
            <a:noFill/>
            <a:miter lim="800000"/>
            <a:headEnd/>
            <a:tailEnd/>
          </a:ln>
          <a:effectLst>
            <a:outerShdw dist="35921" dir="2700000" algn="ctr" rotWithShape="0">
              <a:schemeClr val="bg2">
                <a:alpha val="50000"/>
              </a:schemeClr>
            </a:outerShdw>
          </a:effectLst>
        </p:spPr>
        <p:txBody>
          <a:bodyPr wrap="square">
            <a:spAutoFit/>
          </a:bodyPr>
          <a:lstStyle/>
          <a:p>
            <a:pPr algn="ctr" fontAlgn="base">
              <a:spcBef>
                <a:spcPct val="0"/>
              </a:spcBef>
              <a:spcAft>
                <a:spcPct val="0"/>
              </a:spcAft>
              <a:defRPr/>
            </a:pPr>
            <a:r>
              <a:rPr lang="en-US" sz="1600" i="1" dirty="0">
                <a:solidFill>
                  <a:srgbClr val="FFFF99"/>
                </a:solidFill>
                <a:effectLst>
                  <a:outerShdw blurRad="38100" dist="38100" dir="2700000" algn="tl">
                    <a:srgbClr val="000000"/>
                  </a:outerShdw>
                </a:effectLst>
                <a:latin typeface="Arial" pitchFamily="34" charset="0"/>
                <a:cs typeface="Arial" pitchFamily="34" charset="0"/>
              </a:rPr>
              <a:t>Scientist &amp; Engineers </a:t>
            </a:r>
            <a:endParaRPr lang="en-US" sz="1100" b="1" i="1" dirty="0">
              <a:solidFill>
                <a:srgbClr val="0070C0"/>
              </a:solidFill>
            </a:endParaRPr>
          </a:p>
        </p:txBody>
      </p:sp>
      <p:sp>
        <p:nvSpPr>
          <p:cNvPr id="42" name="Text Box 57"/>
          <p:cNvSpPr txBox="1">
            <a:spLocks noChangeArrowheads="1"/>
          </p:cNvSpPr>
          <p:nvPr/>
        </p:nvSpPr>
        <p:spPr bwMode="auto">
          <a:xfrm>
            <a:off x="3162301" y="5867400"/>
            <a:ext cx="2833687" cy="338554"/>
          </a:xfrm>
          <a:prstGeom prst="rect">
            <a:avLst/>
          </a:prstGeom>
          <a:gradFill rotWithShape="1">
            <a:gsLst>
              <a:gs pos="0">
                <a:srgbClr val="003366"/>
              </a:gs>
              <a:gs pos="100000">
                <a:srgbClr val="003366">
                  <a:gamma/>
                  <a:shade val="46275"/>
                  <a:invGamma/>
                </a:srgbClr>
              </a:gs>
            </a:gsLst>
            <a:path path="shape">
              <a:fillToRect l="50000" t="50000" r="50000" b="50000"/>
            </a:path>
          </a:gradFill>
          <a:ln w="9525">
            <a:noFill/>
            <a:miter lim="800000"/>
            <a:headEnd/>
            <a:tailEnd/>
          </a:ln>
          <a:effectLst>
            <a:outerShdw dist="35921" dir="2700000" algn="ctr" rotWithShape="0">
              <a:schemeClr val="bg2">
                <a:alpha val="50000"/>
              </a:schemeClr>
            </a:outerShdw>
          </a:effectLst>
        </p:spPr>
        <p:txBody>
          <a:bodyPr wrap="square">
            <a:spAutoFit/>
          </a:bodyPr>
          <a:lstStyle/>
          <a:p>
            <a:pPr algn="ctr" fontAlgn="base">
              <a:spcBef>
                <a:spcPct val="0"/>
              </a:spcBef>
              <a:spcAft>
                <a:spcPct val="0"/>
              </a:spcAft>
              <a:defRPr/>
            </a:pPr>
            <a:r>
              <a:rPr lang="en-US" sz="1600" i="1" spc="-10" dirty="0">
                <a:solidFill>
                  <a:srgbClr val="FFFF99"/>
                </a:solidFill>
                <a:effectLst>
                  <a:outerShdw blurRad="38100" dist="38100" dir="2700000" algn="tl">
                    <a:srgbClr val="000000"/>
                  </a:outerShdw>
                </a:effectLst>
                <a:latin typeface="Arial" pitchFamily="34" charset="0"/>
                <a:cs typeface="Arial" pitchFamily="34" charset="0"/>
              </a:rPr>
              <a:t>Cyber Engineering Workforce</a:t>
            </a:r>
            <a:endParaRPr lang="en-US" sz="1100" b="1" i="1" spc="-10" dirty="0">
              <a:solidFill>
                <a:srgbClr val="0070C0"/>
              </a:solidFill>
            </a:endParaRPr>
          </a:p>
        </p:txBody>
      </p:sp>
      <p:graphicFrame>
        <p:nvGraphicFramePr>
          <p:cNvPr id="43" name="Chart 42"/>
          <p:cNvGraphicFramePr/>
          <p:nvPr>
            <p:extLst>
              <p:ext uri="{D42A27DB-BD31-4B8C-83A1-F6EECF244321}">
                <p14:modId xmlns:p14="http://schemas.microsoft.com/office/powerpoint/2010/main" val="2119040613"/>
              </p:ext>
            </p:extLst>
          </p:nvPr>
        </p:nvGraphicFramePr>
        <p:xfrm>
          <a:off x="6100763" y="3200837"/>
          <a:ext cx="2814637" cy="3337123"/>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34"/>
          <p:cNvSpPr>
            <a:spLocks noChangeArrowheads="1"/>
          </p:cNvSpPr>
          <p:nvPr/>
        </p:nvSpPr>
        <p:spPr bwMode="auto">
          <a:xfrm>
            <a:off x="6100763" y="2893060"/>
            <a:ext cx="2819400" cy="307777"/>
          </a:xfrm>
          <a:prstGeom prst="rect">
            <a:avLst/>
          </a:prstGeom>
          <a:gradFill rotWithShape="1">
            <a:gsLst>
              <a:gs pos="0">
                <a:srgbClr val="003366"/>
              </a:gs>
              <a:gs pos="100000">
                <a:srgbClr val="003366">
                  <a:gamma/>
                  <a:shade val="46275"/>
                  <a:invGamma/>
                </a:srgbClr>
              </a:gs>
            </a:gsLst>
            <a:path path="shape">
              <a:fillToRect l="50000" t="50000" r="50000" b="50000"/>
            </a:path>
          </a:gradFill>
          <a:ln w="9525" algn="ctr">
            <a:noFill/>
            <a:miter lim="800000"/>
            <a:headEnd/>
            <a:tailEnd/>
          </a:ln>
          <a:effectLst>
            <a:outerShdw dist="35921" dir="2700000" algn="ctr" rotWithShape="0">
              <a:schemeClr val="bg2">
                <a:alpha val="50000"/>
              </a:schemeClr>
            </a:outerShdw>
          </a:effectLst>
        </p:spPr>
        <p:txBody>
          <a:bodyPr wrap="square" anchor="ctr">
            <a:spAutoFit/>
          </a:bodyPr>
          <a:lstStyle/>
          <a:p>
            <a:pPr algn="ctr" fontAlgn="base">
              <a:spcBef>
                <a:spcPct val="50000"/>
              </a:spcBef>
              <a:spcAft>
                <a:spcPct val="0"/>
              </a:spcAft>
              <a:buSzPct val="80000"/>
              <a:defRPr/>
            </a:pPr>
            <a:r>
              <a:rPr lang="en-US" sz="1400" i="1" dirty="0">
                <a:solidFill>
                  <a:srgbClr val="FFFF99"/>
                </a:solidFill>
                <a:effectLst>
                  <a:outerShdw blurRad="38100" dist="38100" dir="2700000" algn="tl">
                    <a:srgbClr val="000000"/>
                  </a:outerShdw>
                </a:effectLst>
                <a:latin typeface="Arial" pitchFamily="34" charset="0"/>
                <a:cs typeface="Arial" pitchFamily="34" charset="0"/>
              </a:rPr>
              <a:t>Business Base in $M</a:t>
            </a:r>
          </a:p>
        </p:txBody>
      </p:sp>
      <p:sp>
        <p:nvSpPr>
          <p:cNvPr id="45" name="Rectangle 39"/>
          <p:cNvSpPr>
            <a:spLocks noChangeArrowheads="1"/>
          </p:cNvSpPr>
          <p:nvPr/>
        </p:nvSpPr>
        <p:spPr bwMode="auto">
          <a:xfrm>
            <a:off x="6103937" y="2393940"/>
            <a:ext cx="2781300" cy="461665"/>
          </a:xfrm>
          <a:prstGeom prst="rect">
            <a:avLst/>
          </a:prstGeom>
          <a:solidFill>
            <a:srgbClr val="E0FFC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fontAlgn="base">
              <a:spcBef>
                <a:spcPct val="0"/>
              </a:spcBef>
              <a:spcAft>
                <a:spcPct val="0"/>
              </a:spcAft>
            </a:pPr>
            <a:r>
              <a:rPr lang="en-US" sz="2400" b="1" dirty="0" smtClean="0">
                <a:solidFill>
                  <a:srgbClr val="000000"/>
                </a:solidFill>
                <a:latin typeface="Arial" panose="020B0604020202020204" pitchFamily="34" charset="0"/>
                <a:cs typeface="Arial" panose="020B0604020202020204" pitchFamily="34" charset="0"/>
              </a:rPr>
              <a:t>181,045</a:t>
            </a:r>
            <a:endParaRPr lang="en-US" sz="2400" b="1" dirty="0">
              <a:solidFill>
                <a:srgbClr val="000000"/>
              </a:solidFill>
              <a:latin typeface="Arial" panose="020B0604020202020204" pitchFamily="34" charset="0"/>
              <a:cs typeface="Arial" panose="020B0604020202020204" pitchFamily="34" charset="0"/>
            </a:endParaRPr>
          </a:p>
        </p:txBody>
      </p:sp>
      <p:sp>
        <p:nvSpPr>
          <p:cNvPr id="46" name="Rectangle 40"/>
          <p:cNvSpPr>
            <a:spLocks noChangeArrowheads="1"/>
          </p:cNvSpPr>
          <p:nvPr/>
        </p:nvSpPr>
        <p:spPr bwMode="auto">
          <a:xfrm>
            <a:off x="6083300" y="2042160"/>
            <a:ext cx="2795587" cy="320675"/>
          </a:xfrm>
          <a:prstGeom prst="rect">
            <a:avLst/>
          </a:prstGeom>
          <a:gradFill rotWithShape="1">
            <a:gsLst>
              <a:gs pos="0">
                <a:srgbClr val="003366"/>
              </a:gs>
              <a:gs pos="100000">
                <a:srgbClr val="003366">
                  <a:gamma/>
                  <a:shade val="46275"/>
                  <a:invGamma/>
                </a:srgbClr>
              </a:gs>
            </a:gsLst>
            <a:path path="shape">
              <a:fillToRect l="50000" t="50000" r="50000" b="50000"/>
            </a:path>
          </a:gradFill>
          <a:ln w="9525" algn="ctr">
            <a:noFill/>
            <a:miter lim="800000"/>
            <a:headEnd/>
            <a:tailEnd/>
          </a:ln>
          <a:effectLst>
            <a:outerShdw dist="35921" dir="2700000" algn="ctr" rotWithShape="0">
              <a:schemeClr val="bg2">
                <a:alpha val="50000"/>
              </a:schemeClr>
            </a:outerShdw>
          </a:effectLst>
        </p:spPr>
        <p:txBody>
          <a:bodyPr anchor="ctr">
            <a:spAutoFit/>
          </a:bodyPr>
          <a:lstStyle/>
          <a:p>
            <a:pPr algn="ctr" fontAlgn="base">
              <a:spcBef>
                <a:spcPct val="50000"/>
              </a:spcBef>
              <a:spcAft>
                <a:spcPct val="0"/>
              </a:spcAft>
              <a:buSzPct val="80000"/>
              <a:defRPr/>
            </a:pPr>
            <a:r>
              <a:rPr lang="en-US" sz="1500" i="1">
                <a:solidFill>
                  <a:srgbClr val="FFFF99"/>
                </a:solidFill>
                <a:effectLst>
                  <a:outerShdw blurRad="38100" dist="38100" dir="2700000" algn="tl">
                    <a:srgbClr val="000000"/>
                  </a:outerShdw>
                </a:effectLst>
                <a:latin typeface="Arial" pitchFamily="34" charset="0"/>
                <a:cs typeface="Arial" pitchFamily="34" charset="0"/>
              </a:rPr>
              <a:t>Total Square Feet</a:t>
            </a:r>
          </a:p>
        </p:txBody>
      </p:sp>
    </p:spTree>
    <p:extLst>
      <p:ext uri="{BB962C8B-B14F-4D97-AF65-F5344CB8AC3E}">
        <p14:creationId xmlns:p14="http://schemas.microsoft.com/office/powerpoint/2010/main" val="256003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smtClean="0"/>
              <a:t>Fleet Support in Q1-Q3 FY16</a:t>
            </a:r>
          </a:p>
        </p:txBody>
      </p:sp>
      <p:sp>
        <p:nvSpPr>
          <p:cNvPr id="72707" name="Slide Number Placeholder 3"/>
          <p:cNvSpPr>
            <a:spLocks noGrp="1"/>
          </p:cNvSpPr>
          <p:nvPr>
            <p:ph type="sldNum" sz="quarter" idx="4294967295"/>
          </p:nvPr>
        </p:nvSpPr>
        <p:spPr>
          <a:xfrm>
            <a:off x="7010400" y="6610350"/>
            <a:ext cx="2133600" cy="24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647749-023F-4D01-AD2E-80FF2B070907}" type="slidenum">
              <a:rPr lang="en-US" altLang="en-US" smtClean="0">
                <a:solidFill>
                  <a:srgbClr val="171D2F"/>
                </a:solidFill>
              </a:rPr>
              <a:pPr eaLnBrk="1" hangingPunct="1"/>
              <a:t>12</a:t>
            </a:fld>
            <a:endParaRPr lang="en-US" altLang="en-US" smtClean="0">
              <a:solidFill>
                <a:srgbClr val="171D2F"/>
              </a:solidFill>
            </a:endParaRPr>
          </a:p>
        </p:txBody>
      </p:sp>
      <p:sp>
        <p:nvSpPr>
          <p:cNvPr id="5" name="Rectangle 32"/>
          <p:cNvSpPr>
            <a:spLocks noChangeArrowheads="1"/>
          </p:cNvSpPr>
          <p:nvPr/>
        </p:nvSpPr>
        <p:spPr bwMode="auto">
          <a:xfrm>
            <a:off x="152400" y="5334000"/>
            <a:ext cx="4267200" cy="1143000"/>
          </a:xfrm>
          <a:prstGeom prst="rect">
            <a:avLst/>
          </a:prstGeom>
          <a:solidFill>
            <a:srgbClr val="062B66"/>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defRPr/>
            </a:pPr>
            <a:r>
              <a:rPr lang="en-US" b="1" dirty="0" smtClean="0">
                <a:solidFill>
                  <a:srgbClr val="FFFFFF"/>
                </a:solidFill>
                <a:latin typeface="Arial" panose="020B0604020202020204" pitchFamily="34" charset="0"/>
                <a:cs typeface="Arial" panose="020B0604020202020204" pitchFamily="34" charset="0"/>
              </a:rPr>
              <a:t>4151  </a:t>
            </a:r>
            <a:r>
              <a:rPr lang="en-US" b="1" dirty="0">
                <a:solidFill>
                  <a:srgbClr val="FFFFFF"/>
                </a:solidFill>
                <a:latin typeface="Arial" panose="020B0604020202020204" pitchFamily="34" charset="0"/>
                <a:cs typeface="Arial" panose="020B0604020202020204" pitchFamily="34" charset="0"/>
              </a:rPr>
              <a:t>DISCRETE FLEET</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SUPPORT EVENTS </a:t>
            </a:r>
            <a:r>
              <a:rPr lang="en-US" b="1" dirty="0" smtClean="0">
                <a:solidFill>
                  <a:srgbClr val="FFFFFF"/>
                </a:solidFill>
                <a:latin typeface="Arial" panose="020B0604020202020204" pitchFamily="34" charset="0"/>
                <a:cs typeface="Arial" panose="020B0604020202020204" pitchFamily="34" charset="0"/>
              </a:rPr>
              <a:t>Q1-Q3 FY16</a:t>
            </a:r>
            <a:endParaRPr lang="en-US" b="1" dirty="0">
              <a:solidFill>
                <a:srgbClr val="FFFFFF"/>
              </a:solidFill>
              <a:latin typeface="Arial" panose="020B0604020202020204" pitchFamily="34" charset="0"/>
              <a:cs typeface="Arial" panose="020B0604020202020204" pitchFamily="34" charset="0"/>
            </a:endParaRPr>
          </a:p>
        </p:txBody>
      </p:sp>
      <p:sp>
        <p:nvSpPr>
          <p:cNvPr id="8" name="Rectangle 32"/>
          <p:cNvSpPr>
            <a:spLocks noChangeArrowheads="1"/>
          </p:cNvSpPr>
          <p:nvPr/>
        </p:nvSpPr>
        <p:spPr bwMode="auto">
          <a:xfrm>
            <a:off x="4495800" y="5867400"/>
            <a:ext cx="4495800" cy="609600"/>
          </a:xfrm>
          <a:prstGeom prst="rect">
            <a:avLst/>
          </a:prstGeom>
          <a:solidFill>
            <a:schemeClr val="bg1">
              <a:lumMod val="7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defRPr/>
            </a:pPr>
            <a:endParaRPr lang="en-US" altLang="en-US" b="1" dirty="0">
              <a:solidFill>
                <a:srgbClr val="000000"/>
              </a:solidFill>
              <a:latin typeface="Arial" panose="020B0604020202020204" pitchFamily="34" charset="0"/>
              <a:cs typeface="Arial" panose="020B0604020202020204" pitchFamily="34" charset="0"/>
            </a:endParaRPr>
          </a:p>
        </p:txBody>
      </p:sp>
      <p:sp>
        <p:nvSpPr>
          <p:cNvPr id="72710" name="TextBox 8"/>
          <p:cNvSpPr txBox="1">
            <a:spLocks noChangeArrowheads="1"/>
          </p:cNvSpPr>
          <p:nvPr/>
        </p:nvSpPr>
        <p:spPr bwMode="auto">
          <a:xfrm>
            <a:off x="4800600" y="5731998"/>
            <a:ext cx="388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smtClean="0">
                <a:solidFill>
                  <a:srgbClr val="000000"/>
                </a:solidFill>
                <a:cs typeface="Arial" charset="0"/>
              </a:rPr>
              <a:t>			</a:t>
            </a:r>
          </a:p>
          <a:p>
            <a:pPr eaLnBrk="1" hangingPunct="1"/>
            <a:r>
              <a:rPr lang="en-US" altLang="en-US" b="1" dirty="0" smtClean="0">
                <a:solidFill>
                  <a:srgbClr val="000000"/>
                </a:solidFill>
                <a:cs typeface="Arial" charset="0"/>
              </a:rPr>
              <a:t>Started </a:t>
            </a:r>
            <a:r>
              <a:rPr lang="en-US" altLang="en-US" b="1" dirty="0">
                <a:solidFill>
                  <a:srgbClr val="000000"/>
                </a:solidFill>
                <a:cs typeface="Arial" charset="0"/>
              </a:rPr>
              <a:t>Capturing Data in FY13</a:t>
            </a:r>
          </a:p>
        </p:txBody>
      </p:sp>
      <p:graphicFrame>
        <p:nvGraphicFramePr>
          <p:cNvPr id="2" name="Table 1"/>
          <p:cNvGraphicFramePr>
            <a:graphicFrameLocks noGrp="1"/>
          </p:cNvGraphicFramePr>
          <p:nvPr>
            <p:extLst>
              <p:ext uri="{D42A27DB-BD31-4B8C-83A1-F6EECF244321}">
                <p14:modId xmlns:p14="http://schemas.microsoft.com/office/powerpoint/2010/main" val="4241970409"/>
              </p:ext>
            </p:extLst>
          </p:nvPr>
        </p:nvGraphicFramePr>
        <p:xfrm>
          <a:off x="190500" y="1447800"/>
          <a:ext cx="3321051" cy="3733800"/>
        </p:xfrm>
        <a:graphic>
          <a:graphicData uri="http://schemas.openxmlformats.org/drawingml/2006/table">
            <a:tbl>
              <a:tblPr firstRow="1" bandRow="1">
                <a:tableStyleId>{93296810-A885-4BE3-A3E7-6D5BEEA58F35}</a:tableStyleId>
              </a:tblPr>
              <a:tblGrid>
                <a:gridCol w="3321051"/>
              </a:tblGrid>
              <a:tr h="373380">
                <a:tc>
                  <a:txBody>
                    <a:bodyPr/>
                    <a:lstStyle/>
                    <a:p>
                      <a:r>
                        <a:rPr lang="en-US" dirty="0" smtClean="0"/>
                        <a:t>                          Touch Points</a:t>
                      </a:r>
                      <a:endParaRPr lang="en-US" dirty="0"/>
                    </a:p>
                  </a:txBody>
                  <a:tcPr/>
                </a:tc>
              </a:tr>
              <a:tr h="373380">
                <a:tc>
                  <a:txBody>
                    <a:bodyPr/>
                    <a:lstStyle/>
                    <a:p>
                      <a:r>
                        <a:rPr lang="en-US" dirty="0" smtClean="0"/>
                        <a:t>BFTT                         </a:t>
                      </a:r>
                      <a:r>
                        <a:rPr lang="en-US" baseline="0" dirty="0" smtClean="0"/>
                        <a:t> </a:t>
                      </a:r>
                      <a:r>
                        <a:rPr lang="en-US" dirty="0" smtClean="0"/>
                        <a:t>831</a:t>
                      </a:r>
                      <a:endParaRPr lang="en-US" dirty="0"/>
                    </a:p>
                  </a:txBody>
                  <a:tcPr/>
                </a:tc>
              </a:tr>
              <a:tr h="373380">
                <a:tc>
                  <a:txBody>
                    <a:bodyPr/>
                    <a:lstStyle/>
                    <a:p>
                      <a:r>
                        <a:rPr lang="en-US" dirty="0" smtClean="0"/>
                        <a:t>Surface ASW              829</a:t>
                      </a:r>
                      <a:endParaRPr lang="en-US" dirty="0"/>
                    </a:p>
                  </a:txBody>
                  <a:tcPr/>
                </a:tc>
              </a:tr>
              <a:tr h="373380">
                <a:tc>
                  <a:txBody>
                    <a:bodyPr/>
                    <a:lstStyle/>
                    <a:p>
                      <a:r>
                        <a:rPr lang="en-US" dirty="0" smtClean="0"/>
                        <a:t>ASDS                         109</a:t>
                      </a:r>
                      <a:endParaRPr lang="en-US" dirty="0"/>
                    </a:p>
                  </a:txBody>
                  <a:tcPr/>
                </a:tc>
              </a:tr>
              <a:tr h="373380">
                <a:tc>
                  <a:txBody>
                    <a:bodyPr/>
                    <a:lstStyle/>
                    <a:p>
                      <a:r>
                        <a:rPr lang="en-US" dirty="0" smtClean="0"/>
                        <a:t>SSDS/ACDS              177</a:t>
                      </a:r>
                      <a:endParaRPr lang="en-US" dirty="0"/>
                    </a:p>
                  </a:txBody>
                  <a:tcPr/>
                </a:tc>
              </a:tr>
              <a:tr h="373380">
                <a:tc>
                  <a:txBody>
                    <a:bodyPr/>
                    <a:lstStyle/>
                    <a:p>
                      <a:r>
                        <a:rPr lang="en-US" dirty="0" smtClean="0"/>
                        <a:t>Special Sensors       1575</a:t>
                      </a:r>
                      <a:endParaRPr lang="en-US" dirty="0"/>
                    </a:p>
                  </a:txBody>
                  <a:tcPr/>
                </a:tc>
              </a:tr>
              <a:tr h="373380">
                <a:tc>
                  <a:txBody>
                    <a:bodyPr/>
                    <a:lstStyle/>
                    <a:p>
                      <a:r>
                        <a:rPr lang="en-US" dirty="0" smtClean="0"/>
                        <a:t>Aegis (S/W)                373</a:t>
                      </a:r>
                      <a:endParaRPr lang="en-US" dirty="0"/>
                    </a:p>
                  </a:txBody>
                  <a:tcPr/>
                </a:tc>
              </a:tr>
              <a:tr h="373380">
                <a:tc>
                  <a:txBody>
                    <a:bodyPr/>
                    <a:lstStyle/>
                    <a:p>
                      <a:r>
                        <a:rPr lang="en-US" dirty="0" smtClean="0"/>
                        <a:t>BMD (S/W)                 176</a:t>
                      </a:r>
                      <a:endParaRPr lang="en-US" dirty="0"/>
                    </a:p>
                  </a:txBody>
                  <a:tcPr/>
                </a:tc>
              </a:tr>
              <a:tr h="373380">
                <a:tc>
                  <a:txBody>
                    <a:bodyPr/>
                    <a:lstStyle/>
                    <a:p>
                      <a:r>
                        <a:rPr lang="en-US" dirty="0" smtClean="0"/>
                        <a:t>LCS                              81</a:t>
                      </a:r>
                      <a:endParaRPr lang="en-US" dirty="0"/>
                    </a:p>
                  </a:txBody>
                  <a:tcPr/>
                </a:tc>
              </a:tr>
              <a:tr h="373380">
                <a:tc>
                  <a:txBody>
                    <a:bodyPr/>
                    <a:lstStyle/>
                    <a:p>
                      <a:r>
                        <a:rPr lang="en-US" dirty="0" smtClean="0"/>
                        <a:t>Total                        </a:t>
                      </a:r>
                      <a:r>
                        <a:rPr lang="en-US" baseline="0" dirty="0" smtClean="0"/>
                        <a:t> </a:t>
                      </a:r>
                      <a:r>
                        <a:rPr lang="en-US" dirty="0" smtClean="0"/>
                        <a:t> 4151</a:t>
                      </a:r>
                      <a:endParaRPr lang="en-US"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648200"/>
            <a:ext cx="1219200" cy="1219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5875" y="3429000"/>
            <a:ext cx="1524001" cy="15240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6449" y="2133600"/>
            <a:ext cx="1828801" cy="1828801"/>
          </a:xfrm>
          <a:prstGeom prst="rect">
            <a:avLst/>
          </a:prstGeom>
        </p:spPr>
      </p:pic>
      <p:sp>
        <p:nvSpPr>
          <p:cNvPr id="10" name="TextBox 9"/>
          <p:cNvSpPr txBox="1"/>
          <p:nvPr/>
        </p:nvSpPr>
        <p:spPr>
          <a:xfrm>
            <a:off x="7696201" y="2362200"/>
            <a:ext cx="1723265" cy="184666"/>
          </a:xfrm>
          <a:prstGeom prst="rect">
            <a:avLst/>
          </a:prstGeom>
          <a:noFill/>
        </p:spPr>
        <p:txBody>
          <a:bodyPr wrap="square" rtlCol="0">
            <a:spAutoFit/>
          </a:bodyPr>
          <a:lstStyle/>
          <a:p>
            <a:r>
              <a:rPr lang="en-US" sz="600" dirty="0" smtClean="0">
                <a:solidFill>
                  <a:schemeClr val="bg1"/>
                </a:solidFill>
              </a:rPr>
              <a:t>FY16 Q1-Q3</a:t>
            </a:r>
            <a:endParaRPr lang="en-US" sz="600" dirty="0">
              <a:solidFill>
                <a:schemeClr val="bg1"/>
              </a:solidFill>
            </a:endParaRPr>
          </a:p>
        </p:txBody>
      </p:sp>
      <p:pic>
        <p:nvPicPr>
          <p:cNvPr id="3075" name="Picture 3" descr="C:\Users\joseph.navratil2\AppData\Local\Microsoft\Windows\Temporary Internet Files\Content.Outlook\ENC89P25\FY16 Q1-Q3 Bubb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9910" y="1066800"/>
            <a:ext cx="1590679" cy="159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26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rPr>
              <a:t>NAVSEA Warfare Center Fleet </a:t>
            </a:r>
            <a:r>
              <a:rPr lang="en-US" dirty="0" smtClean="0">
                <a:latin typeface="Calibri"/>
              </a:rPr>
              <a:t/>
            </a:r>
            <a:br>
              <a:rPr lang="en-US" dirty="0" smtClean="0">
                <a:latin typeface="Calibri"/>
              </a:rPr>
            </a:br>
            <a:r>
              <a:rPr lang="en-US" dirty="0" smtClean="0">
                <a:latin typeface="Calibri"/>
              </a:rPr>
              <a:t>Engagement </a:t>
            </a:r>
            <a:r>
              <a:rPr lang="en-US" dirty="0">
                <a:latin typeface="Calibri"/>
              </a:rPr>
              <a:t>Community of </a:t>
            </a:r>
            <a:r>
              <a:rPr lang="en-US" dirty="0" smtClean="0">
                <a:latin typeface="Calibri"/>
              </a:rPr>
              <a:t>Practice</a:t>
            </a:r>
            <a:endParaRPr lang="en-US" dirty="0"/>
          </a:p>
        </p:txBody>
      </p:sp>
      <p:sp>
        <p:nvSpPr>
          <p:cNvPr id="4" name="Slide Number Placeholder 3"/>
          <p:cNvSpPr>
            <a:spLocks noGrp="1"/>
          </p:cNvSpPr>
          <p:nvPr>
            <p:ph type="sldNum" sz="quarter" idx="12"/>
          </p:nvPr>
        </p:nvSpPr>
        <p:spPr/>
        <p:txBody>
          <a:bodyPr/>
          <a:lstStyle/>
          <a:p>
            <a:pPr>
              <a:defRPr/>
            </a:pPr>
            <a:fld id="{30BDAAAD-9E02-4D5A-BA05-5C95D05D7BB3}" type="slidenum">
              <a:rPr lang="en-US" smtClean="0"/>
              <a:pPr>
                <a:defRPr/>
              </a:pPr>
              <a:t>13</a:t>
            </a:fld>
            <a:endParaRPr lang="en-US"/>
          </a:p>
        </p:txBody>
      </p:sp>
      <p:grpSp>
        <p:nvGrpSpPr>
          <p:cNvPr id="5" name="Group 4"/>
          <p:cNvGrpSpPr/>
          <p:nvPr/>
        </p:nvGrpSpPr>
        <p:grpSpPr>
          <a:xfrm>
            <a:off x="181339" y="1219200"/>
            <a:ext cx="8810261" cy="5282359"/>
            <a:chOff x="398568" y="1066800"/>
            <a:chExt cx="8564093" cy="5282359"/>
          </a:xfrm>
        </p:grpSpPr>
        <p:sp>
          <p:nvSpPr>
            <p:cNvPr id="6" name="Rectangle 5"/>
            <p:cNvSpPr/>
            <p:nvPr/>
          </p:nvSpPr>
          <p:spPr>
            <a:xfrm>
              <a:off x="398568" y="2496619"/>
              <a:ext cx="6811768" cy="3667874"/>
            </a:xfrm>
            <a:prstGeom prst="rect">
              <a:avLst/>
            </a:prstGeom>
            <a:solidFill>
              <a:schemeClr val="bg1">
                <a:lumMod val="85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7464061" y="4238767"/>
              <a:ext cx="14986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prstClr val="black"/>
                  </a:solidFill>
                </a:rPr>
                <a:t>Fleet Commands &amp; WDCs </a:t>
              </a:r>
              <a:endParaRPr lang="en-US" sz="1200" dirty="0">
                <a:solidFill>
                  <a:prstClr val="black"/>
                </a:solidFill>
              </a:endParaRPr>
            </a:p>
          </p:txBody>
        </p:sp>
        <p:sp>
          <p:nvSpPr>
            <p:cNvPr id="8" name="Rectangle 7"/>
            <p:cNvSpPr/>
            <p:nvPr/>
          </p:nvSpPr>
          <p:spPr>
            <a:xfrm>
              <a:off x="7447394" y="2627033"/>
              <a:ext cx="1498600" cy="457200"/>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prstClr val="black"/>
                  </a:solidFill>
                </a:rPr>
                <a:t>OPNAV</a:t>
              </a:r>
              <a:endParaRPr lang="en-US" sz="1200" dirty="0">
                <a:solidFill>
                  <a:prstClr val="black"/>
                </a:solidFill>
              </a:endParaRPr>
            </a:p>
          </p:txBody>
        </p:sp>
        <p:sp>
          <p:nvSpPr>
            <p:cNvPr id="9" name="Rectangle 8"/>
            <p:cNvSpPr/>
            <p:nvPr/>
          </p:nvSpPr>
          <p:spPr>
            <a:xfrm>
              <a:off x="7457554" y="3195993"/>
              <a:ext cx="14986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Naval SYSCOMs</a:t>
              </a:r>
            </a:p>
          </p:txBody>
        </p:sp>
        <p:cxnSp>
          <p:nvCxnSpPr>
            <p:cNvPr id="10" name="Elbow Connector 9"/>
            <p:cNvCxnSpPr>
              <a:stCxn id="16" idx="3"/>
              <a:endCxn id="9" idx="1"/>
            </p:cNvCxnSpPr>
            <p:nvPr/>
          </p:nvCxnSpPr>
          <p:spPr>
            <a:xfrm>
              <a:off x="5004597" y="3400540"/>
              <a:ext cx="2452957" cy="24053"/>
            </a:xfrm>
            <a:prstGeom prst="bentConnector3">
              <a:avLst/>
            </a:prstGeom>
            <a:ln>
              <a:solidFill>
                <a:srgbClr val="000099"/>
              </a:solidFill>
              <a:prstDash val="dash"/>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16" idx="3"/>
              <a:endCxn id="8" idx="1"/>
            </p:cNvCxnSpPr>
            <p:nvPr/>
          </p:nvCxnSpPr>
          <p:spPr>
            <a:xfrm flipV="1">
              <a:off x="5004597" y="2855633"/>
              <a:ext cx="2442797" cy="544907"/>
            </a:xfrm>
            <a:prstGeom prst="bentConnector3">
              <a:avLst/>
            </a:prstGeom>
            <a:ln>
              <a:solidFill>
                <a:srgbClr val="000099"/>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55842" y="3752633"/>
              <a:ext cx="1498600" cy="4186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prstClr val="black"/>
                  </a:solidFill>
                </a:rPr>
                <a:t>DASN RDT&amp;E</a:t>
              </a:r>
            </a:p>
          </p:txBody>
        </p:sp>
        <p:cxnSp>
          <p:nvCxnSpPr>
            <p:cNvPr id="13" name="Elbow Connector 12"/>
            <p:cNvCxnSpPr>
              <a:stCxn id="16" idx="3"/>
              <a:endCxn id="12" idx="1"/>
            </p:cNvCxnSpPr>
            <p:nvPr/>
          </p:nvCxnSpPr>
          <p:spPr>
            <a:xfrm>
              <a:off x="5004597" y="3400540"/>
              <a:ext cx="2451245" cy="561426"/>
            </a:xfrm>
            <a:prstGeom prst="bentConnector3">
              <a:avLst/>
            </a:prstGeom>
            <a:ln>
              <a:solidFill>
                <a:srgbClr val="000099"/>
              </a:solidFill>
              <a:prstDash val="dash"/>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6" idx="3"/>
              <a:endCxn id="7" idx="1"/>
            </p:cNvCxnSpPr>
            <p:nvPr/>
          </p:nvCxnSpPr>
          <p:spPr>
            <a:xfrm>
              <a:off x="5004597" y="3400540"/>
              <a:ext cx="2459464" cy="1066827"/>
            </a:xfrm>
            <a:prstGeom prst="bentConnector3">
              <a:avLst>
                <a:gd name="adj1" fmla="val 50000"/>
              </a:avLst>
            </a:prstGeom>
            <a:ln>
              <a:solidFill>
                <a:srgbClr val="000099"/>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03483" y="1066800"/>
              <a:ext cx="2111543"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Naval Warfare Center</a:t>
              </a:r>
            </a:p>
            <a:p>
              <a:pPr algn="ctr" fontAlgn="auto">
                <a:spcBef>
                  <a:spcPts val="0"/>
                </a:spcBef>
                <a:spcAft>
                  <a:spcPts val="0"/>
                </a:spcAft>
              </a:pPr>
              <a:r>
                <a:rPr lang="en-US" sz="1100" dirty="0" smtClean="0">
                  <a:solidFill>
                    <a:prstClr val="black"/>
                  </a:solidFill>
                </a:rPr>
                <a:t>Executive Director</a:t>
              </a:r>
            </a:p>
            <a:p>
              <a:pPr algn="ctr" fontAlgn="auto">
                <a:spcBef>
                  <a:spcPts val="0"/>
                </a:spcBef>
                <a:spcAft>
                  <a:spcPts val="0"/>
                </a:spcAft>
              </a:pPr>
              <a:r>
                <a:rPr lang="en-US" sz="1100" dirty="0" smtClean="0">
                  <a:solidFill>
                    <a:prstClr val="black"/>
                  </a:solidFill>
                </a:rPr>
                <a:t>Mr. D. MCCORMACK, SES</a:t>
              </a:r>
            </a:p>
          </p:txBody>
        </p:sp>
        <p:sp>
          <p:nvSpPr>
            <p:cNvPr id="16" name="Rectangle 15"/>
            <p:cNvSpPr/>
            <p:nvPr/>
          </p:nvSpPr>
          <p:spPr>
            <a:xfrm>
              <a:off x="2900567" y="3076209"/>
              <a:ext cx="2104030" cy="64866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prstClr val="black"/>
                  </a:solidFill>
                </a:rPr>
                <a:t>Naval Warfare Center </a:t>
              </a:r>
            </a:p>
            <a:p>
              <a:pPr algn="ctr" fontAlgn="auto">
                <a:spcBef>
                  <a:spcPts val="0"/>
                </a:spcBef>
                <a:spcAft>
                  <a:spcPts val="0"/>
                </a:spcAft>
              </a:pPr>
              <a:r>
                <a:rPr lang="en-US" sz="1200" dirty="0" smtClean="0">
                  <a:solidFill>
                    <a:prstClr val="black"/>
                  </a:solidFill>
                </a:rPr>
                <a:t>Mission Directors (SL)</a:t>
              </a:r>
              <a:endParaRPr lang="en-US" sz="1200" dirty="0">
                <a:solidFill>
                  <a:prstClr val="black"/>
                </a:solidFill>
              </a:endParaRPr>
            </a:p>
            <a:p>
              <a:pPr algn="ctr" fontAlgn="auto">
                <a:spcBef>
                  <a:spcPts val="0"/>
                </a:spcBef>
                <a:spcAft>
                  <a:spcPts val="0"/>
                </a:spcAft>
              </a:pPr>
              <a:r>
                <a:rPr lang="en-US" sz="1200" dirty="0" smtClean="0">
                  <a:solidFill>
                    <a:prstClr val="black"/>
                  </a:solidFill>
                </a:rPr>
                <a:t>SUW, MIW, USW</a:t>
              </a:r>
            </a:p>
          </p:txBody>
        </p:sp>
        <p:sp>
          <p:nvSpPr>
            <p:cNvPr id="17" name="Rectangle 16"/>
            <p:cNvSpPr/>
            <p:nvPr/>
          </p:nvSpPr>
          <p:spPr>
            <a:xfrm>
              <a:off x="2576630" y="4783225"/>
              <a:ext cx="1058378"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Mission Engineering</a:t>
              </a:r>
            </a:p>
          </p:txBody>
        </p:sp>
        <p:sp>
          <p:nvSpPr>
            <p:cNvPr id="18" name="Rectangle 17"/>
            <p:cNvSpPr/>
            <p:nvPr/>
          </p:nvSpPr>
          <p:spPr>
            <a:xfrm>
              <a:off x="2581826" y="5389400"/>
              <a:ext cx="1058378"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Fleet Exercises</a:t>
              </a:r>
            </a:p>
            <a:p>
              <a:pPr algn="ctr" fontAlgn="auto">
                <a:spcBef>
                  <a:spcPts val="0"/>
                </a:spcBef>
                <a:spcAft>
                  <a:spcPts val="0"/>
                </a:spcAft>
              </a:pPr>
              <a:r>
                <a:rPr lang="en-US" sz="1100" dirty="0" smtClean="0">
                  <a:solidFill>
                    <a:prstClr val="black"/>
                  </a:solidFill>
                </a:rPr>
                <a:t>&amp; Assessments</a:t>
              </a:r>
              <a:endParaRPr lang="en-US" sz="1100" dirty="0">
                <a:solidFill>
                  <a:prstClr val="black"/>
                </a:solidFill>
              </a:endParaRPr>
            </a:p>
          </p:txBody>
        </p:sp>
        <p:sp>
          <p:nvSpPr>
            <p:cNvPr id="19" name="Rectangle 18"/>
            <p:cNvSpPr/>
            <p:nvPr/>
          </p:nvSpPr>
          <p:spPr>
            <a:xfrm>
              <a:off x="3732519" y="4772951"/>
              <a:ext cx="1220868"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Cross Warfare Center Analysis Team(s)</a:t>
              </a:r>
              <a:endParaRPr lang="en-US" sz="1100" dirty="0">
                <a:solidFill>
                  <a:prstClr val="black"/>
                </a:solidFill>
              </a:endParaRPr>
            </a:p>
          </p:txBody>
        </p:sp>
        <p:sp>
          <p:nvSpPr>
            <p:cNvPr id="20" name="Rectangle 19"/>
            <p:cNvSpPr/>
            <p:nvPr/>
          </p:nvSpPr>
          <p:spPr>
            <a:xfrm>
              <a:off x="562467" y="2915632"/>
              <a:ext cx="1560376"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prstClr val="black"/>
                  </a:solidFill>
                </a:rPr>
                <a:t>Warfare Center CTOs</a:t>
              </a:r>
            </a:p>
            <a:p>
              <a:pPr algn="ctr" fontAlgn="auto">
                <a:spcBef>
                  <a:spcPts val="0"/>
                </a:spcBef>
                <a:spcAft>
                  <a:spcPts val="0"/>
                </a:spcAft>
              </a:pPr>
              <a:r>
                <a:rPr lang="en-US" sz="1200" dirty="0" smtClean="0">
                  <a:solidFill>
                    <a:prstClr val="black"/>
                  </a:solidFill>
                </a:rPr>
                <a:t>(Prototype &amp; Demos)</a:t>
              </a:r>
              <a:endParaRPr lang="en-US" sz="1200" dirty="0">
                <a:solidFill>
                  <a:prstClr val="black"/>
                </a:solidFill>
              </a:endParaRPr>
            </a:p>
          </p:txBody>
        </p:sp>
        <p:cxnSp>
          <p:nvCxnSpPr>
            <p:cNvPr id="21" name="Elbow Connector 20"/>
            <p:cNvCxnSpPr>
              <a:stCxn id="16" idx="1"/>
              <a:endCxn id="20" idx="3"/>
            </p:cNvCxnSpPr>
            <p:nvPr/>
          </p:nvCxnSpPr>
          <p:spPr>
            <a:xfrm rot="10800000">
              <a:off x="2122843" y="3177204"/>
              <a:ext cx="777724" cy="223337"/>
            </a:xfrm>
            <a:prstGeom prst="bentConnector3">
              <a:avLst>
                <a:gd name="adj1" fmla="val 50000"/>
              </a:avLst>
            </a:prstGeom>
            <a:ln>
              <a:solidFill>
                <a:srgbClr val="00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730799" y="5398324"/>
              <a:ext cx="1222624" cy="5231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Fleet WIPs</a:t>
              </a:r>
              <a:endParaRPr lang="en-US" sz="1100" dirty="0">
                <a:solidFill>
                  <a:prstClr val="black"/>
                </a:solidFill>
              </a:endParaRPr>
            </a:p>
          </p:txBody>
        </p:sp>
        <p:sp>
          <p:nvSpPr>
            <p:cNvPr id="23" name="Rectangle 22"/>
            <p:cNvSpPr/>
            <p:nvPr/>
          </p:nvSpPr>
          <p:spPr>
            <a:xfrm>
              <a:off x="4209406" y="3887658"/>
              <a:ext cx="1464373" cy="401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Warfare Center Divisions Core Team</a:t>
              </a:r>
            </a:p>
          </p:txBody>
        </p:sp>
        <p:cxnSp>
          <p:nvCxnSpPr>
            <p:cNvPr id="24" name="Straight Connector 23"/>
            <p:cNvCxnSpPr>
              <a:stCxn id="15" idx="2"/>
              <a:endCxn id="16" idx="0"/>
            </p:cNvCxnSpPr>
            <p:nvPr/>
          </p:nvCxnSpPr>
          <p:spPr>
            <a:xfrm flipH="1">
              <a:off x="3952582" y="1589942"/>
              <a:ext cx="6673" cy="1486267"/>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2"/>
              <a:endCxn id="23" idx="1"/>
            </p:cNvCxnSpPr>
            <p:nvPr/>
          </p:nvCxnSpPr>
          <p:spPr>
            <a:xfrm rot="16200000" flipH="1">
              <a:off x="3899225" y="3778227"/>
              <a:ext cx="363538" cy="25682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429514" y="1762419"/>
              <a:ext cx="1884057" cy="529020"/>
            </a:xfrm>
            <a:prstGeom prst="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prstClr val="black"/>
                  </a:solidFill>
                </a:rPr>
                <a:t>Warfare Center Division</a:t>
              </a:r>
            </a:p>
            <a:p>
              <a:pPr algn="ctr" fontAlgn="auto">
                <a:spcBef>
                  <a:spcPts val="0"/>
                </a:spcBef>
                <a:spcAft>
                  <a:spcPts val="0"/>
                </a:spcAft>
              </a:pPr>
              <a:r>
                <a:rPr lang="en-US" sz="1200" dirty="0" smtClean="0">
                  <a:solidFill>
                    <a:prstClr val="black"/>
                  </a:solidFill>
                </a:rPr>
                <a:t>Commanding Officers and Technical Directors (SES)</a:t>
              </a:r>
              <a:endParaRPr lang="en-US" sz="1200" dirty="0">
                <a:solidFill>
                  <a:prstClr val="black"/>
                </a:solidFill>
              </a:endParaRPr>
            </a:p>
          </p:txBody>
        </p:sp>
        <p:cxnSp>
          <p:nvCxnSpPr>
            <p:cNvPr id="27" name="Elbow Connector 26"/>
            <p:cNvCxnSpPr>
              <a:stCxn id="15" idx="2"/>
              <a:endCxn id="26" idx="1"/>
            </p:cNvCxnSpPr>
            <p:nvPr/>
          </p:nvCxnSpPr>
          <p:spPr>
            <a:xfrm rot="16200000" flipH="1">
              <a:off x="3975891" y="1573305"/>
              <a:ext cx="436987" cy="470259"/>
            </a:xfrm>
            <a:prstGeom prst="bentConnector2">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91532" y="3709920"/>
              <a:ext cx="1560376"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NAVSEA</a:t>
              </a:r>
            </a:p>
            <a:p>
              <a:pPr algn="ctr" fontAlgn="auto">
                <a:spcBef>
                  <a:spcPts val="0"/>
                </a:spcBef>
                <a:spcAft>
                  <a:spcPts val="0"/>
                </a:spcAft>
              </a:pPr>
              <a:r>
                <a:rPr lang="en-US" sz="1100" dirty="0" smtClean="0">
                  <a:solidFill>
                    <a:prstClr val="black"/>
                  </a:solidFill>
                </a:rPr>
                <a:t>(Tech Warrant Holders)</a:t>
              </a:r>
              <a:endParaRPr lang="en-US" sz="1100" dirty="0">
                <a:solidFill>
                  <a:prstClr val="black"/>
                </a:solidFill>
              </a:endParaRPr>
            </a:p>
          </p:txBody>
        </p:sp>
        <p:cxnSp>
          <p:nvCxnSpPr>
            <p:cNvPr id="29" name="Elbow Connector 28"/>
            <p:cNvCxnSpPr>
              <a:stCxn id="28" idx="3"/>
              <a:endCxn id="16" idx="1"/>
            </p:cNvCxnSpPr>
            <p:nvPr/>
          </p:nvCxnSpPr>
          <p:spPr>
            <a:xfrm flipV="1">
              <a:off x="2151908" y="3400540"/>
              <a:ext cx="748659" cy="570951"/>
            </a:xfrm>
            <a:prstGeom prst="bentConnector3">
              <a:avLst/>
            </a:prstGeom>
            <a:ln>
              <a:solidFill>
                <a:srgbClr val="000099"/>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039859" y="4771239"/>
              <a:ext cx="1220868"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Fleet</a:t>
              </a:r>
            </a:p>
            <a:p>
              <a:pPr algn="ctr" fontAlgn="auto">
                <a:spcBef>
                  <a:spcPts val="0"/>
                </a:spcBef>
                <a:spcAft>
                  <a:spcPts val="0"/>
                </a:spcAft>
              </a:pPr>
              <a:r>
                <a:rPr lang="en-US" sz="1100" dirty="0" smtClean="0">
                  <a:solidFill>
                    <a:prstClr val="black"/>
                  </a:solidFill>
                </a:rPr>
                <a:t>Wargaming</a:t>
              </a:r>
              <a:endParaRPr lang="en-US" sz="1100" dirty="0">
                <a:solidFill>
                  <a:prstClr val="black"/>
                </a:solidFill>
              </a:endParaRPr>
            </a:p>
          </p:txBody>
        </p:sp>
        <p:sp>
          <p:nvSpPr>
            <p:cNvPr id="31" name="Rectangle 30"/>
            <p:cNvSpPr/>
            <p:nvPr/>
          </p:nvSpPr>
          <p:spPr>
            <a:xfrm>
              <a:off x="5029560" y="5396612"/>
              <a:ext cx="1222624"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I&amp;I</a:t>
              </a:r>
            </a:p>
            <a:p>
              <a:pPr algn="ctr" fontAlgn="auto">
                <a:spcBef>
                  <a:spcPts val="0"/>
                </a:spcBef>
                <a:spcAft>
                  <a:spcPts val="0"/>
                </a:spcAft>
              </a:pPr>
              <a:r>
                <a:rPr lang="en-US" sz="1100" dirty="0" smtClean="0">
                  <a:solidFill>
                    <a:prstClr val="black"/>
                  </a:solidFill>
                </a:rPr>
                <a:t>WCB &amp; ICP</a:t>
              </a:r>
              <a:endParaRPr lang="en-US" sz="1100" dirty="0">
                <a:solidFill>
                  <a:prstClr val="black"/>
                </a:solidFill>
              </a:endParaRPr>
            </a:p>
          </p:txBody>
        </p:sp>
        <p:sp>
          <p:nvSpPr>
            <p:cNvPr id="32" name="Left Brace 31"/>
            <p:cNvSpPr/>
            <p:nvPr/>
          </p:nvSpPr>
          <p:spPr>
            <a:xfrm rot="5400000">
              <a:off x="3765477" y="2583946"/>
              <a:ext cx="267128" cy="3873357"/>
            </a:xfrm>
            <a:prstGeom prst="leftBrace">
              <a:avLst>
                <a:gd name="adj1" fmla="val 78726"/>
                <a:gd name="adj2" fmla="val 48485"/>
              </a:avLst>
            </a:prstGeom>
            <a:ln>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cxnSp>
          <p:nvCxnSpPr>
            <p:cNvPr id="33" name="Straight Connector 32"/>
            <p:cNvCxnSpPr>
              <a:stCxn id="16" idx="2"/>
              <a:endCxn id="32" idx="1"/>
            </p:cNvCxnSpPr>
            <p:nvPr/>
          </p:nvCxnSpPr>
          <p:spPr>
            <a:xfrm>
              <a:off x="3952582" y="3724871"/>
              <a:ext cx="5141" cy="66219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17840" y="2517162"/>
              <a:ext cx="5106252" cy="307777"/>
            </a:xfrm>
            <a:prstGeom prst="rect">
              <a:avLst/>
            </a:prstGeom>
            <a:solidFill>
              <a:schemeClr val="bg1">
                <a:lumMod val="85000"/>
              </a:schemeClr>
            </a:solidFill>
          </p:spPr>
          <p:txBody>
            <a:bodyPr wrap="square" rtlCol="0">
              <a:spAutoFit/>
            </a:bodyPr>
            <a:lstStyle/>
            <a:p>
              <a:pPr fontAlgn="auto">
                <a:spcBef>
                  <a:spcPts val="0"/>
                </a:spcBef>
                <a:spcAft>
                  <a:spcPts val="0"/>
                </a:spcAft>
              </a:pPr>
              <a:r>
                <a:rPr lang="en-US" sz="1400" b="1" dirty="0" smtClean="0">
                  <a:solidFill>
                    <a:prstClr val="black"/>
                  </a:solidFill>
                  <a:latin typeface="Calibri"/>
                </a:rPr>
                <a:t>NAVSEA Warfare Centers Fleet Engagement Community of Practice</a:t>
              </a:r>
              <a:endParaRPr lang="en-US" sz="1400" b="1" dirty="0">
                <a:solidFill>
                  <a:prstClr val="black"/>
                </a:solidFill>
                <a:latin typeface="Calibri"/>
              </a:endParaRPr>
            </a:p>
          </p:txBody>
        </p:sp>
        <p:sp>
          <p:nvSpPr>
            <p:cNvPr id="35" name="TextBox 34"/>
            <p:cNvSpPr txBox="1"/>
            <p:nvPr/>
          </p:nvSpPr>
          <p:spPr>
            <a:xfrm>
              <a:off x="3505200" y="4500498"/>
              <a:ext cx="981359" cy="261610"/>
            </a:xfrm>
            <a:prstGeom prst="rect">
              <a:avLst/>
            </a:prstGeom>
            <a:noFill/>
          </p:spPr>
          <p:txBody>
            <a:bodyPr wrap="none" rtlCol="0">
              <a:spAutoFit/>
            </a:bodyPr>
            <a:lstStyle/>
            <a:p>
              <a:pPr fontAlgn="auto">
                <a:spcBef>
                  <a:spcPts val="0"/>
                </a:spcBef>
                <a:spcAft>
                  <a:spcPts val="0"/>
                </a:spcAft>
              </a:pPr>
              <a:r>
                <a:rPr lang="en-US" sz="1100" dirty="0" smtClean="0">
                  <a:solidFill>
                    <a:prstClr val="black"/>
                  </a:solidFill>
                  <a:latin typeface="Calibri"/>
                </a:rPr>
                <a:t>Lines of Effort</a:t>
              </a:r>
              <a:endParaRPr lang="en-US" sz="1100" dirty="0">
                <a:solidFill>
                  <a:prstClr val="black"/>
                </a:solidFill>
                <a:latin typeface="Calibri"/>
              </a:endParaRPr>
            </a:p>
          </p:txBody>
        </p:sp>
        <p:sp>
          <p:nvSpPr>
            <p:cNvPr id="36" name="Rectangle 35"/>
            <p:cNvSpPr/>
            <p:nvPr/>
          </p:nvSpPr>
          <p:spPr>
            <a:xfrm>
              <a:off x="2673528" y="3936273"/>
              <a:ext cx="1083373" cy="304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dirty="0" smtClean="0">
                  <a:solidFill>
                    <a:prstClr val="black"/>
                  </a:solidFill>
                </a:rPr>
                <a:t>Secretariat</a:t>
              </a:r>
            </a:p>
          </p:txBody>
        </p:sp>
        <p:cxnSp>
          <p:nvCxnSpPr>
            <p:cNvPr id="37" name="Elbow Connector 36"/>
            <p:cNvCxnSpPr>
              <a:stCxn id="16" idx="2"/>
              <a:endCxn id="36" idx="3"/>
            </p:cNvCxnSpPr>
            <p:nvPr/>
          </p:nvCxnSpPr>
          <p:spPr>
            <a:xfrm rot="5400000">
              <a:off x="3672841" y="3808932"/>
              <a:ext cx="363802" cy="19568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99564" y="5840237"/>
              <a:ext cx="23073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Across Mission Areas</a:t>
              </a:r>
              <a:endParaRPr lang="en-US" dirty="0">
                <a:solidFill>
                  <a:prstClr val="black"/>
                </a:solidFill>
                <a:latin typeface="Calibri"/>
              </a:endParaRPr>
            </a:p>
          </p:txBody>
        </p:sp>
        <p:sp>
          <p:nvSpPr>
            <p:cNvPr id="39" name="Rectangle 38"/>
            <p:cNvSpPr/>
            <p:nvPr/>
          </p:nvSpPr>
          <p:spPr>
            <a:xfrm>
              <a:off x="1371721" y="4762108"/>
              <a:ext cx="1087889" cy="5518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Waterfront Support</a:t>
              </a:r>
            </a:p>
          </p:txBody>
        </p:sp>
        <p:sp>
          <p:nvSpPr>
            <p:cNvPr id="40" name="Rectangle 39"/>
            <p:cNvSpPr/>
            <p:nvPr/>
          </p:nvSpPr>
          <p:spPr>
            <a:xfrm>
              <a:off x="1397000" y="5396952"/>
              <a:ext cx="1058378" cy="5231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Training</a:t>
              </a:r>
              <a:endParaRPr lang="en-US" sz="1100" dirty="0">
                <a:solidFill>
                  <a:prstClr val="black"/>
                </a:solidFill>
              </a:endParaRPr>
            </a:p>
          </p:txBody>
        </p:sp>
        <p:sp>
          <p:nvSpPr>
            <p:cNvPr id="41" name="Rectangle 40"/>
            <p:cNvSpPr/>
            <p:nvPr/>
          </p:nvSpPr>
          <p:spPr>
            <a:xfrm>
              <a:off x="5257800" y="1066800"/>
              <a:ext cx="2111543"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Commander Naval Undersea Warfare Center</a:t>
              </a:r>
            </a:p>
            <a:p>
              <a:pPr algn="ctr" fontAlgn="auto">
                <a:spcBef>
                  <a:spcPts val="0"/>
                </a:spcBef>
                <a:spcAft>
                  <a:spcPts val="0"/>
                </a:spcAft>
              </a:pPr>
              <a:r>
                <a:rPr lang="en-US" sz="1100" dirty="0" smtClean="0">
                  <a:solidFill>
                    <a:prstClr val="black"/>
                  </a:solidFill>
                </a:rPr>
                <a:t>RDML M DELTORO, III</a:t>
              </a:r>
            </a:p>
          </p:txBody>
        </p:sp>
        <p:sp>
          <p:nvSpPr>
            <p:cNvPr id="42" name="Rectangle 41"/>
            <p:cNvSpPr/>
            <p:nvPr/>
          </p:nvSpPr>
          <p:spPr>
            <a:xfrm>
              <a:off x="533400" y="1066800"/>
              <a:ext cx="2111543" cy="5231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rPr>
                <a:t>Commander Naval Surface Warfare Center</a:t>
              </a:r>
            </a:p>
            <a:p>
              <a:pPr algn="ctr" fontAlgn="auto">
                <a:spcBef>
                  <a:spcPts val="0"/>
                </a:spcBef>
                <a:spcAft>
                  <a:spcPts val="0"/>
                </a:spcAft>
              </a:pPr>
              <a:r>
                <a:rPr lang="en-US" sz="1100" dirty="0" smtClean="0">
                  <a:solidFill>
                    <a:prstClr val="black"/>
                  </a:solidFill>
                </a:rPr>
                <a:t>RDML T DRUGGAN</a:t>
              </a:r>
            </a:p>
          </p:txBody>
        </p:sp>
        <p:sp>
          <p:nvSpPr>
            <p:cNvPr id="43" name="TextBox 42"/>
            <p:cNvSpPr txBox="1"/>
            <p:nvPr/>
          </p:nvSpPr>
          <p:spPr>
            <a:xfrm>
              <a:off x="5257800" y="5979827"/>
              <a:ext cx="2785827" cy="369332"/>
            </a:xfrm>
            <a:prstGeom prst="rect">
              <a:avLst/>
            </a:prstGeom>
            <a:solidFill>
              <a:schemeClr val="bg1"/>
            </a:solidFill>
          </p:spPr>
          <p:txBody>
            <a:bodyPr wrap="none" rtlCol="0">
              <a:spAutoFit/>
            </a:bodyPr>
            <a:lstStyle/>
            <a:p>
              <a:pPr fontAlgn="auto">
                <a:spcBef>
                  <a:spcPts val="0"/>
                </a:spcBef>
                <a:spcAft>
                  <a:spcPts val="0"/>
                </a:spcAft>
              </a:pPr>
              <a:r>
                <a:rPr lang="en-US" dirty="0" smtClean="0">
                  <a:solidFill>
                    <a:srgbClr val="00B050"/>
                  </a:solidFill>
                  <a:latin typeface="Calibri"/>
                </a:rPr>
                <a:t>CDSA Participation in Green</a:t>
              </a:r>
              <a:endParaRPr lang="en-US" dirty="0">
                <a:solidFill>
                  <a:srgbClr val="00B050"/>
                </a:solidFill>
                <a:latin typeface="Calibri"/>
              </a:endParaRPr>
            </a:p>
          </p:txBody>
        </p:sp>
      </p:grpSp>
    </p:spTree>
    <p:extLst>
      <p:ext uri="{BB962C8B-B14F-4D97-AF65-F5344CB8AC3E}">
        <p14:creationId xmlns:p14="http://schemas.microsoft.com/office/powerpoint/2010/main" val="950045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Rectangle 20"/>
          <p:cNvSpPr>
            <a:spLocks noGrp="1" noChangeArrowheads="1"/>
          </p:cNvSpPr>
          <p:nvPr>
            <p:ph type="title"/>
          </p:nvPr>
        </p:nvSpPr>
        <p:spPr>
          <a:xfrm>
            <a:off x="1246867" y="147258"/>
            <a:ext cx="6657975" cy="733425"/>
          </a:xfrm>
        </p:spPr>
        <p:txBody>
          <a:bodyPr/>
          <a:lstStyle/>
          <a:p>
            <a:pPr eaLnBrk="1" hangingPunct="1"/>
            <a:r>
              <a:rPr lang="en-US" dirty="0">
                <a:cs typeface="Arial" panose="020B0604020202020204" pitchFamily="34" charset="0"/>
              </a:rPr>
              <a:t>NSWC Dahlgren Division Integrated </a:t>
            </a:r>
            <a:br>
              <a:rPr lang="en-US" dirty="0">
                <a:cs typeface="Arial" panose="020B0604020202020204" pitchFamily="34" charset="0"/>
              </a:rPr>
            </a:br>
            <a:r>
              <a:rPr lang="en-US" dirty="0">
                <a:cs typeface="Arial" panose="020B0604020202020204" pitchFamily="34" charset="0"/>
              </a:rPr>
              <a:t>Technical Departments</a:t>
            </a:r>
            <a:endParaRPr lang="en-US" dirty="0" smtClean="0"/>
          </a:p>
        </p:txBody>
      </p:sp>
      <p:sp>
        <p:nvSpPr>
          <p:cNvPr id="20" name="Slide Number Placeholder 3"/>
          <p:cNvSpPr>
            <a:spLocks noGrp="1"/>
          </p:cNvSpPr>
          <p:nvPr>
            <p:ph type="sldNum" sz="quarter" idx="12"/>
          </p:nvPr>
        </p:nvSpPr>
        <p:spPr>
          <a:xfrm>
            <a:off x="8458200" y="6610350"/>
            <a:ext cx="68580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r"/>
            <a:fld id="{2663BD1A-D79A-4EBF-ADC8-B5479035F483}" type="slidenum">
              <a:rPr lang="en-US" altLang="en-US" sz="1000" smtClean="0">
                <a:solidFill>
                  <a:srgbClr val="000000"/>
                </a:solidFill>
              </a:rPr>
              <a:pPr algn="r"/>
              <a:t>14</a:t>
            </a:fld>
            <a:endParaRPr lang="en-US" altLang="en-US" sz="1000" dirty="0" smtClean="0">
              <a:solidFill>
                <a:srgbClr val="000000"/>
              </a:solidFill>
            </a:endParaRPr>
          </a:p>
        </p:txBody>
      </p:sp>
      <p:sp>
        <p:nvSpPr>
          <p:cNvPr id="34" name="Rectangle 19"/>
          <p:cNvSpPr>
            <a:spLocks noChangeArrowheads="1"/>
          </p:cNvSpPr>
          <p:nvPr/>
        </p:nvSpPr>
        <p:spPr bwMode="auto">
          <a:xfrm>
            <a:off x="152400" y="1143000"/>
            <a:ext cx="1447800"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A Department</a:t>
            </a:r>
          </a:p>
          <a:p>
            <a:pPr algn="ctr" eaLnBrk="0" fontAlgn="base" hangingPunct="0">
              <a:spcBef>
                <a:spcPct val="0"/>
              </a:spcBef>
              <a:spcAft>
                <a:spcPct val="0"/>
              </a:spcAft>
              <a:defRPr/>
            </a:pPr>
            <a:r>
              <a:rPr lang="en-US" sz="1200" b="1" dirty="0">
                <a:solidFill>
                  <a:srgbClr val="FFFFFF"/>
                </a:solidFill>
                <a:cs typeface="Arial" charset="0"/>
              </a:rPr>
              <a:t>Strategic &amp;</a:t>
            </a:r>
          </a:p>
          <a:p>
            <a:pPr algn="ctr" eaLnBrk="0" fontAlgn="base" hangingPunct="0">
              <a:spcBef>
                <a:spcPct val="0"/>
              </a:spcBef>
              <a:spcAft>
                <a:spcPct val="0"/>
              </a:spcAft>
              <a:defRPr/>
            </a:pPr>
            <a:r>
              <a:rPr lang="en-US" sz="1200" b="1" dirty="0">
                <a:solidFill>
                  <a:srgbClr val="FFFFFF"/>
                </a:solidFill>
                <a:cs typeface="Arial" charset="0"/>
              </a:rPr>
              <a:t>Computing Systems</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22" name="Text Box 6"/>
          <p:cNvSpPr txBox="1">
            <a:spLocks noChangeArrowheads="1"/>
          </p:cNvSpPr>
          <p:nvPr/>
        </p:nvSpPr>
        <p:spPr bwMode="auto">
          <a:xfrm>
            <a:off x="175122" y="2388037"/>
            <a:ext cx="1371600" cy="3016210"/>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SLBM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Re-entry systems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Common Computing Platforms &amp; Operating Environments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Cyber Warfare Engineering</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Anti-Tamper / SCRM</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Mission Assurance</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Cybersecurity</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Quantum Cyber Group/ </a:t>
            </a:r>
            <a:r>
              <a:rPr lang="en-US" sz="1000" b="1" dirty="0" err="1">
                <a:solidFill>
                  <a:srgbClr val="000066"/>
                </a:solidFill>
                <a:latin typeface="Arial" charset="0"/>
                <a:cs typeface="Arial" charset="0"/>
              </a:rPr>
              <a:t>Scientometrics</a:t>
            </a:r>
            <a:endParaRPr lang="en-US" sz="1000" b="1" dirty="0">
              <a:solidFill>
                <a:srgbClr val="000066"/>
              </a:solidFill>
              <a:latin typeface="Arial" charset="0"/>
              <a:cs typeface="Arial" charset="0"/>
            </a:endParaRP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TSOA/RIG</a:t>
            </a:r>
            <a:endParaRPr lang="en-US" sz="1000" dirty="0">
              <a:solidFill>
                <a:srgbClr val="000066"/>
              </a:solidFill>
              <a:latin typeface="Arial" charset="0"/>
              <a:cs typeface="Arial" charset="0"/>
            </a:endParaRPr>
          </a:p>
        </p:txBody>
      </p:sp>
      <p:sp>
        <p:nvSpPr>
          <p:cNvPr id="41" name="Rectangle 14"/>
          <p:cNvSpPr>
            <a:spLocks noChangeArrowheads="1"/>
          </p:cNvSpPr>
          <p:nvPr/>
        </p:nvSpPr>
        <p:spPr bwMode="auto">
          <a:xfrm>
            <a:off x="208809" y="5615226"/>
            <a:ext cx="1433195" cy="781043"/>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Code OME</a:t>
            </a:r>
          </a:p>
          <a:p>
            <a:pPr algn="ctr" eaLnBrk="0" fontAlgn="base" hangingPunct="0">
              <a:spcBef>
                <a:spcPct val="0"/>
              </a:spcBef>
              <a:spcAft>
                <a:spcPct val="0"/>
              </a:spcAft>
              <a:defRPr/>
            </a:pPr>
            <a:r>
              <a:rPr lang="en-US" sz="1200" b="1" dirty="0">
                <a:solidFill>
                  <a:srgbClr val="FFFFFF"/>
                </a:solidFill>
                <a:cs typeface="Arial" charset="0"/>
              </a:rPr>
              <a:t>Mission Engineering </a:t>
            </a:r>
          </a:p>
          <a:p>
            <a:pPr algn="ctr" eaLnBrk="0" fontAlgn="base" hangingPunct="0">
              <a:spcBef>
                <a:spcPct val="0"/>
              </a:spcBef>
              <a:spcAft>
                <a:spcPct val="0"/>
              </a:spcAft>
              <a:defRPr/>
            </a:pPr>
            <a:r>
              <a:rPr lang="en-US" sz="1200" b="1" dirty="0">
                <a:solidFill>
                  <a:srgbClr val="FFFFFF"/>
                </a:solidFill>
                <a:cs typeface="Arial" charset="0"/>
              </a:rPr>
              <a:t>&amp; Analysis</a:t>
            </a:r>
          </a:p>
          <a:p>
            <a:pPr algn="ctr" eaLnBrk="0" fontAlgn="base" hangingPunct="0">
              <a:spcBef>
                <a:spcPct val="0"/>
              </a:spcBef>
              <a:spcAft>
                <a:spcPct val="0"/>
              </a:spcAft>
              <a:defRPr/>
            </a:pPr>
            <a:r>
              <a:rPr lang="en-US" sz="1200" b="1" dirty="0">
                <a:solidFill>
                  <a:srgbClr val="FFFFFF"/>
                </a:solidFill>
                <a:cs typeface="Arial" charset="0"/>
              </a:rPr>
              <a:t> Directorate</a:t>
            </a:r>
            <a:endParaRPr lang="en-US" sz="1000" b="1" dirty="0">
              <a:solidFill>
                <a:srgbClr val="FFFFFF"/>
              </a:solidFill>
              <a:cs typeface="Arial" charset="0"/>
            </a:endParaRPr>
          </a:p>
        </p:txBody>
      </p:sp>
      <p:sp>
        <p:nvSpPr>
          <p:cNvPr id="42" name="Text Box 8"/>
          <p:cNvSpPr txBox="1">
            <a:spLocks noChangeArrowheads="1"/>
          </p:cNvSpPr>
          <p:nvPr/>
        </p:nvSpPr>
        <p:spPr bwMode="auto">
          <a:xfrm>
            <a:off x="1801706" y="5615226"/>
            <a:ext cx="2465494" cy="861774"/>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Acquisition Studies (CBAs, AOAs, ICDs)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Fleet Gaps, Assessments, and Operational Solutions</a:t>
            </a:r>
          </a:p>
          <a:p>
            <a:pPr marL="171450" indent="-171450" fontAlgn="base">
              <a:spcBef>
                <a:spcPct val="0"/>
              </a:spcBef>
              <a:spcAft>
                <a:spcPct val="0"/>
              </a:spcAft>
              <a:buFont typeface="Arial" panose="020B0604020202020204" pitchFamily="34" charset="0"/>
              <a:buChar char="•"/>
              <a:defRPr/>
            </a:pPr>
            <a:r>
              <a:rPr lang="en-US" sz="1000" b="1" dirty="0" err="1">
                <a:solidFill>
                  <a:srgbClr val="000066"/>
                </a:solidFill>
                <a:latin typeface="Arial" charset="0"/>
                <a:cs typeface="Arial" charset="0"/>
              </a:rPr>
              <a:t>SoS</a:t>
            </a:r>
            <a:r>
              <a:rPr lang="en-US" sz="1000" b="1" dirty="0">
                <a:solidFill>
                  <a:srgbClr val="000066"/>
                </a:solidFill>
                <a:latin typeface="Arial" charset="0"/>
                <a:cs typeface="Arial" charset="0"/>
              </a:rPr>
              <a:t> System Level Requirements</a:t>
            </a:r>
          </a:p>
        </p:txBody>
      </p:sp>
      <p:sp>
        <p:nvSpPr>
          <p:cNvPr id="25" name="Rectangle 13"/>
          <p:cNvSpPr>
            <a:spLocks noChangeArrowheads="1"/>
          </p:cNvSpPr>
          <p:nvPr/>
        </p:nvSpPr>
        <p:spPr bwMode="auto">
          <a:xfrm>
            <a:off x="1807482" y="1142999"/>
            <a:ext cx="1358900" cy="1143001"/>
          </a:xfrm>
          <a:prstGeom prst="rect">
            <a:avLst/>
          </a:prstGeom>
          <a:solidFill>
            <a:srgbClr val="000099">
              <a:alpha val="94000"/>
            </a:srgbClr>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B Department</a:t>
            </a:r>
          </a:p>
          <a:p>
            <a:pPr algn="ctr" eaLnBrk="0" fontAlgn="base" hangingPunct="0">
              <a:spcBef>
                <a:spcPct val="0"/>
              </a:spcBef>
              <a:spcAft>
                <a:spcPct val="0"/>
              </a:spcAft>
              <a:defRPr/>
            </a:pPr>
            <a:r>
              <a:rPr lang="en-US" sz="1200" b="1" dirty="0">
                <a:solidFill>
                  <a:srgbClr val="FFFFFF"/>
                </a:solidFill>
                <a:cs typeface="Arial" charset="0"/>
              </a:rPr>
              <a:t>Electromagnetic &amp;</a:t>
            </a:r>
          </a:p>
          <a:p>
            <a:pPr algn="ctr" eaLnBrk="0" fontAlgn="base" hangingPunct="0">
              <a:spcBef>
                <a:spcPct val="0"/>
              </a:spcBef>
              <a:spcAft>
                <a:spcPct val="0"/>
              </a:spcAft>
              <a:defRPr/>
            </a:pPr>
            <a:r>
              <a:rPr lang="en-US" sz="1200" b="1" dirty="0">
                <a:solidFill>
                  <a:srgbClr val="FFFFFF"/>
                </a:solidFill>
                <a:cs typeface="Arial" charset="0"/>
              </a:rPr>
              <a:t>Sensor Systems</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27" name="Rectangle 12"/>
          <p:cNvSpPr>
            <a:spLocks noChangeArrowheads="1"/>
          </p:cNvSpPr>
          <p:nvPr/>
        </p:nvSpPr>
        <p:spPr bwMode="auto">
          <a:xfrm>
            <a:off x="3373664" y="1142999"/>
            <a:ext cx="1143000" cy="1143001"/>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E Department</a:t>
            </a:r>
          </a:p>
          <a:p>
            <a:pPr algn="ctr" eaLnBrk="0" fontAlgn="base" hangingPunct="0">
              <a:spcBef>
                <a:spcPct val="0"/>
              </a:spcBef>
              <a:spcAft>
                <a:spcPct val="0"/>
              </a:spcAft>
              <a:defRPr/>
            </a:pPr>
            <a:r>
              <a:rPr lang="en-US" sz="1200" b="1" dirty="0">
                <a:solidFill>
                  <a:srgbClr val="FFFFFF"/>
                </a:solidFill>
                <a:cs typeface="Arial" charset="0"/>
              </a:rPr>
              <a:t>Gun &amp; Electric</a:t>
            </a:r>
          </a:p>
          <a:p>
            <a:pPr algn="ctr" eaLnBrk="0" fontAlgn="base" hangingPunct="0">
              <a:spcBef>
                <a:spcPct val="0"/>
              </a:spcBef>
              <a:spcAft>
                <a:spcPct val="0"/>
              </a:spcAft>
              <a:defRPr/>
            </a:pPr>
            <a:r>
              <a:rPr lang="en-US" sz="1200" b="1" dirty="0">
                <a:solidFill>
                  <a:srgbClr val="FFFFFF"/>
                </a:solidFill>
                <a:cs typeface="Arial" charset="0"/>
              </a:rPr>
              <a:t>Weapon Systems</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30" name="Text Box 7"/>
          <p:cNvSpPr txBox="1">
            <a:spLocks noChangeArrowheads="1"/>
          </p:cNvSpPr>
          <p:nvPr/>
        </p:nvSpPr>
        <p:spPr bwMode="auto">
          <a:xfrm>
            <a:off x="1805050" y="2402615"/>
            <a:ext cx="1395350" cy="2862322"/>
          </a:xfrm>
          <a:prstGeom prst="rect">
            <a:avLst/>
          </a:prstGeom>
          <a:gradFill rotWithShape="1">
            <a:gsLst>
              <a:gs pos="0">
                <a:srgbClr val="A6BE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Radar Systems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Electronic Warfare</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Sensor Integration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Electromagnetic Environmental Effects/ Topside Design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Spectrum Mgt/ RTSO</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Chemical, Biological, Radiological Defense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EM S&amp;T/ Metamaterials</a:t>
            </a:r>
          </a:p>
        </p:txBody>
      </p:sp>
      <p:sp>
        <p:nvSpPr>
          <p:cNvPr id="31" name="Text Box 18"/>
          <p:cNvSpPr txBox="1">
            <a:spLocks noChangeArrowheads="1"/>
          </p:cNvSpPr>
          <p:nvPr/>
        </p:nvSpPr>
        <p:spPr bwMode="auto">
          <a:xfrm>
            <a:off x="3390900" y="2388037"/>
            <a:ext cx="1181100" cy="1785104"/>
          </a:xfrm>
          <a:prstGeom prst="rect">
            <a:avLst/>
          </a:prstGeom>
          <a:gradFill rotWithShape="1">
            <a:gsLst>
              <a:gs pos="0">
                <a:srgbClr val="A3B8D6"/>
              </a:gs>
              <a:gs pos="53000">
                <a:srgbClr val="D4DEFF"/>
              </a:gs>
              <a:gs pos="83000">
                <a:srgbClr val="D4DEFF"/>
              </a:gs>
              <a:gs pos="100000">
                <a:schemeClr val="bg1"/>
              </a:gs>
            </a:gsLst>
            <a:lin ang="5400000" scaled="0"/>
          </a:gradFill>
          <a:ln w="9525">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Railgun (Launcher, Projectile, Power)</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Directed Energy Programs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Gun Weapon Systems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PRTR/Range Operations </a:t>
            </a:r>
          </a:p>
        </p:txBody>
      </p:sp>
      <p:sp>
        <p:nvSpPr>
          <p:cNvPr id="36" name="Rectangle 15"/>
          <p:cNvSpPr>
            <a:spLocks noChangeArrowheads="1"/>
          </p:cNvSpPr>
          <p:nvPr/>
        </p:nvSpPr>
        <p:spPr bwMode="auto">
          <a:xfrm>
            <a:off x="4723946" y="1143000"/>
            <a:ext cx="1219200"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H Department</a:t>
            </a:r>
          </a:p>
          <a:p>
            <a:pPr algn="ctr" eaLnBrk="0" fontAlgn="base" hangingPunct="0">
              <a:spcBef>
                <a:spcPct val="0"/>
              </a:spcBef>
              <a:spcAft>
                <a:spcPct val="0"/>
              </a:spcAft>
              <a:defRPr/>
            </a:pPr>
            <a:r>
              <a:rPr lang="en-US" sz="1200" b="1" dirty="0">
                <a:solidFill>
                  <a:srgbClr val="FFFFFF"/>
                </a:solidFill>
                <a:cs typeface="Arial" charset="0"/>
              </a:rPr>
              <a:t>Weapons Control &amp;</a:t>
            </a:r>
          </a:p>
          <a:p>
            <a:pPr algn="ctr" eaLnBrk="0" fontAlgn="base" hangingPunct="0">
              <a:spcBef>
                <a:spcPct val="0"/>
              </a:spcBef>
              <a:spcAft>
                <a:spcPct val="0"/>
              </a:spcAft>
              <a:defRPr/>
            </a:pPr>
            <a:r>
              <a:rPr lang="en-US" sz="1200" b="1" dirty="0">
                <a:solidFill>
                  <a:srgbClr val="FFFFFF"/>
                </a:solidFill>
                <a:cs typeface="Arial" charset="0"/>
              </a:rPr>
              <a:t>Integration</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37" name="Text Box 9"/>
          <p:cNvSpPr txBox="1">
            <a:spLocks noChangeArrowheads="1"/>
          </p:cNvSpPr>
          <p:nvPr/>
        </p:nvSpPr>
        <p:spPr bwMode="auto">
          <a:xfrm>
            <a:off x="4760025" y="2388037"/>
            <a:ext cx="1219200" cy="3631763"/>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Weapons Control Systems (LCS, USW, Tomahawk…)</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Missile Integration &amp; Launchers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Weapons Effectiveness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Expeditionary Platform Integration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Unmanned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Battle Mgt System</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Asymmetric Capability Development/  Disruptive Technologies/ NCKN / IWO</a:t>
            </a:r>
          </a:p>
        </p:txBody>
      </p:sp>
      <p:sp>
        <p:nvSpPr>
          <p:cNvPr id="38" name="Rectangle 16"/>
          <p:cNvSpPr>
            <a:spLocks noChangeArrowheads="1"/>
          </p:cNvSpPr>
          <p:nvPr/>
        </p:nvSpPr>
        <p:spPr bwMode="auto">
          <a:xfrm>
            <a:off x="6150428" y="1143000"/>
            <a:ext cx="1273175"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R Department</a:t>
            </a:r>
          </a:p>
          <a:p>
            <a:pPr algn="ctr" eaLnBrk="0" fontAlgn="base" hangingPunct="0">
              <a:spcBef>
                <a:spcPct val="0"/>
              </a:spcBef>
              <a:spcAft>
                <a:spcPct val="0"/>
              </a:spcAft>
              <a:defRPr/>
            </a:pPr>
            <a:r>
              <a:rPr lang="en-US" sz="1200" b="1" dirty="0">
                <a:solidFill>
                  <a:srgbClr val="FFFFFF"/>
                </a:solidFill>
                <a:cs typeface="Arial" charset="0"/>
              </a:rPr>
              <a:t>Readiness &amp;</a:t>
            </a:r>
          </a:p>
          <a:p>
            <a:pPr algn="ctr" eaLnBrk="0" fontAlgn="base" hangingPunct="0">
              <a:spcBef>
                <a:spcPct val="0"/>
              </a:spcBef>
              <a:spcAft>
                <a:spcPct val="0"/>
              </a:spcAft>
              <a:defRPr/>
            </a:pPr>
            <a:r>
              <a:rPr lang="en-US" sz="1200" b="1" dirty="0">
                <a:solidFill>
                  <a:srgbClr val="FFFFFF"/>
                </a:solidFill>
                <a:cs typeface="Arial" charset="0"/>
              </a:rPr>
              <a:t>Training Systems</a:t>
            </a:r>
          </a:p>
          <a:p>
            <a:pPr algn="ctr" eaLnBrk="0" fontAlgn="base" hangingPunct="0">
              <a:spcBef>
                <a:spcPct val="0"/>
              </a:spcBef>
              <a:spcAft>
                <a:spcPct val="0"/>
              </a:spcAft>
              <a:defRPr/>
            </a:pPr>
            <a:r>
              <a:rPr lang="en-US" sz="1200" b="1" dirty="0">
                <a:solidFill>
                  <a:srgbClr val="FFFFFF"/>
                </a:solidFill>
                <a:cs typeface="Arial" charset="0"/>
              </a:rPr>
              <a:t>Department</a:t>
            </a:r>
            <a:endParaRPr lang="en-US" sz="1000" b="1" dirty="0">
              <a:solidFill>
                <a:srgbClr val="000000"/>
              </a:solidFill>
              <a:latin typeface="Tahoma" pitchFamily="34" charset="0"/>
              <a:cs typeface="Arial" charset="0"/>
            </a:endParaRPr>
          </a:p>
        </p:txBody>
      </p:sp>
      <p:sp>
        <p:nvSpPr>
          <p:cNvPr id="40" name="Text Box 17"/>
          <p:cNvSpPr txBox="1">
            <a:spLocks noChangeArrowheads="1"/>
          </p:cNvSpPr>
          <p:nvPr/>
        </p:nvSpPr>
        <p:spPr bwMode="auto">
          <a:xfrm>
            <a:off x="6193060" y="2388037"/>
            <a:ext cx="1223739" cy="2554545"/>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Fleet Support</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Integrated Training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Computer Program Builds &amp; Installs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Integrated Logistics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Special Sensors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System Safety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Cyber Readiness/ T&amp;E</a:t>
            </a:r>
          </a:p>
        </p:txBody>
      </p:sp>
      <p:sp>
        <p:nvSpPr>
          <p:cNvPr id="43" name="Rectangle 14"/>
          <p:cNvSpPr>
            <a:spLocks noChangeArrowheads="1"/>
          </p:cNvSpPr>
          <p:nvPr/>
        </p:nvSpPr>
        <p:spPr bwMode="auto">
          <a:xfrm>
            <a:off x="7630885" y="1143000"/>
            <a:ext cx="1433195"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endParaRPr lang="en-US" sz="1200" b="1" dirty="0">
              <a:solidFill>
                <a:srgbClr val="FFFFFF"/>
              </a:solidFill>
              <a:cs typeface="Arial" charset="0"/>
            </a:endParaRPr>
          </a:p>
          <a:p>
            <a:pPr algn="ctr" eaLnBrk="0" fontAlgn="base" hangingPunct="0">
              <a:spcBef>
                <a:spcPct val="0"/>
              </a:spcBef>
              <a:spcAft>
                <a:spcPct val="0"/>
              </a:spcAft>
              <a:defRPr/>
            </a:pPr>
            <a:r>
              <a:rPr lang="en-US" sz="1200" b="1" dirty="0">
                <a:solidFill>
                  <a:srgbClr val="FFFFFF"/>
                </a:solidFill>
                <a:cs typeface="Arial" charset="0"/>
              </a:rPr>
              <a:t>V Department</a:t>
            </a:r>
          </a:p>
          <a:p>
            <a:pPr algn="ctr" eaLnBrk="0" fontAlgn="base" hangingPunct="0">
              <a:spcBef>
                <a:spcPct val="0"/>
              </a:spcBef>
              <a:spcAft>
                <a:spcPct val="0"/>
              </a:spcAft>
              <a:defRPr/>
            </a:pPr>
            <a:r>
              <a:rPr lang="en-US" sz="1200" b="1" dirty="0">
                <a:solidFill>
                  <a:srgbClr val="FFFFFF"/>
                </a:solidFill>
                <a:cs typeface="Arial" charset="0"/>
              </a:rPr>
              <a:t>Warfare Systems</a:t>
            </a:r>
          </a:p>
          <a:p>
            <a:pPr algn="ctr" eaLnBrk="0" fontAlgn="base" hangingPunct="0">
              <a:spcBef>
                <a:spcPct val="0"/>
              </a:spcBef>
              <a:spcAft>
                <a:spcPct val="0"/>
              </a:spcAft>
              <a:defRPr/>
            </a:pPr>
            <a:r>
              <a:rPr lang="en-US" sz="1200" b="1" dirty="0">
                <a:solidFill>
                  <a:srgbClr val="FFFFFF"/>
                </a:solidFill>
                <a:cs typeface="Arial" charset="0"/>
              </a:rPr>
              <a:t>Engineering &amp;</a:t>
            </a:r>
          </a:p>
          <a:p>
            <a:pPr algn="ctr" eaLnBrk="0" fontAlgn="base" hangingPunct="0">
              <a:spcBef>
                <a:spcPct val="0"/>
              </a:spcBef>
              <a:spcAft>
                <a:spcPct val="0"/>
              </a:spcAft>
              <a:defRPr/>
            </a:pPr>
            <a:r>
              <a:rPr lang="en-US" sz="1200" b="1" dirty="0">
                <a:solidFill>
                  <a:srgbClr val="FFFFFF"/>
                </a:solidFill>
                <a:cs typeface="Arial" charset="0"/>
              </a:rPr>
              <a:t>Integration</a:t>
            </a:r>
          </a:p>
          <a:p>
            <a:pPr algn="ctr" eaLnBrk="0" fontAlgn="base" hangingPunct="0">
              <a:spcBef>
                <a:spcPct val="0"/>
              </a:spcBef>
              <a:spcAft>
                <a:spcPct val="0"/>
              </a:spcAft>
              <a:defRPr/>
            </a:pPr>
            <a:r>
              <a:rPr lang="en-US" sz="1200" b="1" dirty="0">
                <a:solidFill>
                  <a:srgbClr val="FFFFFF"/>
                </a:solidFill>
                <a:cs typeface="Arial" charset="0"/>
              </a:rPr>
              <a:t>Department</a:t>
            </a:r>
            <a:endParaRPr lang="en-US" sz="1200" b="1" dirty="0">
              <a:solidFill>
                <a:srgbClr val="000066"/>
              </a:solidFill>
              <a:latin typeface="Tahoma" pitchFamily="34" charset="0"/>
              <a:cs typeface="Arial" charset="0"/>
            </a:endParaRPr>
          </a:p>
        </p:txBody>
      </p:sp>
      <p:sp>
        <p:nvSpPr>
          <p:cNvPr id="44" name="Text Box 8"/>
          <p:cNvSpPr txBox="1">
            <a:spLocks noChangeArrowheads="1"/>
          </p:cNvSpPr>
          <p:nvPr/>
        </p:nvSpPr>
        <p:spPr bwMode="auto">
          <a:xfrm>
            <a:off x="7654635" y="2388036"/>
            <a:ext cx="1378525" cy="2092881"/>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Combat System Engineering</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Combat System Certification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Combat System T&amp;E</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Mission/Force/ </a:t>
            </a:r>
            <a:r>
              <a:rPr lang="en-US" sz="1000" b="1" dirty="0" err="1">
                <a:solidFill>
                  <a:srgbClr val="000066"/>
                </a:solidFill>
                <a:latin typeface="Arial" charset="0"/>
                <a:cs typeface="Arial" charset="0"/>
              </a:rPr>
              <a:t>SoS</a:t>
            </a:r>
            <a:r>
              <a:rPr lang="en-US" sz="1000" b="1" dirty="0">
                <a:solidFill>
                  <a:srgbClr val="000066"/>
                </a:solidFill>
                <a:latin typeface="Arial" charset="0"/>
                <a:cs typeface="Arial" charset="0"/>
              </a:rPr>
              <a:t> Analysis &amp; Engineering</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Interoperability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C2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Cost Analysis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HSI</a:t>
            </a:r>
          </a:p>
        </p:txBody>
      </p:sp>
      <p:sp>
        <p:nvSpPr>
          <p:cNvPr id="19" name="Rectangle 16"/>
          <p:cNvSpPr>
            <a:spLocks noChangeArrowheads="1"/>
          </p:cNvSpPr>
          <p:nvPr/>
        </p:nvSpPr>
        <p:spPr bwMode="auto">
          <a:xfrm>
            <a:off x="6193061" y="2388036"/>
            <a:ext cx="1274539" cy="2554546"/>
          </a:xfrm>
          <a:prstGeom prst="rect">
            <a:avLst/>
          </a:prstGeom>
          <a:noFill/>
          <a:ln w="38100">
            <a:solidFill>
              <a:srgbClr val="FF0000"/>
            </a:solidFill>
            <a:miter lim="800000"/>
            <a:headEnd/>
            <a:tailEnd/>
          </a:ln>
          <a:effectLst/>
        </p:spPr>
        <p:txBody>
          <a:bodyPr wrap="none" anchor="ctr"/>
          <a:lstStyle/>
          <a:p>
            <a:pPr algn="ctr" eaLnBrk="0" hangingPunct="0">
              <a:defRPr/>
            </a:pPr>
            <a:endParaRPr lang="en-US" sz="1000" b="1" dirty="0">
              <a:solidFill>
                <a:srgbClr val="000000"/>
              </a:solidFill>
              <a:latin typeface="Tahoma" pitchFamily="34" charset="0"/>
              <a:cs typeface="Arial" charset="0"/>
            </a:endParaRPr>
          </a:p>
        </p:txBody>
      </p:sp>
      <p:sp>
        <p:nvSpPr>
          <p:cNvPr id="23" name="Rectangle 16"/>
          <p:cNvSpPr>
            <a:spLocks noChangeArrowheads="1"/>
          </p:cNvSpPr>
          <p:nvPr/>
        </p:nvSpPr>
        <p:spPr bwMode="auto">
          <a:xfrm>
            <a:off x="6150428" y="1125342"/>
            <a:ext cx="1274539" cy="1160658"/>
          </a:xfrm>
          <a:prstGeom prst="rect">
            <a:avLst/>
          </a:prstGeom>
          <a:noFill/>
          <a:ln w="38100">
            <a:solidFill>
              <a:srgbClr val="FF0000"/>
            </a:solidFill>
            <a:miter lim="800000"/>
            <a:headEnd/>
            <a:tailEnd/>
          </a:ln>
          <a:effectLst/>
        </p:spPr>
        <p:txBody>
          <a:bodyPr wrap="none" anchor="ctr"/>
          <a:lstStyle/>
          <a:p>
            <a:pPr algn="ctr" eaLnBrk="0" hangingPunct="0">
              <a:defRPr/>
            </a:pPr>
            <a:endParaRPr lang="en-US" sz="1000" b="1" dirty="0">
              <a:solidFill>
                <a:srgbClr val="000000"/>
              </a:solidFill>
              <a:latin typeface="Tahoma" pitchFamily="34" charset="0"/>
              <a:cs typeface="Arial" charset="0"/>
            </a:endParaRPr>
          </a:p>
        </p:txBody>
      </p:sp>
      <p:sp>
        <p:nvSpPr>
          <p:cNvPr id="2" name="Rectangle 1"/>
          <p:cNvSpPr/>
          <p:nvPr/>
        </p:nvSpPr>
        <p:spPr>
          <a:xfrm>
            <a:off x="137160" y="2895600"/>
            <a:ext cx="1447800" cy="76970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34315" y="3788287"/>
            <a:ext cx="1447800" cy="17411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62800" y="6223456"/>
            <a:ext cx="1295400" cy="1773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Denotes Dam Neck Site</a:t>
            </a:r>
            <a:endParaRPr lang="en-US" sz="900" dirty="0">
              <a:solidFill>
                <a:schemeClr val="tx1"/>
              </a:solidFill>
            </a:endParaRPr>
          </a:p>
        </p:txBody>
      </p:sp>
    </p:spTree>
    <p:extLst>
      <p:ext uri="{BB962C8B-B14F-4D97-AF65-F5344CB8AC3E}">
        <p14:creationId xmlns:p14="http://schemas.microsoft.com/office/powerpoint/2010/main" val="3398800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A32</a:t>
            </a:r>
            <a:br>
              <a:rPr lang="en-US" dirty="0" smtClean="0"/>
            </a:br>
            <a:r>
              <a:rPr lang="en-US" dirty="0" smtClean="0"/>
              <a:t>Ship Self-Defense System Computing</a:t>
            </a:r>
          </a:p>
        </p:txBody>
      </p:sp>
      <p:sp>
        <p:nvSpPr>
          <p:cNvPr id="23" name="Content Placeholder 3"/>
          <p:cNvSpPr>
            <a:spLocks noGrp="1"/>
          </p:cNvSpPr>
          <p:nvPr>
            <p:ph idx="1"/>
          </p:nvPr>
        </p:nvSpPr>
        <p:spPr>
          <a:xfrm>
            <a:off x="4792980" y="3819936"/>
            <a:ext cx="4433965" cy="2577645"/>
          </a:xfrm>
        </p:spPr>
        <p:txBody>
          <a:bodyPr>
            <a:normAutofit/>
          </a:bodyPr>
          <a:lstStyle/>
          <a:p>
            <a:pPr marL="0" indent="0" algn="ctr">
              <a:buNone/>
            </a:pPr>
            <a:r>
              <a:rPr lang="en-US" sz="2400" dirty="0" smtClean="0">
                <a:solidFill>
                  <a:srgbClr val="002060"/>
                </a:solidFill>
              </a:rPr>
              <a:t>Current Design Efforts</a:t>
            </a:r>
          </a:p>
          <a:p>
            <a:r>
              <a:rPr lang="en-US" sz="2400" dirty="0" smtClean="0">
                <a:solidFill>
                  <a:srgbClr val="002060"/>
                </a:solidFill>
              </a:rPr>
              <a:t>TI-12H </a:t>
            </a:r>
            <a:endParaRPr lang="en-US" sz="2400" dirty="0">
              <a:solidFill>
                <a:srgbClr val="002060"/>
              </a:solidFill>
            </a:endParaRPr>
          </a:p>
          <a:p>
            <a:r>
              <a:rPr lang="en-US" sz="2400" dirty="0" smtClean="0">
                <a:solidFill>
                  <a:srgbClr val="002060"/>
                </a:solidFill>
              </a:rPr>
              <a:t>TI-16</a:t>
            </a:r>
            <a:endParaRPr lang="en-US" sz="2400" dirty="0">
              <a:solidFill>
                <a:srgbClr val="002060"/>
              </a:solidFill>
            </a:endParaRPr>
          </a:p>
          <a:p>
            <a:r>
              <a:rPr lang="en-US" sz="2400" dirty="0" smtClean="0">
                <a:solidFill>
                  <a:srgbClr val="002060"/>
                </a:solidFill>
              </a:rPr>
              <a:t>SSDS </a:t>
            </a:r>
            <a:r>
              <a:rPr lang="en-US" sz="2400" dirty="0">
                <a:solidFill>
                  <a:srgbClr val="002060"/>
                </a:solidFill>
              </a:rPr>
              <a:t>Operating Environment</a:t>
            </a:r>
          </a:p>
          <a:p>
            <a:r>
              <a:rPr lang="en-US" sz="2400" dirty="0" smtClean="0">
                <a:solidFill>
                  <a:srgbClr val="002060"/>
                </a:solidFill>
              </a:rPr>
              <a:t>Cyber </a:t>
            </a:r>
            <a:r>
              <a:rPr lang="en-US" sz="2400" dirty="0">
                <a:solidFill>
                  <a:srgbClr val="002060"/>
                </a:solidFill>
              </a:rPr>
              <a:t>efforts</a:t>
            </a:r>
          </a:p>
          <a:p>
            <a:endParaRPr lang="en-US" sz="2400" dirty="0">
              <a:solidFill>
                <a:srgbClr val="002060"/>
              </a:solidFill>
            </a:endParaRPr>
          </a:p>
        </p:txBody>
      </p:sp>
      <p:grpSp>
        <p:nvGrpSpPr>
          <p:cNvPr id="11" name="Group 10"/>
          <p:cNvGrpSpPr/>
          <p:nvPr/>
        </p:nvGrpSpPr>
        <p:grpSpPr>
          <a:xfrm>
            <a:off x="101092" y="3638517"/>
            <a:ext cx="4216400" cy="1183742"/>
            <a:chOff x="229108" y="3163252"/>
            <a:chExt cx="4216400" cy="1183742"/>
          </a:xfrm>
        </p:grpSpPr>
        <p:sp>
          <p:nvSpPr>
            <p:cNvPr id="12" name="Rectangle 32"/>
            <p:cNvSpPr>
              <a:spLocks noChangeArrowheads="1"/>
            </p:cNvSpPr>
            <p:nvPr/>
          </p:nvSpPr>
          <p:spPr bwMode="auto">
            <a:xfrm>
              <a:off x="229108" y="3163252"/>
              <a:ext cx="4216400" cy="341948"/>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r>
                <a:rPr lang="en-US" sz="1200" b="1" dirty="0">
                  <a:solidFill>
                    <a:srgbClr val="FFFFFF"/>
                  </a:solidFill>
                  <a:latin typeface="Arial" panose="020B0604020202020204" pitchFamily="34" charset="0"/>
                  <a:cs typeface="Arial" panose="020B0604020202020204" pitchFamily="34" charset="0"/>
                </a:rPr>
                <a:t>Technical Capabilities</a:t>
              </a:r>
            </a:p>
          </p:txBody>
        </p:sp>
        <p:sp>
          <p:nvSpPr>
            <p:cNvPr id="13" name="Rectangle 32"/>
            <p:cNvSpPr>
              <a:spLocks noChangeArrowheads="1"/>
            </p:cNvSpPr>
            <p:nvPr/>
          </p:nvSpPr>
          <p:spPr bwMode="auto">
            <a:xfrm>
              <a:off x="229616" y="3505200"/>
              <a:ext cx="4215384" cy="841794"/>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lIns="91440" tIns="45524" rIns="91050" bIns="45524" numCol="1" anchor="ctr"/>
            <a:lstStyle/>
            <a:p>
              <a:pPr marL="171450" indent="-171450">
                <a:buFont typeface="Arial" panose="020B0604020202020204" pitchFamily="34" charset="0"/>
                <a:buChar char="•"/>
              </a:pPr>
              <a:r>
                <a:rPr lang="en-US" sz="1000" b="1" dirty="0">
                  <a:solidFill>
                    <a:srgbClr val="002060"/>
                  </a:solidFill>
                  <a:cs typeface="Arial" panose="020B0604020202020204" pitchFamily="34" charset="0"/>
                </a:rPr>
                <a:t>DD23 – Force Level Warfare Systems Engineering and Integration</a:t>
              </a:r>
            </a:p>
            <a:p>
              <a:pPr marL="171450" indent="-171450">
                <a:buFont typeface="Arial" panose="020B0604020202020204" pitchFamily="34" charset="0"/>
                <a:buChar char="•"/>
              </a:pPr>
              <a:r>
                <a:rPr lang="en-US" sz="1000" b="1" dirty="0">
                  <a:solidFill>
                    <a:srgbClr val="002060"/>
                  </a:solidFill>
                  <a:cs typeface="Arial" panose="020B0604020202020204" pitchFamily="34" charset="0"/>
                </a:rPr>
                <a:t>DD24 – Force Level Warfare Systems Interoperability Engineering </a:t>
              </a:r>
            </a:p>
          </p:txBody>
        </p:sp>
      </p:grpSp>
      <p:grpSp>
        <p:nvGrpSpPr>
          <p:cNvPr id="14" name="Group 13"/>
          <p:cNvGrpSpPr/>
          <p:nvPr/>
        </p:nvGrpSpPr>
        <p:grpSpPr>
          <a:xfrm>
            <a:off x="101600" y="5000625"/>
            <a:ext cx="4216400" cy="1181067"/>
            <a:chOff x="228600" y="5144452"/>
            <a:chExt cx="4216400" cy="1181067"/>
          </a:xfrm>
        </p:grpSpPr>
        <p:sp>
          <p:nvSpPr>
            <p:cNvPr id="15" name="Rectangle 32"/>
            <p:cNvSpPr>
              <a:spLocks noChangeArrowheads="1"/>
            </p:cNvSpPr>
            <p:nvPr/>
          </p:nvSpPr>
          <p:spPr bwMode="auto">
            <a:xfrm>
              <a:off x="228600" y="5144452"/>
              <a:ext cx="4216400" cy="341948"/>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r>
                <a:rPr lang="en-US" sz="1200" b="1" dirty="0">
                  <a:solidFill>
                    <a:srgbClr val="FFFFFF"/>
                  </a:solidFill>
                  <a:latin typeface="Arial" panose="020B0604020202020204" pitchFamily="34" charset="0"/>
                  <a:cs typeface="Arial" panose="020B0604020202020204" pitchFamily="34" charset="0"/>
                </a:rPr>
                <a:t>Key Functional Capabilities</a:t>
              </a:r>
            </a:p>
          </p:txBody>
        </p:sp>
        <p:sp>
          <p:nvSpPr>
            <p:cNvPr id="16" name="Rectangle 32"/>
            <p:cNvSpPr>
              <a:spLocks noChangeArrowheads="1"/>
            </p:cNvSpPr>
            <p:nvPr/>
          </p:nvSpPr>
          <p:spPr bwMode="auto">
            <a:xfrm>
              <a:off x="229108" y="5486400"/>
              <a:ext cx="4215384" cy="839119"/>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lIns="91440" tIns="45524" rIns="91050" bIns="45524" numCol="1" anchor="ctr"/>
            <a:lstStyle/>
            <a:p>
              <a:pPr marL="171450" indent="-171450">
                <a:buFont typeface="Arial" panose="020B0604020202020204" pitchFamily="34" charset="0"/>
                <a:buChar char="•"/>
              </a:pPr>
              <a:r>
                <a:rPr lang="en-US" sz="1000" b="1" dirty="0">
                  <a:solidFill>
                    <a:srgbClr val="002060"/>
                  </a:solidFill>
                  <a:cs typeface="Arial" panose="020B0604020202020204" pitchFamily="34" charset="0"/>
                </a:rPr>
                <a:t>Combat System Engineering Design, Development &amp; Integration </a:t>
              </a:r>
            </a:p>
            <a:p>
              <a:pPr marL="171450" indent="-171450">
                <a:buFont typeface="Arial" panose="020B0604020202020204" pitchFamily="34" charset="0"/>
                <a:buChar char="•"/>
              </a:pPr>
              <a:r>
                <a:rPr lang="en-US" sz="1000" b="1" dirty="0">
                  <a:solidFill>
                    <a:srgbClr val="002060"/>
                  </a:solidFill>
                  <a:cs typeface="Arial" panose="020B0604020202020204" pitchFamily="34" charset="0"/>
                </a:rPr>
                <a:t>Government Owned Hardware Design</a:t>
              </a:r>
            </a:p>
            <a:p>
              <a:pPr marL="171450" indent="-171450">
                <a:buFont typeface="Arial" panose="020B0604020202020204" pitchFamily="34" charset="0"/>
                <a:buChar char="•"/>
              </a:pPr>
              <a:r>
                <a:rPr lang="en-US" sz="1000" b="1" dirty="0">
                  <a:solidFill>
                    <a:srgbClr val="002060"/>
                  </a:solidFill>
                  <a:cs typeface="Arial" panose="020B0604020202020204" pitchFamily="34" charset="0"/>
                </a:rPr>
                <a:t>Government ownership &amp; implementation of </a:t>
              </a:r>
              <a:r>
                <a:rPr lang="en-US" sz="1000" b="1" dirty="0" err="1">
                  <a:solidFill>
                    <a:srgbClr val="002060"/>
                  </a:solidFill>
                  <a:cs typeface="Arial" panose="020B0604020202020204" pitchFamily="34" charset="0"/>
                </a:rPr>
                <a:t>Cybersecure</a:t>
              </a:r>
              <a:r>
                <a:rPr lang="en-US" sz="1000" b="1" dirty="0">
                  <a:solidFill>
                    <a:srgbClr val="002060"/>
                  </a:solidFill>
                  <a:cs typeface="Arial" panose="020B0604020202020204" pitchFamily="34" charset="0"/>
                </a:rPr>
                <a:t> OE development </a:t>
              </a:r>
            </a:p>
          </p:txBody>
        </p:sp>
      </p:grpSp>
      <p:grpSp>
        <p:nvGrpSpPr>
          <p:cNvPr id="17" name="Group 16"/>
          <p:cNvGrpSpPr/>
          <p:nvPr/>
        </p:nvGrpSpPr>
        <p:grpSpPr>
          <a:xfrm>
            <a:off x="4724400" y="1143000"/>
            <a:ext cx="4216400" cy="1183742"/>
            <a:chOff x="4730224" y="1255692"/>
            <a:chExt cx="4216400" cy="1106508"/>
          </a:xfrm>
        </p:grpSpPr>
        <p:sp>
          <p:nvSpPr>
            <p:cNvPr id="18" name="Rectangle 32"/>
            <p:cNvSpPr>
              <a:spLocks noChangeArrowheads="1"/>
            </p:cNvSpPr>
            <p:nvPr/>
          </p:nvSpPr>
          <p:spPr bwMode="auto">
            <a:xfrm>
              <a:off x="4730224" y="1255692"/>
              <a:ext cx="4216400" cy="341948"/>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r>
                <a:rPr lang="en-US" sz="1200" b="1" dirty="0">
                  <a:solidFill>
                    <a:srgbClr val="FFFFFF"/>
                  </a:solidFill>
                  <a:latin typeface="Arial" panose="020B0604020202020204" pitchFamily="34" charset="0"/>
                  <a:cs typeface="Arial" panose="020B0604020202020204" pitchFamily="34" charset="0"/>
                </a:rPr>
                <a:t>Vision</a:t>
              </a:r>
            </a:p>
          </p:txBody>
        </p:sp>
        <p:sp>
          <p:nvSpPr>
            <p:cNvPr id="19" name="Rectangle 32"/>
            <p:cNvSpPr>
              <a:spLocks noChangeArrowheads="1"/>
            </p:cNvSpPr>
            <p:nvPr/>
          </p:nvSpPr>
          <p:spPr bwMode="auto">
            <a:xfrm>
              <a:off x="4730732" y="1587804"/>
              <a:ext cx="4215384" cy="774396"/>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square" lIns="91440" tIns="45524" rIns="91050" bIns="45524" numCol="1" anchor="ctr">
              <a:noAutofit/>
            </a:bodyPr>
            <a:lstStyle/>
            <a:p>
              <a:pPr fontAlgn="base">
                <a:spcBef>
                  <a:spcPct val="20000"/>
                </a:spcBef>
                <a:spcAft>
                  <a:spcPct val="0"/>
                </a:spcAft>
                <a:buSzPct val="80000"/>
              </a:pPr>
              <a:r>
                <a:rPr lang="en-US" sz="1000" b="1" dirty="0">
                  <a:solidFill>
                    <a:srgbClr val="16227C"/>
                  </a:solidFill>
                </a:rPr>
                <a:t>Provide Ship Self Defense System-equipped platforms with an advanced computing, and networking environment that is hardened, resilient, and scalable. This Integrated Combat System will support platforms as they deter conflict, respond to crises, defeat aggression, and protect the maritime commons throughout the levels of command (Strategic, Operational, and Tactical)</a:t>
              </a:r>
            </a:p>
          </p:txBody>
        </p:sp>
      </p:grpSp>
      <p:grpSp>
        <p:nvGrpSpPr>
          <p:cNvPr id="20" name="Group 19"/>
          <p:cNvGrpSpPr/>
          <p:nvPr/>
        </p:nvGrpSpPr>
        <p:grpSpPr>
          <a:xfrm>
            <a:off x="4724400" y="2514600"/>
            <a:ext cx="4216400" cy="1181067"/>
            <a:chOff x="4730224" y="1255692"/>
            <a:chExt cx="4216400" cy="1106508"/>
          </a:xfrm>
        </p:grpSpPr>
        <p:sp>
          <p:nvSpPr>
            <p:cNvPr id="22" name="Rectangle 32"/>
            <p:cNvSpPr>
              <a:spLocks noChangeArrowheads="1"/>
            </p:cNvSpPr>
            <p:nvPr/>
          </p:nvSpPr>
          <p:spPr bwMode="auto">
            <a:xfrm>
              <a:off x="4730224" y="1255692"/>
              <a:ext cx="4216400" cy="341948"/>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r>
                <a:rPr lang="en-US" sz="1200" b="1" dirty="0">
                  <a:solidFill>
                    <a:srgbClr val="FFFFFF"/>
                  </a:solidFill>
                  <a:latin typeface="Arial" panose="020B0604020202020204" pitchFamily="34" charset="0"/>
                  <a:cs typeface="Arial" panose="020B0604020202020204" pitchFamily="34" charset="0"/>
                </a:rPr>
                <a:t>Mission</a:t>
              </a:r>
            </a:p>
          </p:txBody>
        </p:sp>
        <p:sp>
          <p:nvSpPr>
            <p:cNvPr id="24" name="Rectangle 32"/>
            <p:cNvSpPr>
              <a:spLocks noChangeArrowheads="1"/>
            </p:cNvSpPr>
            <p:nvPr/>
          </p:nvSpPr>
          <p:spPr bwMode="auto">
            <a:xfrm>
              <a:off x="4730732" y="1587804"/>
              <a:ext cx="4215384" cy="774396"/>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square" lIns="91440" tIns="45524" rIns="91050" bIns="45524" numCol="1" anchor="ctr">
              <a:normAutofit/>
            </a:bodyPr>
            <a:lstStyle/>
            <a:p>
              <a:pPr fontAlgn="base">
                <a:spcBef>
                  <a:spcPct val="20000"/>
                </a:spcBef>
                <a:spcAft>
                  <a:spcPct val="0"/>
                </a:spcAft>
                <a:buSzPct val="80000"/>
              </a:pPr>
              <a:r>
                <a:rPr lang="en-US" sz="1000" b="1" dirty="0">
                  <a:solidFill>
                    <a:srgbClr val="16227C"/>
                  </a:solidFill>
                  <a:cs typeface="Arial" panose="020B0604020202020204" pitchFamily="34" charset="0"/>
                </a:rPr>
                <a:t>Provide development and implementation-focused, hands-on engineering for the Ship Self Defense System and other emergent Detect-Track-Engage Integrated Combat Systems, as directed. </a:t>
              </a:r>
              <a:endParaRPr lang="en-US" sz="1000" dirty="0">
                <a:solidFill>
                  <a:srgbClr val="16227C"/>
                </a:solidFill>
                <a:cs typeface="Arial" panose="020B0604020202020204" pitchFamily="34" charset="0"/>
              </a:endParaRPr>
            </a:p>
          </p:txBody>
        </p:sp>
      </p:grpSp>
      <p:pic>
        <p:nvPicPr>
          <p:cNvPr id="2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901" y="1045471"/>
            <a:ext cx="2899614" cy="256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09800" y="6260068"/>
            <a:ext cx="5105400" cy="369332"/>
          </a:xfrm>
          <a:prstGeom prst="rect">
            <a:avLst/>
          </a:prstGeom>
          <a:solidFill>
            <a:srgbClr val="2C588D"/>
          </a:solidFill>
        </p:spPr>
        <p:txBody>
          <a:bodyPr wrap="square" rtlCol="0">
            <a:spAutoFit/>
          </a:bodyPr>
          <a:lstStyle/>
          <a:p>
            <a:pPr algn="ctr"/>
            <a:r>
              <a:rPr lang="en-US" b="1" dirty="0" smtClean="0">
                <a:solidFill>
                  <a:srgbClr val="FFFFFF"/>
                </a:solidFill>
                <a:cs typeface="Arial" panose="020B0604020202020204" pitchFamily="34" charset="0"/>
              </a:rPr>
              <a:t>Enabling Affordable </a:t>
            </a:r>
            <a:r>
              <a:rPr lang="en-US" b="1" dirty="0">
                <a:solidFill>
                  <a:srgbClr val="FFFFFF"/>
                </a:solidFill>
                <a:cs typeface="Arial" panose="020B0604020202020204" pitchFamily="34" charset="0"/>
              </a:rPr>
              <a:t>Combat System Capability</a:t>
            </a:r>
            <a:endParaRPr lang="en-US" dirty="0">
              <a:solidFill>
                <a:srgbClr val="FFFFFF"/>
              </a:solidFill>
            </a:endParaRPr>
          </a:p>
        </p:txBody>
      </p:sp>
    </p:spTree>
    <p:extLst>
      <p:ext uri="{BB962C8B-B14F-4D97-AF65-F5344CB8AC3E}">
        <p14:creationId xmlns:p14="http://schemas.microsoft.com/office/powerpoint/2010/main" val="2402679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lliam.d.tremper\Pictures\Navy\Aegis\DN-SD-08-2078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333" t="20261" r="30837" b="22590"/>
          <a:stretch/>
        </p:blipFill>
        <p:spPr bwMode="auto">
          <a:xfrm>
            <a:off x="229615" y="1199346"/>
            <a:ext cx="1141985" cy="21352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V50 </a:t>
            </a:r>
            <a:r>
              <a:rPr lang="en-US" dirty="0"/>
              <a:t>Division</a:t>
            </a:r>
            <a:br>
              <a:rPr lang="en-US" dirty="0"/>
            </a:br>
            <a:r>
              <a:rPr lang="en-US" dirty="0" smtClean="0"/>
              <a:t>Enterprise Test and Evaluation Division</a:t>
            </a:r>
            <a:endParaRPr lang="en-US" dirty="0"/>
          </a:p>
        </p:txBody>
      </p:sp>
      <p:sp>
        <p:nvSpPr>
          <p:cNvPr id="3" name="Slide Number Placeholder 2"/>
          <p:cNvSpPr>
            <a:spLocks noGrp="1"/>
          </p:cNvSpPr>
          <p:nvPr>
            <p:ph type="sldNum" sz="quarter" idx="12"/>
          </p:nvPr>
        </p:nvSpPr>
        <p:spPr/>
        <p:txBody>
          <a:bodyPr/>
          <a:lstStyle/>
          <a:p>
            <a:pPr>
              <a:defRPr/>
            </a:pPr>
            <a:fld id="{388239BC-F9BA-4732-B566-798BAF38BBCA}" type="slidenum">
              <a:rPr lang="en-US" smtClean="0"/>
              <a:pPr>
                <a:defRPr/>
              </a:pPr>
              <a:t>16</a:t>
            </a:fld>
            <a:endParaRPr lang="en-US"/>
          </a:p>
        </p:txBody>
      </p:sp>
      <p:grpSp>
        <p:nvGrpSpPr>
          <p:cNvPr id="20" name="Group 19"/>
          <p:cNvGrpSpPr/>
          <p:nvPr/>
        </p:nvGrpSpPr>
        <p:grpSpPr>
          <a:xfrm>
            <a:off x="4722059" y="1292695"/>
            <a:ext cx="4216400" cy="877908"/>
            <a:chOff x="4720734" y="1292695"/>
            <a:chExt cx="4216400" cy="877908"/>
          </a:xfrm>
        </p:grpSpPr>
        <p:sp>
          <p:nvSpPr>
            <p:cNvPr id="8" name="Rectangle 32"/>
            <p:cNvSpPr>
              <a:spLocks noChangeArrowheads="1"/>
            </p:cNvSpPr>
            <p:nvPr/>
          </p:nvSpPr>
          <p:spPr bwMode="auto">
            <a:xfrm>
              <a:off x="4720734" y="1292695"/>
              <a:ext cx="4216400" cy="341948"/>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r>
                <a:rPr lang="en-US" sz="1200" b="1" dirty="0" smtClean="0">
                  <a:solidFill>
                    <a:schemeClr val="bg1"/>
                  </a:solidFill>
                  <a:latin typeface="Arial" panose="020B0604020202020204" pitchFamily="34" charset="0"/>
                  <a:cs typeface="Arial" panose="020B0604020202020204" pitchFamily="34" charset="0"/>
                </a:rPr>
                <a:t>Mission</a:t>
              </a:r>
              <a:endParaRPr lang="en-US" sz="1200" b="1" dirty="0">
                <a:solidFill>
                  <a:schemeClr val="bg1"/>
                </a:solidFill>
                <a:latin typeface="Arial" panose="020B0604020202020204" pitchFamily="34" charset="0"/>
                <a:cs typeface="Arial" panose="020B0604020202020204" pitchFamily="34" charset="0"/>
              </a:endParaRPr>
            </a:p>
          </p:txBody>
        </p:sp>
        <p:sp>
          <p:nvSpPr>
            <p:cNvPr id="9" name="Rectangle 32"/>
            <p:cNvSpPr>
              <a:spLocks noChangeArrowheads="1"/>
            </p:cNvSpPr>
            <p:nvPr/>
          </p:nvSpPr>
          <p:spPr bwMode="auto">
            <a:xfrm>
              <a:off x="4721242" y="1624807"/>
              <a:ext cx="4215384" cy="545796"/>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square" lIns="91440" tIns="45524" rIns="91050" bIns="45524" numCol="1" anchor="t" anchorCtr="0">
              <a:noAutofit/>
            </a:bodyPr>
            <a:lstStyle/>
            <a:p>
              <a:r>
                <a:rPr lang="en-US" sz="1000" dirty="0" smtClean="0">
                  <a:solidFill>
                    <a:schemeClr val="tx1"/>
                  </a:solidFill>
                  <a:cs typeface="Arial" panose="020B0604020202020204" pitchFamily="34" charset="0"/>
                </a:rPr>
                <a:t>Provide combat system, warfare system, and system of systems interoperability test and evaluation expertise for the Surface Navy and Joint Forces by offering innovative and cost effective test solutions across the acquisition lifecycle. </a:t>
              </a:r>
              <a:endParaRPr lang="en-US" sz="1000" dirty="0">
                <a:solidFill>
                  <a:schemeClr val="tx1"/>
                </a:solidFill>
                <a:cs typeface="Arial" panose="020B0604020202020204" pitchFamily="34" charset="0"/>
              </a:endParaRPr>
            </a:p>
          </p:txBody>
        </p:sp>
      </p:grpSp>
      <p:grpSp>
        <p:nvGrpSpPr>
          <p:cNvPr id="6" name="Group 5"/>
          <p:cNvGrpSpPr/>
          <p:nvPr/>
        </p:nvGrpSpPr>
        <p:grpSpPr>
          <a:xfrm>
            <a:off x="228600" y="3446201"/>
            <a:ext cx="4216908" cy="1274889"/>
            <a:chOff x="228600" y="3525711"/>
            <a:chExt cx="4216908" cy="1274889"/>
          </a:xfrm>
        </p:grpSpPr>
        <p:sp>
          <p:nvSpPr>
            <p:cNvPr id="11" name="Rectangle 32"/>
            <p:cNvSpPr>
              <a:spLocks noChangeArrowheads="1"/>
            </p:cNvSpPr>
            <p:nvPr/>
          </p:nvSpPr>
          <p:spPr bwMode="auto">
            <a:xfrm>
              <a:off x="228600" y="3525711"/>
              <a:ext cx="4216908" cy="284290"/>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t" anchorCtr="0">
              <a:norm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Technical Capabilities</a:t>
              </a:r>
            </a:p>
          </p:txBody>
        </p:sp>
        <p:sp>
          <p:nvSpPr>
            <p:cNvPr id="12" name="Rectangle 32"/>
            <p:cNvSpPr>
              <a:spLocks noChangeArrowheads="1"/>
            </p:cNvSpPr>
            <p:nvPr/>
          </p:nvSpPr>
          <p:spPr bwMode="auto">
            <a:xfrm>
              <a:off x="230632" y="3812409"/>
              <a:ext cx="4214876" cy="988191"/>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lIns="91440" tIns="45524" rIns="91050" bIns="45524" numCol="1" anchor="t" anchorCtr="0">
              <a:noAutofit/>
            </a:bodyPr>
            <a:lstStyle/>
            <a:p>
              <a:pPr marL="171450" indent="-171450">
                <a:buFont typeface="Arial" panose="020B0604020202020204" pitchFamily="34" charset="0"/>
                <a:buChar char="•"/>
              </a:pPr>
              <a:r>
                <a:rPr lang="en-US" sz="1000" dirty="0" smtClean="0">
                  <a:solidFill>
                    <a:schemeClr val="tx1"/>
                  </a:solidFill>
                  <a:cs typeface="Arial" panose="020B0604020202020204" pitchFamily="34" charset="0"/>
                </a:rPr>
                <a:t>DD04 - Surface Warfare Systems Engineering and Integration </a:t>
              </a:r>
              <a:r>
                <a:rPr lang="en-US" sz="1000" dirty="0" err="1" smtClean="0">
                  <a:solidFill>
                    <a:schemeClr val="tx1"/>
                  </a:solidFill>
                  <a:cs typeface="Arial" panose="020B0604020202020204" pitchFamily="34" charset="0"/>
                </a:rPr>
                <a:t>RDT&amp;E</a:t>
              </a:r>
              <a:endParaRPr lang="en-US" sz="1000" dirty="0" smtClean="0">
                <a:solidFill>
                  <a:schemeClr val="tx1"/>
                </a:solidFill>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DD05 - Surface Combat Systems Engineering and Integration </a:t>
              </a:r>
              <a:r>
                <a:rPr lang="en-US" sz="1000" dirty="0" err="1" smtClean="0">
                  <a:solidFill>
                    <a:schemeClr val="tx1"/>
                  </a:solidFill>
                  <a:cs typeface="Arial" panose="020B0604020202020204" pitchFamily="34" charset="0"/>
                </a:rPr>
                <a:t>RDT&amp;E</a:t>
              </a:r>
              <a:endParaRPr lang="en-US" sz="1000" dirty="0" smtClean="0">
                <a:solidFill>
                  <a:schemeClr val="tx1"/>
                </a:solidFill>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DD06 - Surface Combat Control Systems </a:t>
              </a:r>
              <a:r>
                <a:rPr lang="en-US" sz="1000" dirty="0" err="1" smtClean="0">
                  <a:solidFill>
                    <a:schemeClr val="tx1"/>
                  </a:solidFill>
                  <a:cs typeface="Arial" panose="020B0604020202020204" pitchFamily="34" charset="0"/>
                </a:rPr>
                <a:t>S&amp;T</a:t>
              </a:r>
              <a:r>
                <a:rPr lang="en-US" sz="1000" dirty="0" smtClean="0">
                  <a:solidFill>
                    <a:schemeClr val="tx1"/>
                  </a:solidFill>
                  <a:cs typeface="Arial" panose="020B0604020202020204" pitchFamily="34" charset="0"/>
                </a:rPr>
                <a:t>, </a:t>
              </a:r>
              <a:r>
                <a:rPr lang="en-US" sz="1000" dirty="0" err="1" smtClean="0">
                  <a:solidFill>
                    <a:schemeClr val="tx1"/>
                  </a:solidFill>
                  <a:cs typeface="Arial" panose="020B0604020202020204" pitchFamily="34" charset="0"/>
                </a:rPr>
                <a:t>RDT&amp;E</a:t>
              </a:r>
              <a:endParaRPr lang="en-US" sz="1000" dirty="0" smtClean="0">
                <a:solidFill>
                  <a:schemeClr val="tx1"/>
                </a:solidFill>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DD08 - Surface Warfare System and Force Level Certification/</a:t>
              </a:r>
              <a:r>
                <a:rPr lang="en-US" sz="1000" dirty="0" err="1" smtClean="0">
                  <a:solidFill>
                    <a:schemeClr val="tx1"/>
                  </a:solidFill>
                  <a:cs typeface="Arial" panose="020B0604020202020204" pitchFamily="34" charset="0"/>
                </a:rPr>
                <a:t>IV&amp;V</a:t>
              </a:r>
              <a:endParaRPr lang="en-US" sz="1000" dirty="0" smtClean="0">
                <a:solidFill>
                  <a:schemeClr val="tx1"/>
                </a:solidFill>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DD14 </a:t>
              </a:r>
              <a:r>
                <a:rPr lang="en-US" sz="1000" dirty="0">
                  <a:solidFill>
                    <a:schemeClr val="tx1"/>
                  </a:solidFill>
                  <a:cs typeface="Arial" panose="020B0604020202020204" pitchFamily="34" charset="0"/>
                </a:rPr>
                <a:t>– </a:t>
              </a:r>
              <a:r>
                <a:rPr lang="en-US" sz="1000" dirty="0" smtClean="0">
                  <a:solidFill>
                    <a:schemeClr val="tx1"/>
                  </a:solidFill>
                  <a:cs typeface="Arial" panose="020B0604020202020204" pitchFamily="34" charset="0"/>
                </a:rPr>
                <a:t>Expeditionary and Other Weaponry Systems </a:t>
              </a:r>
              <a:r>
                <a:rPr lang="en-US" sz="1000" dirty="0" err="1" smtClean="0">
                  <a:solidFill>
                    <a:schemeClr val="tx1"/>
                  </a:solidFill>
                  <a:cs typeface="Arial" panose="020B0604020202020204" pitchFamily="34" charset="0"/>
                </a:rPr>
                <a:t>RDT&amp;E</a:t>
              </a:r>
              <a:r>
                <a:rPr lang="en-US" sz="1000" dirty="0" smtClean="0">
                  <a:solidFill>
                    <a:schemeClr val="tx1"/>
                  </a:solidFill>
                  <a:cs typeface="Arial" panose="020B0604020202020204" pitchFamily="34" charset="0"/>
                </a:rPr>
                <a:t>    </a:t>
              </a:r>
              <a:endParaRPr lang="en-US" sz="1000" dirty="0">
                <a:solidFill>
                  <a:schemeClr val="tx1"/>
                </a:solidFill>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DD35 </a:t>
              </a:r>
              <a:r>
                <a:rPr lang="en-US" sz="1000" dirty="0">
                  <a:solidFill>
                    <a:schemeClr val="tx1"/>
                  </a:solidFill>
                  <a:cs typeface="Arial" panose="020B0604020202020204" pitchFamily="34" charset="0"/>
                </a:rPr>
                <a:t>– Integrated Surface Combat Control Systems Support</a:t>
              </a:r>
            </a:p>
            <a:p>
              <a:pPr marL="171450" indent="-171450">
                <a:buFont typeface="Arial" panose="020B0604020202020204" pitchFamily="34" charset="0"/>
                <a:buChar char="•"/>
              </a:pPr>
              <a:endParaRPr lang="en-US" sz="1000" dirty="0">
                <a:solidFill>
                  <a:schemeClr val="tx1"/>
                </a:solidFill>
                <a:cs typeface="Arial" panose="020B0604020202020204" pitchFamily="34" charset="0"/>
              </a:endParaRPr>
            </a:p>
          </p:txBody>
        </p:sp>
      </p:grpSp>
      <p:sp>
        <p:nvSpPr>
          <p:cNvPr id="17" name="Rectangle 32"/>
          <p:cNvSpPr>
            <a:spLocks noChangeArrowheads="1"/>
          </p:cNvSpPr>
          <p:nvPr/>
        </p:nvSpPr>
        <p:spPr bwMode="auto">
          <a:xfrm>
            <a:off x="4723892" y="4572001"/>
            <a:ext cx="4216400" cy="341948"/>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r>
              <a:rPr lang="en-US" sz="1200" b="1" dirty="0" smtClean="0">
                <a:solidFill>
                  <a:schemeClr val="bg1"/>
                </a:solidFill>
                <a:latin typeface="Arial" panose="020B0604020202020204" pitchFamily="34" charset="0"/>
                <a:cs typeface="Arial" panose="020B0604020202020204" pitchFamily="34" charset="0"/>
              </a:rPr>
              <a:t>Customer Summary</a:t>
            </a:r>
            <a:endParaRPr lang="en-US" sz="1200" b="1" dirty="0">
              <a:solidFill>
                <a:schemeClr val="bg1"/>
              </a:solidFill>
              <a:latin typeface="Arial" panose="020B0604020202020204" pitchFamily="34" charset="0"/>
              <a:cs typeface="Arial" panose="020B0604020202020204" pitchFamily="34" charset="0"/>
            </a:endParaRPr>
          </a:p>
        </p:txBody>
      </p:sp>
      <p:sp>
        <p:nvSpPr>
          <p:cNvPr id="18" name="Rectangle 32"/>
          <p:cNvSpPr>
            <a:spLocks noChangeArrowheads="1"/>
          </p:cNvSpPr>
          <p:nvPr/>
        </p:nvSpPr>
        <p:spPr bwMode="auto">
          <a:xfrm>
            <a:off x="4722567" y="4913949"/>
            <a:ext cx="4215384" cy="1715451"/>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lIns="91440" tIns="45524" rIns="91050" bIns="45524" numCol="1" anchor="ctr"/>
          <a:lstStyle/>
          <a:p>
            <a:pPr marL="171450" indent="-171450">
              <a:buFont typeface="Arial" panose="020B0604020202020204" pitchFamily="34" charset="0"/>
              <a:buChar char="•"/>
            </a:pPr>
            <a:r>
              <a:rPr lang="en-US" sz="1000" dirty="0" smtClean="0">
                <a:solidFill>
                  <a:schemeClr val="tx1"/>
                </a:solidFill>
                <a:cs typeface="Arial" panose="020B0604020202020204" pitchFamily="34" charset="0"/>
              </a:rPr>
              <a:t>IWS </a:t>
            </a:r>
            <a:r>
              <a:rPr lang="en-US" sz="1000" dirty="0">
                <a:solidFill>
                  <a:schemeClr val="tx1"/>
                </a:solidFill>
                <a:cs typeface="Arial" panose="020B0604020202020204" pitchFamily="34" charset="0"/>
              </a:rPr>
              <a:t>1 - AEGIS</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IWS </a:t>
            </a:r>
            <a:r>
              <a:rPr lang="en-US" sz="1000" dirty="0">
                <a:solidFill>
                  <a:schemeClr val="tx1"/>
                </a:solidFill>
                <a:cs typeface="Arial" panose="020B0604020202020204" pitchFamily="34" charset="0"/>
              </a:rPr>
              <a:t>7 – Future Combat Systems</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PMS </a:t>
            </a:r>
            <a:r>
              <a:rPr lang="en-US" sz="1000" dirty="0">
                <a:solidFill>
                  <a:schemeClr val="tx1"/>
                </a:solidFill>
                <a:cs typeface="Arial" panose="020B0604020202020204" pitchFamily="34" charset="0"/>
              </a:rPr>
              <a:t>420, PMS 501 PMS 505, IWS 8 – LCS / FF</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IWS </a:t>
            </a:r>
            <a:r>
              <a:rPr lang="en-US" sz="1000" dirty="0">
                <a:solidFill>
                  <a:schemeClr val="tx1"/>
                </a:solidFill>
                <a:cs typeface="Arial" panose="020B0604020202020204" pitchFamily="34" charset="0"/>
              </a:rPr>
              <a:t>9 – DD(X)</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IWS </a:t>
            </a:r>
            <a:r>
              <a:rPr lang="en-US" sz="1000" dirty="0">
                <a:solidFill>
                  <a:schemeClr val="tx1"/>
                </a:solidFill>
                <a:cs typeface="Arial" panose="020B0604020202020204" pitchFamily="34" charset="0"/>
              </a:rPr>
              <a:t>10- SSDS</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MCSC  </a:t>
            </a:r>
            <a:r>
              <a:rPr lang="en-US" sz="1000" dirty="0">
                <a:solidFill>
                  <a:schemeClr val="tx1"/>
                </a:solidFill>
                <a:cs typeface="Arial" panose="020B0604020202020204" pitchFamily="34" charset="0"/>
              </a:rPr>
              <a:t>PMM 111 - COC</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MDA </a:t>
            </a:r>
            <a:r>
              <a:rPr lang="en-US" sz="1000" dirty="0">
                <a:solidFill>
                  <a:schemeClr val="tx1"/>
                </a:solidFill>
                <a:cs typeface="Arial" panose="020B0604020202020204" pitchFamily="34" charset="0"/>
              </a:rPr>
              <a:t>– AEGIS BMD</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PMS </a:t>
            </a:r>
            <a:r>
              <a:rPr lang="en-US" sz="1000" dirty="0">
                <a:solidFill>
                  <a:schemeClr val="tx1"/>
                </a:solidFill>
                <a:cs typeface="Arial" panose="020B0604020202020204" pitchFamily="34" charset="0"/>
              </a:rPr>
              <a:t>339 - CIAT</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PMS </a:t>
            </a:r>
            <a:r>
              <a:rPr lang="en-US" sz="1000" dirty="0">
                <a:solidFill>
                  <a:schemeClr val="tx1"/>
                </a:solidFill>
                <a:cs typeface="Arial" panose="020B0604020202020204" pitchFamily="34" charset="0"/>
              </a:rPr>
              <a:t>312, PMS 378 – In-Service and New Construction Aircraft Carriers </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PMS </a:t>
            </a:r>
            <a:r>
              <a:rPr lang="en-US" sz="1000" dirty="0">
                <a:solidFill>
                  <a:schemeClr val="tx1"/>
                </a:solidFill>
                <a:cs typeface="Arial" panose="020B0604020202020204" pitchFamily="34" charset="0"/>
              </a:rPr>
              <a:t>379 – CVN-79</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SEA </a:t>
            </a:r>
            <a:r>
              <a:rPr lang="en-US" sz="1000" dirty="0">
                <a:solidFill>
                  <a:schemeClr val="tx1"/>
                </a:solidFill>
                <a:cs typeface="Arial" panose="020B0604020202020204" pitchFamily="34" charset="0"/>
              </a:rPr>
              <a:t>05 - DIIAC, MTMD</a:t>
            </a:r>
          </a:p>
        </p:txBody>
      </p:sp>
      <p:grpSp>
        <p:nvGrpSpPr>
          <p:cNvPr id="5" name="Group 4"/>
          <p:cNvGrpSpPr/>
          <p:nvPr/>
        </p:nvGrpSpPr>
        <p:grpSpPr>
          <a:xfrm>
            <a:off x="228600" y="4821208"/>
            <a:ext cx="4216400" cy="1828735"/>
            <a:chOff x="228600" y="4884816"/>
            <a:chExt cx="4216400" cy="1828735"/>
          </a:xfrm>
        </p:grpSpPr>
        <p:sp>
          <p:nvSpPr>
            <p:cNvPr id="24" name="Rectangle 32"/>
            <p:cNvSpPr>
              <a:spLocks noChangeArrowheads="1"/>
            </p:cNvSpPr>
            <p:nvPr/>
          </p:nvSpPr>
          <p:spPr bwMode="auto">
            <a:xfrm>
              <a:off x="228600" y="5105400"/>
              <a:ext cx="4214876" cy="1587608"/>
            </a:xfrm>
            <a:prstGeom prst="rect">
              <a:avLst/>
            </a:prstGeom>
            <a:solidFill>
              <a:schemeClr val="bg1">
                <a:lumMod val="9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lIns="91440" tIns="45524" rIns="91050" bIns="45524" numCol="1" anchor="t" anchorCtr="0">
              <a:noAutofit/>
            </a:bodyPr>
            <a:lstStyle/>
            <a:p>
              <a:endParaRPr lang="en-US" sz="1000" dirty="0">
                <a:solidFill>
                  <a:schemeClr val="tx1"/>
                </a:solidFill>
                <a:cs typeface="Arial" panose="020B0604020202020204" pitchFamily="34" charset="0"/>
              </a:endParaRPr>
            </a:p>
          </p:txBody>
        </p:sp>
        <p:grpSp>
          <p:nvGrpSpPr>
            <p:cNvPr id="4" name="Group 3"/>
            <p:cNvGrpSpPr/>
            <p:nvPr/>
          </p:nvGrpSpPr>
          <p:grpSpPr>
            <a:xfrm>
              <a:off x="228600" y="5082731"/>
              <a:ext cx="4190493" cy="1630820"/>
              <a:chOff x="229108" y="5082731"/>
              <a:chExt cx="4190493" cy="1630820"/>
            </a:xfrm>
          </p:grpSpPr>
          <p:sp>
            <p:nvSpPr>
              <p:cNvPr id="15" name="Rectangle 32"/>
              <p:cNvSpPr>
                <a:spLocks noChangeArrowheads="1"/>
              </p:cNvSpPr>
              <p:nvPr/>
            </p:nvSpPr>
            <p:spPr bwMode="auto">
              <a:xfrm>
                <a:off x="229108" y="5096811"/>
                <a:ext cx="2056892" cy="1476932"/>
              </a:xfrm>
              <a:prstGeom prst="rect">
                <a:avLst/>
              </a:prstGeom>
              <a:no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91440" tIns="45524" rIns="91050" bIns="45524" numCol="1" anchor="t" anchorCtr="0">
                <a:spAutoFit/>
              </a:bodyPr>
              <a:lstStyle/>
              <a:p>
                <a:pPr marL="171450" indent="-171450">
                  <a:buFont typeface="Arial" panose="020B0604020202020204" pitchFamily="34" charset="0"/>
                  <a:buChar char="•"/>
                </a:pPr>
                <a:r>
                  <a:rPr lang="en-US" sz="1000" dirty="0" smtClean="0">
                    <a:solidFill>
                      <a:schemeClr val="tx1"/>
                    </a:solidFill>
                    <a:cs typeface="Arial" panose="020B0604020202020204" pitchFamily="34" charset="0"/>
                  </a:rPr>
                  <a:t>T&amp;E </a:t>
                </a:r>
                <a:r>
                  <a:rPr lang="en-US" sz="1000" dirty="0">
                    <a:solidFill>
                      <a:schemeClr val="tx1"/>
                    </a:solidFill>
                    <a:cs typeface="Arial" panose="020B0604020202020204" pitchFamily="34" charset="0"/>
                  </a:rPr>
                  <a:t>Project Leadership</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Combatant </a:t>
                </a:r>
                <a:r>
                  <a:rPr lang="en-US" sz="1000" dirty="0">
                    <a:solidFill>
                      <a:schemeClr val="tx1"/>
                    </a:solidFill>
                    <a:cs typeface="Arial" panose="020B0604020202020204" pitchFamily="34" charset="0"/>
                  </a:rPr>
                  <a:t>System T&amp;E</a:t>
                </a: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T&amp;E </a:t>
                </a:r>
                <a:r>
                  <a:rPr lang="en-US" sz="1000" dirty="0">
                    <a:solidFill>
                      <a:schemeClr val="tx1"/>
                    </a:solidFill>
                    <a:cs typeface="Arial" panose="020B0604020202020204" pitchFamily="34" charset="0"/>
                  </a:rPr>
                  <a:t>Strategy </a:t>
                </a:r>
                <a:endParaRPr lang="en-US" sz="1000" dirty="0" smtClean="0">
                  <a:solidFill>
                    <a:schemeClr val="tx1"/>
                  </a:solidFill>
                  <a:cs typeface="Arial" panose="020B0604020202020204" pitchFamily="34" charset="0"/>
                </a:endParaRP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Test Plans / Test  Articles</a:t>
                </a:r>
                <a:endParaRPr lang="en-US" sz="1000" dirty="0">
                  <a:solidFill>
                    <a:schemeClr val="tx1"/>
                  </a:solidFill>
                  <a:cs typeface="Arial" panose="020B0604020202020204" pitchFamily="34" charset="0"/>
                </a:endParaRP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Test </a:t>
                </a:r>
                <a:r>
                  <a:rPr lang="en-US" sz="1000" dirty="0">
                    <a:solidFill>
                      <a:schemeClr val="tx1"/>
                    </a:solidFill>
                    <a:cs typeface="Arial" panose="020B0604020202020204" pitchFamily="34" charset="0"/>
                  </a:rPr>
                  <a:t>Execution / Data Analysis</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Combat </a:t>
                </a:r>
                <a:r>
                  <a:rPr lang="en-US" sz="1000" dirty="0">
                    <a:solidFill>
                      <a:schemeClr val="tx1"/>
                    </a:solidFill>
                    <a:cs typeface="Arial" panose="020B0604020202020204" pitchFamily="34" charset="0"/>
                  </a:rPr>
                  <a:t>System Element IV&amp;V</a:t>
                </a: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Test </a:t>
                </a:r>
                <a:r>
                  <a:rPr lang="en-US" sz="1000" dirty="0">
                    <a:solidFill>
                      <a:schemeClr val="tx1"/>
                    </a:solidFill>
                    <a:cs typeface="Arial" panose="020B0604020202020204" pitchFamily="34" charset="0"/>
                  </a:rPr>
                  <a:t>Support</a:t>
                </a:r>
              </a:p>
              <a:p>
                <a:pPr marL="346075" lvl="1" indent="-171450">
                  <a:buFont typeface="Arial Narrow" panose="020B0606020202030204" pitchFamily="34" charset="0"/>
                  <a:buChar char="–"/>
                </a:pPr>
                <a:r>
                  <a:rPr lang="en-US" sz="1000" dirty="0" smtClean="0">
                    <a:solidFill>
                      <a:schemeClr val="tx1"/>
                    </a:solidFill>
                    <a:cs typeface="Arial" panose="020B0604020202020204" pitchFamily="34" charset="0"/>
                  </a:rPr>
                  <a:t>Test </a:t>
                </a:r>
                <a:r>
                  <a:rPr lang="en-US" sz="1000" dirty="0">
                    <a:solidFill>
                      <a:schemeClr val="tx1"/>
                    </a:solidFill>
                    <a:cs typeface="Arial" panose="020B0604020202020204" pitchFamily="34" charset="0"/>
                  </a:rPr>
                  <a:t>and Analysis Tools</a:t>
                </a:r>
              </a:p>
              <a:p>
                <a:pPr marL="346075" lvl="1" indent="-171450">
                  <a:buFont typeface="Arial Narrow" panose="020B0606020202030204" pitchFamily="34" charset="0"/>
                  <a:buChar char="–"/>
                </a:pPr>
                <a:r>
                  <a:rPr lang="en-US" sz="1000" dirty="0" smtClean="0">
                    <a:solidFill>
                      <a:schemeClr val="tx1"/>
                    </a:solidFill>
                    <a:cs typeface="Arial" panose="020B0604020202020204" pitchFamily="34" charset="0"/>
                  </a:rPr>
                  <a:t>Test Infrastructure</a:t>
                </a:r>
                <a:endParaRPr lang="en-US" sz="1000" dirty="0">
                  <a:solidFill>
                    <a:schemeClr val="tx1"/>
                  </a:solidFill>
                  <a:cs typeface="Arial" panose="020B0604020202020204" pitchFamily="34" charset="0"/>
                </a:endParaRPr>
              </a:p>
            </p:txBody>
          </p:sp>
          <p:sp>
            <p:nvSpPr>
              <p:cNvPr id="22" name="Rectangle 32"/>
              <p:cNvSpPr>
                <a:spLocks noChangeArrowheads="1"/>
              </p:cNvSpPr>
              <p:nvPr/>
            </p:nvSpPr>
            <p:spPr bwMode="auto">
              <a:xfrm>
                <a:off x="2286001" y="5082731"/>
                <a:ext cx="2133600" cy="1630820"/>
              </a:xfrm>
              <a:prstGeom prst="rect">
                <a:avLst/>
              </a:prstGeom>
              <a:no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91440" tIns="45524" rIns="91050" bIns="45524" numCol="1" anchor="t" anchorCtr="0">
                <a:spAutoFit/>
              </a:bodyPr>
              <a:lstStyle/>
              <a:p>
                <a:pPr marL="171450" indent="-171450">
                  <a:buFont typeface="Arial" panose="020B0604020202020204" pitchFamily="34" charset="0"/>
                  <a:buChar char="•"/>
                </a:pPr>
                <a:r>
                  <a:rPr lang="en-US" sz="1000" dirty="0" smtClean="0">
                    <a:solidFill>
                      <a:schemeClr val="tx1"/>
                    </a:solidFill>
                    <a:cs typeface="Arial" panose="020B0604020202020204" pitchFamily="34" charset="0"/>
                  </a:rPr>
                  <a:t>Interoperability Engineering / Test</a:t>
                </a:r>
                <a:endParaRPr lang="en-US" sz="1000" dirty="0">
                  <a:solidFill>
                    <a:schemeClr val="tx1"/>
                  </a:solidFill>
                  <a:cs typeface="Arial" panose="020B0604020202020204" pitchFamily="34" charset="0"/>
                </a:endParaRPr>
              </a:p>
              <a:p>
                <a:pPr marL="171450" indent="-171450">
                  <a:buFont typeface="Arial" panose="020B0604020202020204" pitchFamily="34" charset="0"/>
                  <a:buChar char="•"/>
                </a:pPr>
                <a:r>
                  <a:rPr lang="en-US" sz="1000" dirty="0">
                    <a:solidFill>
                      <a:schemeClr val="tx1"/>
                    </a:solidFill>
                    <a:cs typeface="Arial" panose="020B0604020202020204" pitchFamily="34" charset="0"/>
                  </a:rPr>
                  <a:t>Combat System Fleet Support</a:t>
                </a: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CPDD / Crew </a:t>
                </a:r>
                <a:r>
                  <a:rPr lang="en-US" sz="1000" dirty="0">
                    <a:solidFill>
                      <a:schemeClr val="tx1"/>
                    </a:solidFill>
                    <a:cs typeface="Arial" panose="020B0604020202020204" pitchFamily="34" charset="0"/>
                  </a:rPr>
                  <a:t>Briefs</a:t>
                </a: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Warfare </a:t>
                </a:r>
                <a:r>
                  <a:rPr lang="en-US" sz="1000" dirty="0">
                    <a:solidFill>
                      <a:schemeClr val="tx1"/>
                    </a:solidFill>
                    <a:cs typeface="Arial" panose="020B0604020202020204" pitchFamily="34" charset="0"/>
                  </a:rPr>
                  <a:t>Systems Engineering</a:t>
                </a: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IWS </a:t>
                </a:r>
                <a:r>
                  <a:rPr lang="en-US" sz="1000" dirty="0">
                    <a:solidFill>
                      <a:schemeClr val="tx1"/>
                    </a:solidFill>
                    <a:cs typeface="Arial" panose="020B0604020202020204" pitchFamily="34" charset="0"/>
                  </a:rPr>
                  <a:t>Enterprise </a:t>
                </a:r>
                <a:r>
                  <a:rPr lang="en-US" sz="1000" dirty="0" smtClean="0">
                    <a:solidFill>
                      <a:schemeClr val="tx1"/>
                    </a:solidFill>
                    <a:cs typeface="Arial" panose="020B0604020202020204" pitchFamily="34" charset="0"/>
                  </a:rPr>
                  <a:t>CM</a:t>
                </a: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MTMD M&amp;S</a:t>
                </a: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Mission Engineering</a:t>
                </a:r>
                <a:endParaRPr lang="en-US" sz="1000" dirty="0">
                  <a:solidFill>
                    <a:schemeClr val="tx1"/>
                  </a:solidFill>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cs typeface="Arial" panose="020B0604020202020204" pitchFamily="34" charset="0"/>
                  </a:rPr>
                  <a:t>Carrier </a:t>
                </a:r>
                <a:r>
                  <a:rPr lang="en-US" sz="1000" dirty="0">
                    <a:solidFill>
                      <a:schemeClr val="tx1"/>
                    </a:solidFill>
                    <a:cs typeface="Arial" panose="020B0604020202020204" pitchFamily="34" charset="0"/>
                  </a:rPr>
                  <a:t>Support </a:t>
                </a:r>
              </a:p>
              <a:p>
                <a:pPr marL="341313" lvl="1" indent="-166688">
                  <a:buFont typeface="Arial Narrow" panose="020B0606020202030204" pitchFamily="34" charset="0"/>
                  <a:buChar char="–"/>
                </a:pPr>
                <a:r>
                  <a:rPr lang="en-US" sz="1000" dirty="0" smtClean="0">
                    <a:solidFill>
                      <a:schemeClr val="tx1"/>
                    </a:solidFill>
                    <a:cs typeface="Arial" panose="020B0604020202020204" pitchFamily="34" charset="0"/>
                  </a:rPr>
                  <a:t>Pre/Post </a:t>
                </a:r>
                <a:r>
                  <a:rPr lang="en-US" sz="1000" dirty="0">
                    <a:solidFill>
                      <a:schemeClr val="tx1"/>
                    </a:solidFill>
                    <a:cs typeface="Arial" panose="020B0604020202020204" pitchFamily="34" charset="0"/>
                  </a:rPr>
                  <a:t>Delivery Test/Trials </a:t>
                </a:r>
                <a:r>
                  <a:rPr lang="en-US" sz="1000" dirty="0" smtClean="0">
                    <a:solidFill>
                      <a:schemeClr val="tx1"/>
                    </a:solidFill>
                    <a:cs typeface="Arial" panose="020B0604020202020204" pitchFamily="34" charset="0"/>
                  </a:rPr>
                  <a:t>Combat </a:t>
                </a:r>
                <a:r>
                  <a:rPr lang="en-US" sz="1000" dirty="0">
                    <a:solidFill>
                      <a:schemeClr val="tx1"/>
                    </a:solidFill>
                    <a:cs typeface="Arial" panose="020B0604020202020204" pitchFamily="34" charset="0"/>
                  </a:rPr>
                  <a:t>System  Engineering </a:t>
                </a:r>
              </a:p>
            </p:txBody>
          </p:sp>
        </p:grpSp>
        <p:sp>
          <p:nvSpPr>
            <p:cNvPr id="14" name="Rectangle 32"/>
            <p:cNvSpPr>
              <a:spLocks noChangeArrowheads="1"/>
            </p:cNvSpPr>
            <p:nvPr/>
          </p:nvSpPr>
          <p:spPr bwMode="auto">
            <a:xfrm>
              <a:off x="228600" y="4884816"/>
              <a:ext cx="4216400" cy="272237"/>
            </a:xfrm>
            <a:prstGeom prst="rect">
              <a:avLst/>
            </a:prstGeom>
            <a:solidFill>
              <a:srgbClr val="2C588D"/>
            </a:solidFill>
            <a:ln>
              <a:noFill/>
              <a:headEnd/>
              <a:tailEnd/>
            </a:ln>
          </p:spPr>
          <p:style>
            <a:lnRef idx="1">
              <a:schemeClr val="accent2"/>
            </a:lnRef>
            <a:fillRef idx="3">
              <a:schemeClr val="accent2"/>
            </a:fillRef>
            <a:effectRef idx="2">
              <a:schemeClr val="accent2"/>
            </a:effectRef>
            <a:fontRef idx="minor">
              <a:schemeClr val="lt1"/>
            </a:fontRef>
          </p:style>
          <p:txBody>
            <a:bodyPr wrap="none" lIns="91050" tIns="45524" rIns="91050" bIns="45524" anchor="ctr"/>
            <a:lstStyle/>
            <a:p>
              <a:pPr algn="ctr" eaLnBrk="0" hangingPunct="0"/>
              <a:r>
                <a:rPr lang="en-US" sz="1200" b="1" dirty="0">
                  <a:solidFill>
                    <a:schemeClr val="bg1"/>
                  </a:solidFill>
                  <a:latin typeface="Arial" panose="020B0604020202020204" pitchFamily="34" charset="0"/>
                  <a:cs typeface="Arial" panose="020B0604020202020204" pitchFamily="34" charset="0"/>
                </a:rPr>
                <a:t>Key Functional Capabilities</a:t>
              </a:r>
            </a:p>
          </p:txBody>
        </p:sp>
      </p:gr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333"/>
          <a:stretch/>
        </p:blipFill>
        <p:spPr bwMode="auto">
          <a:xfrm>
            <a:off x="1384465" y="1238249"/>
            <a:ext cx="3304993" cy="209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961" y="2209800"/>
            <a:ext cx="3512596" cy="229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988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1133475" y="-47625"/>
            <a:ext cx="6537325" cy="600736"/>
          </a:xfrm>
        </p:spPr>
        <p:txBody>
          <a:bodyPr/>
          <a:lstStyle/>
          <a:p>
            <a:pPr eaLnBrk="1" hangingPunct="1"/>
            <a:r>
              <a:rPr lang="en-US" sz="3200" dirty="0" smtClean="0">
                <a:latin typeface="Arial" pitchFamily="34" charset="0"/>
                <a:cs typeface="Arial" pitchFamily="34" charset="0"/>
              </a:rPr>
              <a:t>      Diverse Partnerships</a:t>
            </a:r>
          </a:p>
        </p:txBody>
      </p:sp>
      <p:sp>
        <p:nvSpPr>
          <p:cNvPr id="1029" name="Oval 2"/>
          <p:cNvSpPr>
            <a:spLocks noChangeAspect="1" noChangeArrowheads="1"/>
          </p:cNvSpPr>
          <p:nvPr/>
        </p:nvSpPr>
        <p:spPr bwMode="auto">
          <a:xfrm>
            <a:off x="80963" y="606425"/>
            <a:ext cx="8967787" cy="5870575"/>
          </a:xfrm>
          <a:prstGeom prst="ellipse">
            <a:avLst/>
          </a:prstGeom>
          <a:gradFill rotWithShape="1">
            <a:gsLst>
              <a:gs pos="0">
                <a:srgbClr val="CCFFFF"/>
              </a:gs>
              <a:gs pos="100000">
                <a:schemeClr val="bg1"/>
              </a:gs>
            </a:gsLst>
            <a:path path="shape">
              <a:fillToRect l="50000" t="50000" r="50000" b="50000"/>
            </a:path>
          </a:gradFill>
          <a:ln w="19050">
            <a:solidFill>
              <a:srgbClr val="969696"/>
            </a:solidFill>
            <a:prstDash val="lgDashDot"/>
            <a:round/>
            <a:headEnd/>
            <a:tailEnd/>
          </a:ln>
        </p:spPr>
        <p:txBody>
          <a:bodyPr wrap="none" anchor="ctr"/>
          <a:lstStyle/>
          <a:p>
            <a:endParaRPr lang="en-US"/>
          </a:p>
        </p:txBody>
      </p:sp>
      <p:sp>
        <p:nvSpPr>
          <p:cNvPr id="1030" name="Rectangle 3"/>
          <p:cNvSpPr>
            <a:spLocks noChangeArrowheads="1"/>
          </p:cNvSpPr>
          <p:nvPr/>
        </p:nvSpPr>
        <p:spPr bwMode="auto">
          <a:xfrm>
            <a:off x="0" y="6167803"/>
            <a:ext cx="9144000" cy="457200"/>
          </a:xfrm>
          <a:prstGeom prst="rect">
            <a:avLst/>
          </a:prstGeom>
          <a:gradFill rotWithShape="1">
            <a:gsLst>
              <a:gs pos="0">
                <a:srgbClr val="000047"/>
              </a:gs>
              <a:gs pos="50000">
                <a:srgbClr val="000099"/>
              </a:gs>
              <a:gs pos="100000">
                <a:srgbClr val="000047"/>
              </a:gs>
            </a:gsLst>
            <a:lin ang="5400000" scaled="1"/>
          </a:gradFill>
          <a:ln w="9525" algn="ctr">
            <a:noFill/>
            <a:miter lim="800000"/>
            <a:headEnd/>
            <a:tailEnd/>
          </a:ln>
        </p:spPr>
        <p:txBody>
          <a:bodyPr anchor="ctr">
            <a:spAutoFit/>
          </a:bodyPr>
          <a:lstStyle/>
          <a:p>
            <a:pPr algn="ctr"/>
            <a:r>
              <a:rPr lang="en-US" sz="2400" b="1" dirty="0" smtClean="0">
                <a:solidFill>
                  <a:schemeClr val="bg1"/>
                </a:solidFill>
                <a:latin typeface="Tahoma" pitchFamily="34" charset="0"/>
                <a:cs typeface="Tahoma" pitchFamily="34" charset="0"/>
              </a:rPr>
              <a:t>Networked </a:t>
            </a:r>
            <a:r>
              <a:rPr lang="en-US" sz="2400" b="1" dirty="0">
                <a:solidFill>
                  <a:schemeClr val="bg1"/>
                </a:solidFill>
                <a:latin typeface="Tahoma" pitchFamily="34" charset="0"/>
                <a:cs typeface="Tahoma" pitchFamily="34" charset="0"/>
              </a:rPr>
              <a:t>in the Hampton Roads Community</a:t>
            </a:r>
          </a:p>
        </p:txBody>
      </p:sp>
      <p:sp>
        <p:nvSpPr>
          <p:cNvPr id="1031" name="Oval 5"/>
          <p:cNvSpPr>
            <a:spLocks noChangeAspect="1" noChangeArrowheads="1"/>
          </p:cNvSpPr>
          <p:nvPr/>
        </p:nvSpPr>
        <p:spPr bwMode="auto">
          <a:xfrm>
            <a:off x="1406525" y="1368425"/>
            <a:ext cx="6289675" cy="4117975"/>
          </a:xfrm>
          <a:prstGeom prst="ellipse">
            <a:avLst/>
          </a:prstGeom>
          <a:noFill/>
          <a:ln w="19050">
            <a:solidFill>
              <a:srgbClr val="969696"/>
            </a:solidFill>
            <a:prstDash val="lgDashDot"/>
            <a:round/>
            <a:headEnd/>
            <a:tailEnd/>
          </a:ln>
        </p:spPr>
        <p:txBody>
          <a:bodyPr wrap="none" anchor="ctr"/>
          <a:lstStyle/>
          <a:p>
            <a:endParaRPr lang="en-US"/>
          </a:p>
        </p:txBody>
      </p:sp>
      <p:sp>
        <p:nvSpPr>
          <p:cNvPr id="1032" name="Oval 6"/>
          <p:cNvSpPr>
            <a:spLocks noChangeArrowheads="1"/>
          </p:cNvSpPr>
          <p:nvPr/>
        </p:nvSpPr>
        <p:spPr bwMode="auto">
          <a:xfrm>
            <a:off x="2438400" y="2057400"/>
            <a:ext cx="4191000" cy="2743200"/>
          </a:xfrm>
          <a:prstGeom prst="ellipse">
            <a:avLst/>
          </a:prstGeom>
          <a:noFill/>
          <a:ln w="19050">
            <a:solidFill>
              <a:srgbClr val="969696"/>
            </a:solidFill>
            <a:prstDash val="lgDashDot"/>
            <a:round/>
            <a:headEnd/>
            <a:tailEnd/>
          </a:ln>
        </p:spPr>
        <p:txBody>
          <a:bodyPr wrap="none" anchor="ctr"/>
          <a:lstStyle/>
          <a:p>
            <a:endParaRPr lang="en-US"/>
          </a:p>
        </p:txBody>
      </p:sp>
      <p:pic>
        <p:nvPicPr>
          <p:cNvPr id="217095" name="Picture 7" descr="LOCKHEED copy"/>
          <p:cNvPicPr>
            <a:picLocks noChangeAspect="1" noChangeArrowheads="1"/>
          </p:cNvPicPr>
          <p:nvPr/>
        </p:nvPicPr>
        <p:blipFill>
          <a:blip r:embed="rId4" cstate="print"/>
          <a:srcRect/>
          <a:stretch>
            <a:fillRect/>
          </a:stretch>
        </p:blipFill>
        <p:spPr bwMode="auto">
          <a:xfrm>
            <a:off x="762000" y="914400"/>
            <a:ext cx="2220913" cy="365125"/>
          </a:xfrm>
          <a:prstGeom prst="rect">
            <a:avLst/>
          </a:prstGeom>
          <a:solidFill>
            <a:srgbClr val="02253A"/>
          </a:solidFill>
          <a:effectLst>
            <a:outerShdw dist="53882" dir="2700000" algn="ctr" rotWithShape="0">
              <a:srgbClr val="02253A"/>
            </a:outerShdw>
          </a:effectLst>
        </p:spPr>
      </p:pic>
      <p:pic>
        <p:nvPicPr>
          <p:cNvPr id="217096" name="Picture 8" descr="noc_logo_tag"/>
          <p:cNvPicPr>
            <a:picLocks noChangeAspect="1" noChangeArrowheads="1"/>
          </p:cNvPicPr>
          <p:nvPr/>
        </p:nvPicPr>
        <p:blipFill>
          <a:blip r:embed="rId5" cstate="print"/>
          <a:srcRect/>
          <a:stretch>
            <a:fillRect/>
          </a:stretch>
        </p:blipFill>
        <p:spPr bwMode="auto">
          <a:xfrm>
            <a:off x="4067016" y="685871"/>
            <a:ext cx="1506538" cy="319651"/>
          </a:xfrm>
          <a:prstGeom prst="rect">
            <a:avLst/>
          </a:prstGeom>
          <a:solidFill>
            <a:srgbClr val="02253A"/>
          </a:solidFill>
          <a:effectLst>
            <a:outerShdw dist="53882" dir="2700000" algn="ctr" rotWithShape="0">
              <a:srgbClr val="02253A"/>
            </a:outerShdw>
          </a:effectLst>
        </p:spPr>
      </p:pic>
      <p:pic>
        <p:nvPicPr>
          <p:cNvPr id="1035" name="Picture 9" descr="L3 logo"/>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7883128" y="1942976"/>
            <a:ext cx="1323181" cy="1092448"/>
          </a:xfrm>
          <a:prstGeom prst="rect">
            <a:avLst/>
          </a:prstGeom>
          <a:noFill/>
          <a:ln w="9525">
            <a:noFill/>
            <a:miter lim="800000"/>
            <a:headEnd/>
            <a:tailEnd/>
          </a:ln>
        </p:spPr>
      </p:pic>
      <p:pic>
        <p:nvPicPr>
          <p:cNvPr id="1037" name="Picture 11" descr="GDtaglinewhite-small"/>
          <p:cNvPicPr>
            <a:picLocks noChangeAspect="1" noChangeArrowheads="1"/>
          </p:cNvPicPr>
          <p:nvPr/>
        </p:nvPicPr>
        <p:blipFill>
          <a:blip r:embed="rId7" cstate="print"/>
          <a:srcRect/>
          <a:stretch>
            <a:fillRect/>
          </a:stretch>
        </p:blipFill>
        <p:spPr bwMode="auto">
          <a:xfrm>
            <a:off x="6695626" y="4561681"/>
            <a:ext cx="2259293" cy="372270"/>
          </a:xfrm>
          <a:prstGeom prst="rect">
            <a:avLst/>
          </a:prstGeom>
          <a:noFill/>
          <a:ln w="9525">
            <a:noFill/>
            <a:miter lim="800000"/>
            <a:headEnd/>
            <a:tailEnd/>
          </a:ln>
        </p:spPr>
      </p:pic>
      <p:pic>
        <p:nvPicPr>
          <p:cNvPr id="1038" name="Picture 12" descr="drslogo"/>
          <p:cNvPicPr>
            <a:picLocks noChangeAspect="1" noChangeArrowheads="1"/>
          </p:cNvPicPr>
          <p:nvPr/>
        </p:nvPicPr>
        <p:blipFill>
          <a:blip r:embed="rId8" cstate="print"/>
          <a:srcRect/>
          <a:stretch>
            <a:fillRect/>
          </a:stretch>
        </p:blipFill>
        <p:spPr bwMode="auto">
          <a:xfrm>
            <a:off x="33338" y="2514600"/>
            <a:ext cx="1262062" cy="411163"/>
          </a:xfrm>
          <a:prstGeom prst="rect">
            <a:avLst/>
          </a:prstGeom>
          <a:noFill/>
          <a:ln w="9525">
            <a:noFill/>
            <a:miter lim="800000"/>
            <a:headEnd/>
            <a:tailEnd/>
          </a:ln>
        </p:spPr>
      </p:pic>
      <p:pic>
        <p:nvPicPr>
          <p:cNvPr id="1039" name="Picture 13" descr="EDO LOGO"/>
          <p:cNvPicPr>
            <a:picLocks noChangeAspect="1" noChangeArrowheads="1"/>
          </p:cNvPicPr>
          <p:nvPr/>
        </p:nvPicPr>
        <p:blipFill>
          <a:blip r:embed="rId9" cstate="print"/>
          <a:srcRect/>
          <a:stretch>
            <a:fillRect/>
          </a:stretch>
        </p:blipFill>
        <p:spPr bwMode="auto">
          <a:xfrm>
            <a:off x="207487" y="3965574"/>
            <a:ext cx="1160462" cy="336550"/>
          </a:xfrm>
          <a:prstGeom prst="rect">
            <a:avLst/>
          </a:prstGeom>
          <a:noFill/>
          <a:ln w="9525">
            <a:noFill/>
            <a:miter lim="800000"/>
            <a:headEnd/>
            <a:tailEnd/>
          </a:ln>
        </p:spPr>
      </p:pic>
      <p:pic>
        <p:nvPicPr>
          <p:cNvPr id="1041" name="Picture 15" descr="fes_logo_small"/>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38200" y="5181600"/>
            <a:ext cx="942975" cy="912813"/>
          </a:xfrm>
          <a:prstGeom prst="rect">
            <a:avLst/>
          </a:prstGeom>
          <a:noFill/>
          <a:ln w="9525">
            <a:noFill/>
            <a:miter lim="800000"/>
            <a:headEnd/>
            <a:tailEnd/>
          </a:ln>
        </p:spPr>
      </p:pic>
      <p:pic>
        <p:nvPicPr>
          <p:cNvPr id="1042" name="Picture 16" descr="logo_saic_blu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229395" y="1368425"/>
            <a:ext cx="795073" cy="341881"/>
          </a:xfrm>
          <a:prstGeom prst="rect">
            <a:avLst/>
          </a:prstGeom>
          <a:noFill/>
          <a:ln w="9525">
            <a:noFill/>
            <a:miter lim="800000"/>
            <a:headEnd/>
            <a:tailEnd/>
          </a:ln>
        </p:spPr>
      </p:pic>
      <p:pic>
        <p:nvPicPr>
          <p:cNvPr id="1043" name="Picture 17" descr="WRSystems"/>
          <p:cNvPicPr>
            <a:picLocks noChangeAspect="1" noChangeArrowheads="1"/>
          </p:cNvPicPr>
          <p:nvPr/>
        </p:nvPicPr>
        <p:blipFill>
          <a:blip r:embed="rId12" cstate="print"/>
          <a:srcRect/>
          <a:stretch>
            <a:fillRect/>
          </a:stretch>
        </p:blipFill>
        <p:spPr bwMode="auto">
          <a:xfrm>
            <a:off x="6553200" y="5803900"/>
            <a:ext cx="2266950" cy="292100"/>
          </a:xfrm>
          <a:prstGeom prst="rect">
            <a:avLst/>
          </a:prstGeom>
          <a:noFill/>
          <a:ln w="9525">
            <a:noFill/>
            <a:miter lim="800000"/>
            <a:headEnd/>
            <a:tailEnd/>
          </a:ln>
        </p:spPr>
      </p:pic>
      <p:pic>
        <p:nvPicPr>
          <p:cNvPr id="1044" name="Picture 18" descr="tmg_logo"/>
          <p:cNvPicPr>
            <a:picLocks noChangeAspect="1" noChangeArrowheads="1"/>
          </p:cNvPicPr>
          <p:nvPr/>
        </p:nvPicPr>
        <p:blipFill>
          <a:blip r:embed="rId13" cstate="print"/>
          <a:srcRect/>
          <a:stretch>
            <a:fillRect/>
          </a:stretch>
        </p:blipFill>
        <p:spPr bwMode="auto">
          <a:xfrm>
            <a:off x="3263900" y="5848350"/>
            <a:ext cx="2614613" cy="255588"/>
          </a:xfrm>
          <a:prstGeom prst="rect">
            <a:avLst/>
          </a:prstGeom>
          <a:noFill/>
          <a:ln w="9525">
            <a:noFill/>
            <a:miter lim="800000"/>
            <a:headEnd/>
            <a:tailEnd/>
          </a:ln>
        </p:spPr>
      </p:pic>
      <p:pic>
        <p:nvPicPr>
          <p:cNvPr id="1045" name="Picture 19" descr="Old Dominion University"/>
          <p:cNvPicPr>
            <a:picLocks noChangeAspect="1" noChangeArrowheads="1"/>
          </p:cNvPicPr>
          <p:nvPr/>
        </p:nvPicPr>
        <p:blipFill>
          <a:blip r:embed="rId14" cstate="print"/>
          <a:srcRect/>
          <a:stretch>
            <a:fillRect/>
          </a:stretch>
        </p:blipFill>
        <p:spPr bwMode="auto">
          <a:xfrm>
            <a:off x="1371600" y="2057400"/>
            <a:ext cx="2238375" cy="257175"/>
          </a:xfrm>
          <a:prstGeom prst="rect">
            <a:avLst/>
          </a:prstGeom>
          <a:noFill/>
          <a:ln w="9525">
            <a:noFill/>
            <a:miter lim="800000"/>
            <a:headEnd/>
            <a:tailEnd/>
          </a:ln>
        </p:spPr>
      </p:pic>
      <p:pic>
        <p:nvPicPr>
          <p:cNvPr id="1046" name="Picture 20" descr="Virginia Tech | Invent the Future"/>
          <p:cNvPicPr>
            <a:picLocks noChangeAspect="1" noChangeArrowheads="1"/>
          </p:cNvPicPr>
          <p:nvPr/>
        </p:nvPicPr>
        <p:blipFill>
          <a:blip r:embed="rId15" cstate="print"/>
          <a:srcRect/>
          <a:stretch>
            <a:fillRect/>
          </a:stretch>
        </p:blipFill>
        <p:spPr bwMode="auto">
          <a:xfrm>
            <a:off x="6708775" y="2239169"/>
            <a:ext cx="987425" cy="558800"/>
          </a:xfrm>
          <a:prstGeom prst="rect">
            <a:avLst/>
          </a:prstGeom>
          <a:noFill/>
          <a:ln w="9525">
            <a:noFill/>
            <a:miter lim="800000"/>
            <a:headEnd/>
            <a:tailEnd/>
          </a:ln>
        </p:spPr>
      </p:pic>
      <p:pic>
        <p:nvPicPr>
          <p:cNvPr id="1047" name="Picture 21" descr="Tidewater Community College"/>
          <p:cNvPicPr>
            <a:picLocks noChangeAspect="1" noChangeArrowheads="1"/>
          </p:cNvPicPr>
          <p:nvPr/>
        </p:nvPicPr>
        <p:blipFill>
          <a:blip r:embed="rId16" cstate="print"/>
          <a:srcRect/>
          <a:stretch>
            <a:fillRect/>
          </a:stretch>
        </p:blipFill>
        <p:spPr bwMode="auto">
          <a:xfrm>
            <a:off x="571500" y="3295650"/>
            <a:ext cx="2386013" cy="354013"/>
          </a:xfrm>
          <a:prstGeom prst="rect">
            <a:avLst/>
          </a:prstGeom>
          <a:noFill/>
          <a:ln w="9525">
            <a:noFill/>
            <a:miter lim="800000"/>
            <a:headEnd/>
            <a:tailEnd/>
          </a:ln>
        </p:spPr>
      </p:pic>
      <p:pic>
        <p:nvPicPr>
          <p:cNvPr id="1048" name="Picture 22" descr="President">
            <a:hlinkClick r:id="rId17"/>
          </p:cNvPr>
          <p:cNvPicPr>
            <a:picLocks noChangeAspect="1" noChangeArrowheads="1"/>
          </p:cNvPicPr>
          <p:nvPr/>
        </p:nvPicPr>
        <p:blipFill>
          <a:blip r:embed="rId18" cstate="print"/>
          <a:srcRect/>
          <a:stretch>
            <a:fillRect/>
          </a:stretch>
        </p:blipFill>
        <p:spPr bwMode="auto">
          <a:xfrm>
            <a:off x="6113462" y="3972718"/>
            <a:ext cx="1641475" cy="322263"/>
          </a:xfrm>
          <a:prstGeom prst="rect">
            <a:avLst/>
          </a:prstGeom>
          <a:noFill/>
          <a:ln w="9525">
            <a:noFill/>
            <a:miter lim="800000"/>
            <a:headEnd/>
            <a:tailEnd/>
          </a:ln>
        </p:spPr>
      </p:pic>
      <p:pic>
        <p:nvPicPr>
          <p:cNvPr id="1049" name="Picture 23" descr="Home - ECPI College of Technology">
            <a:hlinkClick r:id="rId19"/>
          </p:cNvPr>
          <p:cNvPicPr>
            <a:picLocks noChangeAspect="1" noChangeArrowheads="1"/>
          </p:cNvPicPr>
          <p:nvPr/>
        </p:nvPicPr>
        <p:blipFill>
          <a:blip r:embed="rId20" cstate="print"/>
          <a:srcRect/>
          <a:stretch>
            <a:fillRect/>
          </a:stretch>
        </p:blipFill>
        <p:spPr bwMode="auto">
          <a:xfrm>
            <a:off x="5738495" y="1241743"/>
            <a:ext cx="1016000" cy="402590"/>
          </a:xfrm>
          <a:prstGeom prst="rect">
            <a:avLst/>
          </a:prstGeom>
          <a:noFill/>
          <a:ln w="9525">
            <a:noFill/>
            <a:miter lim="800000"/>
            <a:headEnd/>
            <a:tailEnd/>
          </a:ln>
        </p:spPr>
      </p:pic>
      <p:pic>
        <p:nvPicPr>
          <p:cNvPr id="1050" name="Picture 24" descr="vmascwebbanner"/>
          <p:cNvPicPr>
            <a:picLocks noChangeAspect="1" noChangeArrowheads="1"/>
          </p:cNvPicPr>
          <p:nvPr/>
        </p:nvPicPr>
        <p:blipFill>
          <a:blip r:embed="rId21" cstate="print"/>
          <a:srcRect/>
          <a:stretch>
            <a:fillRect/>
          </a:stretch>
        </p:blipFill>
        <p:spPr bwMode="auto">
          <a:xfrm>
            <a:off x="3048000" y="4495800"/>
            <a:ext cx="2641600" cy="284163"/>
          </a:xfrm>
          <a:prstGeom prst="rect">
            <a:avLst/>
          </a:prstGeom>
          <a:noFill/>
          <a:ln w="9525">
            <a:noFill/>
            <a:miter lim="800000"/>
            <a:headEnd/>
            <a:tailEnd/>
          </a:ln>
        </p:spPr>
      </p:pic>
      <p:pic>
        <p:nvPicPr>
          <p:cNvPr id="1051" name="Picture 25" descr="VASCIC"/>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867400" y="2819400"/>
            <a:ext cx="1762125" cy="881063"/>
          </a:xfrm>
          <a:prstGeom prst="rect">
            <a:avLst/>
          </a:prstGeom>
          <a:noFill/>
          <a:ln w="9525">
            <a:noFill/>
            <a:miter lim="800000"/>
            <a:headEnd/>
            <a:tailEnd/>
          </a:ln>
        </p:spPr>
      </p:pic>
      <p:pic>
        <p:nvPicPr>
          <p:cNvPr id="1053" name="Picture 27" descr="IncoseLogo"/>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3886200" y="1676400"/>
            <a:ext cx="987425" cy="612775"/>
          </a:xfrm>
          <a:prstGeom prst="rect">
            <a:avLst/>
          </a:prstGeom>
          <a:noFill/>
          <a:ln w="9525">
            <a:noFill/>
            <a:miter lim="800000"/>
            <a:headEnd/>
            <a:tailEnd/>
          </a:ln>
        </p:spPr>
      </p:pic>
      <p:pic>
        <p:nvPicPr>
          <p:cNvPr id="1054" name="Picture 29" descr="asne-sm"/>
          <p:cNvPicPr>
            <a:picLocks noChangeAspect="1" noChangeArrowheads="1"/>
          </p:cNvPicPr>
          <p:nvPr/>
        </p:nvPicPr>
        <p:blipFill>
          <a:blip r:embed="rId24" cstate="print"/>
          <a:srcRect/>
          <a:stretch>
            <a:fillRect/>
          </a:stretch>
        </p:blipFill>
        <p:spPr bwMode="auto">
          <a:xfrm>
            <a:off x="5333682" y="3399235"/>
            <a:ext cx="809625" cy="800100"/>
          </a:xfrm>
          <a:prstGeom prst="rect">
            <a:avLst/>
          </a:prstGeom>
          <a:noFill/>
          <a:ln w="9525">
            <a:noFill/>
            <a:miter lim="800000"/>
            <a:headEnd/>
            <a:tailEnd/>
          </a:ln>
        </p:spPr>
      </p:pic>
      <p:pic>
        <p:nvPicPr>
          <p:cNvPr id="1055" name="Picture 30" descr="itea_logo_sm"/>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2462212" y="3725864"/>
            <a:ext cx="872441" cy="645318"/>
          </a:xfrm>
          <a:prstGeom prst="rect">
            <a:avLst/>
          </a:prstGeom>
          <a:noFill/>
          <a:ln w="9525">
            <a:noFill/>
            <a:miter lim="800000"/>
            <a:headEnd/>
            <a:tailEnd/>
          </a:ln>
        </p:spPr>
      </p:pic>
      <p:pic>
        <p:nvPicPr>
          <p:cNvPr id="1056" name="Picture 31" descr="N-STAR program logo"/>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5486400" y="2133600"/>
            <a:ext cx="1123950" cy="355600"/>
          </a:xfrm>
          <a:prstGeom prst="rect">
            <a:avLst/>
          </a:prstGeom>
          <a:noFill/>
          <a:ln w="9525">
            <a:noFill/>
            <a:miter lim="800000"/>
            <a:headEnd/>
            <a:tailEnd/>
          </a:ln>
        </p:spPr>
      </p:pic>
      <p:cxnSp>
        <p:nvCxnSpPr>
          <p:cNvPr id="1057" name="AutoShape 32"/>
          <p:cNvCxnSpPr>
            <a:cxnSpLocks noChangeShapeType="1"/>
            <a:endCxn id="1067" idx="0"/>
          </p:cNvCxnSpPr>
          <p:nvPr/>
        </p:nvCxnSpPr>
        <p:spPr bwMode="auto">
          <a:xfrm>
            <a:off x="1873250" y="1279525"/>
            <a:ext cx="2701925" cy="1919288"/>
          </a:xfrm>
          <a:prstGeom prst="straightConnector1">
            <a:avLst/>
          </a:prstGeom>
          <a:noFill/>
          <a:ln w="15875">
            <a:solidFill>
              <a:schemeClr val="tx1"/>
            </a:solidFill>
            <a:round/>
            <a:headEnd/>
            <a:tailEnd/>
          </a:ln>
        </p:spPr>
      </p:cxnSp>
      <p:cxnSp>
        <p:nvCxnSpPr>
          <p:cNvPr id="1058" name="AutoShape 33"/>
          <p:cNvCxnSpPr>
            <a:cxnSpLocks noChangeShapeType="1"/>
            <a:endCxn id="1067" idx="2"/>
          </p:cNvCxnSpPr>
          <p:nvPr/>
        </p:nvCxnSpPr>
        <p:spPr bwMode="auto">
          <a:xfrm>
            <a:off x="665163" y="2925763"/>
            <a:ext cx="3905250" cy="277812"/>
          </a:xfrm>
          <a:prstGeom prst="straightConnector1">
            <a:avLst/>
          </a:prstGeom>
          <a:noFill/>
          <a:ln w="15875">
            <a:solidFill>
              <a:schemeClr val="tx1"/>
            </a:solidFill>
            <a:round/>
            <a:headEnd/>
            <a:tailEnd/>
          </a:ln>
        </p:spPr>
      </p:cxnSp>
      <p:cxnSp>
        <p:nvCxnSpPr>
          <p:cNvPr id="1059" name="AutoShape 34"/>
          <p:cNvCxnSpPr>
            <a:cxnSpLocks noChangeShapeType="1"/>
            <a:endCxn id="1067" idx="2"/>
          </p:cNvCxnSpPr>
          <p:nvPr/>
        </p:nvCxnSpPr>
        <p:spPr bwMode="auto">
          <a:xfrm flipH="1">
            <a:off x="4570413" y="1443038"/>
            <a:ext cx="3251200" cy="1760537"/>
          </a:xfrm>
          <a:prstGeom prst="straightConnector1">
            <a:avLst/>
          </a:prstGeom>
          <a:noFill/>
          <a:ln w="15875">
            <a:solidFill>
              <a:schemeClr val="tx1"/>
            </a:solidFill>
            <a:round/>
            <a:headEnd/>
            <a:tailEnd/>
          </a:ln>
        </p:spPr>
      </p:cxnSp>
      <p:cxnSp>
        <p:nvCxnSpPr>
          <p:cNvPr id="1060" name="AutoShape 35"/>
          <p:cNvCxnSpPr>
            <a:cxnSpLocks noChangeShapeType="1"/>
            <a:endCxn id="1067" idx="4"/>
          </p:cNvCxnSpPr>
          <p:nvPr/>
        </p:nvCxnSpPr>
        <p:spPr bwMode="auto">
          <a:xfrm>
            <a:off x="2490788" y="2314575"/>
            <a:ext cx="2084387" cy="893763"/>
          </a:xfrm>
          <a:prstGeom prst="straightConnector1">
            <a:avLst/>
          </a:prstGeom>
          <a:noFill/>
          <a:ln w="15875">
            <a:solidFill>
              <a:schemeClr val="tx1"/>
            </a:solidFill>
            <a:round/>
            <a:headEnd/>
            <a:tailEnd/>
          </a:ln>
        </p:spPr>
      </p:cxnSp>
      <p:cxnSp>
        <p:nvCxnSpPr>
          <p:cNvPr id="1061" name="AutoShape 36"/>
          <p:cNvCxnSpPr>
            <a:cxnSpLocks noChangeShapeType="1"/>
            <a:endCxn id="1067" idx="2"/>
          </p:cNvCxnSpPr>
          <p:nvPr/>
        </p:nvCxnSpPr>
        <p:spPr bwMode="auto">
          <a:xfrm flipH="1" flipV="1">
            <a:off x="4570413" y="3203576"/>
            <a:ext cx="1766887" cy="835024"/>
          </a:xfrm>
          <a:prstGeom prst="straightConnector1">
            <a:avLst/>
          </a:prstGeom>
          <a:noFill/>
          <a:ln w="15875">
            <a:solidFill>
              <a:schemeClr val="tx1"/>
            </a:solidFill>
            <a:round/>
            <a:headEnd/>
            <a:tailEnd/>
          </a:ln>
        </p:spPr>
      </p:cxnSp>
      <p:cxnSp>
        <p:nvCxnSpPr>
          <p:cNvPr id="1062" name="AutoShape 37"/>
          <p:cNvCxnSpPr>
            <a:cxnSpLocks noChangeShapeType="1"/>
            <a:endCxn id="1067" idx="4"/>
          </p:cNvCxnSpPr>
          <p:nvPr/>
        </p:nvCxnSpPr>
        <p:spPr bwMode="auto">
          <a:xfrm flipH="1" flipV="1">
            <a:off x="4575176" y="3208338"/>
            <a:ext cx="911224" cy="1900237"/>
          </a:xfrm>
          <a:prstGeom prst="straightConnector1">
            <a:avLst/>
          </a:prstGeom>
          <a:noFill/>
          <a:ln w="15875">
            <a:solidFill>
              <a:schemeClr val="tx1"/>
            </a:solidFill>
            <a:round/>
            <a:headEnd/>
            <a:tailEnd/>
          </a:ln>
        </p:spPr>
      </p:cxnSp>
      <p:cxnSp>
        <p:nvCxnSpPr>
          <p:cNvPr id="1063" name="AutoShape 38"/>
          <p:cNvCxnSpPr>
            <a:cxnSpLocks noChangeShapeType="1"/>
            <a:endCxn id="1067" idx="6"/>
          </p:cNvCxnSpPr>
          <p:nvPr/>
        </p:nvCxnSpPr>
        <p:spPr bwMode="auto">
          <a:xfrm flipV="1">
            <a:off x="4572000" y="3203575"/>
            <a:ext cx="7938" cy="2644775"/>
          </a:xfrm>
          <a:prstGeom prst="straightConnector1">
            <a:avLst/>
          </a:prstGeom>
          <a:noFill/>
          <a:ln w="15875">
            <a:solidFill>
              <a:schemeClr val="tx1"/>
            </a:solidFill>
            <a:round/>
            <a:headEnd/>
            <a:tailEnd/>
          </a:ln>
        </p:spPr>
      </p:cxnSp>
      <p:cxnSp>
        <p:nvCxnSpPr>
          <p:cNvPr id="1064" name="AutoShape 39"/>
          <p:cNvCxnSpPr>
            <a:cxnSpLocks noChangeShapeType="1"/>
            <a:endCxn id="1067" idx="0"/>
          </p:cNvCxnSpPr>
          <p:nvPr/>
        </p:nvCxnSpPr>
        <p:spPr bwMode="auto">
          <a:xfrm flipV="1">
            <a:off x="1781175" y="3198813"/>
            <a:ext cx="2794000" cy="2439987"/>
          </a:xfrm>
          <a:prstGeom prst="straightConnector1">
            <a:avLst/>
          </a:prstGeom>
          <a:noFill/>
          <a:ln w="15875">
            <a:solidFill>
              <a:schemeClr val="tx1"/>
            </a:solidFill>
            <a:round/>
            <a:headEnd/>
            <a:tailEnd/>
          </a:ln>
        </p:spPr>
      </p:cxnSp>
      <p:pic>
        <p:nvPicPr>
          <p:cNvPr id="1065" name="Picture 40" descr="ATC"/>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1905000" y="2667000"/>
            <a:ext cx="1096963" cy="550863"/>
          </a:xfrm>
          <a:prstGeom prst="rect">
            <a:avLst/>
          </a:prstGeom>
          <a:noFill/>
          <a:ln w="9525">
            <a:noFill/>
            <a:miter lim="800000"/>
            <a:headEnd/>
            <a:tailEnd/>
          </a:ln>
        </p:spPr>
      </p:pic>
      <p:cxnSp>
        <p:nvCxnSpPr>
          <p:cNvPr id="1066" name="AutoShape 41"/>
          <p:cNvCxnSpPr>
            <a:cxnSpLocks noChangeShapeType="1"/>
            <a:endCxn id="1067" idx="4"/>
          </p:cNvCxnSpPr>
          <p:nvPr/>
        </p:nvCxnSpPr>
        <p:spPr bwMode="auto">
          <a:xfrm flipH="1" flipV="1">
            <a:off x="4575175" y="3208338"/>
            <a:ext cx="3524250" cy="600075"/>
          </a:xfrm>
          <a:prstGeom prst="straightConnector1">
            <a:avLst/>
          </a:prstGeom>
          <a:noFill/>
          <a:ln w="15875">
            <a:solidFill>
              <a:schemeClr val="tx1"/>
            </a:solidFill>
            <a:round/>
            <a:headEnd/>
            <a:tailEnd/>
          </a:ln>
        </p:spPr>
      </p:cxnSp>
      <p:sp>
        <p:nvSpPr>
          <p:cNvPr id="1067" name="Oval 42"/>
          <p:cNvSpPr>
            <a:spLocks noChangeArrowheads="1"/>
          </p:cNvSpPr>
          <p:nvPr/>
        </p:nvSpPr>
        <p:spPr bwMode="auto">
          <a:xfrm>
            <a:off x="4570413" y="3198813"/>
            <a:ext cx="9525" cy="9525"/>
          </a:xfrm>
          <a:prstGeom prst="ellipse">
            <a:avLst/>
          </a:prstGeom>
          <a:noFill/>
          <a:ln w="9525">
            <a:noFill/>
            <a:round/>
            <a:headEnd/>
            <a:tailEnd/>
          </a:ln>
        </p:spPr>
        <p:txBody>
          <a:bodyPr wrap="none" anchor="ctr"/>
          <a:lstStyle/>
          <a:p>
            <a:endParaRPr lang="en-US"/>
          </a:p>
        </p:txBody>
      </p:sp>
      <p:grpSp>
        <p:nvGrpSpPr>
          <p:cNvPr id="2" name="Group 44"/>
          <p:cNvGrpSpPr>
            <a:grpSpLocks/>
          </p:cNvGrpSpPr>
          <p:nvPr/>
        </p:nvGrpSpPr>
        <p:grpSpPr bwMode="auto">
          <a:xfrm>
            <a:off x="2209800" y="5041900"/>
            <a:ext cx="2209800" cy="292100"/>
            <a:chOff x="1920" y="3648"/>
            <a:chExt cx="1392" cy="300"/>
          </a:xfrm>
        </p:grpSpPr>
        <p:sp>
          <p:nvSpPr>
            <p:cNvPr id="1072" name="Rectangle 45"/>
            <p:cNvSpPr>
              <a:spLocks noChangeArrowheads="1"/>
            </p:cNvSpPr>
            <p:nvPr/>
          </p:nvSpPr>
          <p:spPr bwMode="auto">
            <a:xfrm>
              <a:off x="1920" y="3648"/>
              <a:ext cx="1392" cy="288"/>
            </a:xfrm>
            <a:prstGeom prst="rect">
              <a:avLst/>
            </a:prstGeom>
            <a:solidFill>
              <a:srgbClr val="008000"/>
            </a:solidFill>
            <a:ln w="9525">
              <a:solidFill>
                <a:schemeClr val="tx1"/>
              </a:solidFill>
              <a:miter lim="800000"/>
              <a:headEnd/>
              <a:tailEnd/>
            </a:ln>
          </p:spPr>
          <p:txBody>
            <a:bodyPr wrap="none" anchor="ctr"/>
            <a:lstStyle/>
            <a:p>
              <a:endParaRPr lang="en-US"/>
            </a:p>
          </p:txBody>
        </p:sp>
        <p:pic>
          <p:nvPicPr>
            <p:cNvPr id="1073" name="Picture 46" descr="logo">
              <a:hlinkClick r:id="rId28"/>
            </p:cNvPr>
            <p:cNvPicPr>
              <a:picLocks noChangeAspect="1" noChangeArrowheads="1"/>
            </p:cNvPicPr>
            <p:nvPr/>
          </p:nvPicPr>
          <p:blipFill>
            <a:blip r:embed="rId29" cstate="print"/>
            <a:srcRect/>
            <a:stretch>
              <a:fillRect/>
            </a:stretch>
          </p:blipFill>
          <p:spPr bwMode="auto">
            <a:xfrm>
              <a:off x="1920" y="3648"/>
              <a:ext cx="1392" cy="300"/>
            </a:xfrm>
            <a:prstGeom prst="rect">
              <a:avLst/>
            </a:prstGeom>
            <a:noFill/>
            <a:ln w="9525">
              <a:noFill/>
              <a:miter lim="800000"/>
              <a:headEnd/>
              <a:tailEnd/>
            </a:ln>
          </p:spPr>
        </p:pic>
      </p:grpSp>
      <p:pic>
        <p:nvPicPr>
          <p:cNvPr id="1069" name="Picture 47" descr="HRMFAA"/>
          <p:cNvPicPr>
            <a:picLocks noChangeAspect="1" noChangeArrowheads="1"/>
          </p:cNvPicPr>
          <p:nvPr/>
        </p:nvPicPr>
        <p:blipFill>
          <a:blip r:embed="rId30" cstate="print"/>
          <a:srcRect/>
          <a:stretch>
            <a:fillRect/>
          </a:stretch>
        </p:blipFill>
        <p:spPr bwMode="auto">
          <a:xfrm>
            <a:off x="381000" y="4572000"/>
            <a:ext cx="1600200" cy="485775"/>
          </a:xfrm>
          <a:prstGeom prst="rect">
            <a:avLst/>
          </a:prstGeom>
          <a:noFill/>
          <a:ln w="9525">
            <a:noFill/>
            <a:miter lim="800000"/>
            <a:headEnd/>
            <a:tailEnd/>
          </a:ln>
        </p:spPr>
      </p:pic>
      <p:sp>
        <p:nvSpPr>
          <p:cNvPr id="1070" name="Rectangle 48"/>
          <p:cNvSpPr>
            <a:spLocks noChangeArrowheads="1"/>
          </p:cNvSpPr>
          <p:nvPr/>
        </p:nvSpPr>
        <p:spPr bwMode="auto">
          <a:xfrm>
            <a:off x="0" y="2733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9"/>
          <p:cNvGraphicFramePr>
            <a:graphicFrameLocks noChangeAspect="1"/>
          </p:cNvGraphicFramePr>
          <p:nvPr>
            <p:extLst>
              <p:ext uri="{D42A27DB-BD31-4B8C-83A1-F6EECF244321}">
                <p14:modId xmlns:p14="http://schemas.microsoft.com/office/powerpoint/2010/main" val="3893091133"/>
              </p:ext>
            </p:extLst>
          </p:nvPr>
        </p:nvGraphicFramePr>
        <p:xfrm>
          <a:off x="6372225" y="4933950"/>
          <a:ext cx="838200" cy="838200"/>
        </p:xfrm>
        <a:graphic>
          <a:graphicData uri="http://schemas.openxmlformats.org/presentationml/2006/ole">
            <mc:AlternateContent xmlns:mc="http://schemas.openxmlformats.org/markup-compatibility/2006">
              <mc:Choice xmlns:v="urn:schemas-microsoft-com:vml" Requires="v">
                <p:oleObj spid="_x0000_s1067" r:id="rId31" imgW="14289495" imgH="14289495" progId="">
                  <p:embed/>
                </p:oleObj>
              </mc:Choice>
              <mc:Fallback>
                <p:oleObj r:id="rId31" imgW="14289495" imgH="14289495" progId="">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372225" y="4933950"/>
                        <a:ext cx="838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71" name="Picture 21" descr="modsimlogo"/>
          <p:cNvPicPr>
            <a:picLocks noChangeAspect="1" noChangeArrowheads="1"/>
          </p:cNvPicPr>
          <p:nvPr/>
        </p:nvPicPr>
        <p:blipFill>
          <a:blip r:embed="rId33" cstate="print"/>
          <a:srcRect/>
          <a:stretch>
            <a:fillRect/>
          </a:stretch>
        </p:blipFill>
        <p:spPr bwMode="auto">
          <a:xfrm>
            <a:off x="4657725" y="5029200"/>
            <a:ext cx="1481138" cy="311150"/>
          </a:xfrm>
          <a:prstGeom prst="rect">
            <a:avLst/>
          </a:prstGeom>
          <a:noFill/>
          <a:ln w="12700">
            <a:solidFill>
              <a:schemeClr val="accent2"/>
            </a:solidFill>
            <a:miter lim="800000"/>
            <a:headEnd/>
            <a:tailEnd/>
          </a:ln>
        </p:spPr>
      </p:pic>
      <p:sp>
        <p:nvSpPr>
          <p:cNvPr id="1028" name="Slide Number Placeholder 2"/>
          <p:cNvSpPr>
            <a:spLocks noGrp="1"/>
          </p:cNvSpPr>
          <p:nvPr>
            <p:ph type="sldNum" sz="quarter" idx="4294967295"/>
          </p:nvPr>
        </p:nvSpPr>
        <p:spPr>
          <a:xfrm>
            <a:off x="8796338" y="6521450"/>
            <a:ext cx="347662" cy="336550"/>
          </a:xfrm>
          <a:prstGeom prst="rect">
            <a:avLst/>
          </a:prstGeom>
          <a:noFill/>
        </p:spPr>
        <p:txBody>
          <a:bodyPr/>
          <a:lstStyle/>
          <a:p>
            <a:fld id="{93FEB019-E124-48CC-A472-0028027D2266}" type="slidenum">
              <a:rPr lang="en-US" smtClean="0">
                <a:latin typeface="Arial" pitchFamily="34" charset="0"/>
              </a:rPr>
              <a:pPr/>
              <a:t>17</a:t>
            </a:fld>
            <a:endParaRPr lang="en-US" dirty="0" smtClean="0">
              <a:latin typeface="Arial" pitchFamily="34" charset="0"/>
            </a:endParaRPr>
          </a:p>
        </p:txBody>
      </p:sp>
      <p:pic>
        <p:nvPicPr>
          <p:cNvPr id="4" name="Picture 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67617" y="3386171"/>
            <a:ext cx="1287301" cy="643951"/>
          </a:xfrm>
          <a:prstGeom prst="rect">
            <a:avLst/>
          </a:prstGeom>
        </p:spPr>
      </p:pic>
      <p:pic>
        <p:nvPicPr>
          <p:cNvPr id="8" name="Picture 7"/>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26966" y="1512411"/>
            <a:ext cx="874806" cy="557689"/>
          </a:xfrm>
          <a:prstGeom prst="rect">
            <a:avLst/>
          </a:prstGeom>
        </p:spPr>
      </p:pic>
      <p:cxnSp>
        <p:nvCxnSpPr>
          <p:cNvPr id="55" name="AutoShape 37"/>
          <p:cNvCxnSpPr>
            <a:cxnSpLocks noChangeShapeType="1"/>
          </p:cNvCxnSpPr>
          <p:nvPr/>
        </p:nvCxnSpPr>
        <p:spPr bwMode="auto">
          <a:xfrm flipH="1">
            <a:off x="4575176" y="683643"/>
            <a:ext cx="404812" cy="2581846"/>
          </a:xfrm>
          <a:prstGeom prst="straightConnector1">
            <a:avLst/>
          </a:prstGeom>
          <a:noFill/>
          <a:ln w="15875">
            <a:solidFill>
              <a:schemeClr val="tx1"/>
            </a:solidFill>
            <a:round/>
            <a:headEnd/>
            <a:tailEnd/>
          </a:ln>
        </p:spPr>
      </p:cxnSp>
    </p:spTree>
    <p:extLst>
      <p:ext uri="{BB962C8B-B14F-4D97-AF65-F5344CB8AC3E}">
        <p14:creationId xmlns:p14="http://schemas.microsoft.com/office/powerpoint/2010/main" val="14038721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b="1" dirty="0" smtClean="0"/>
              <a:t>Select FE COP Lines of Effort</a:t>
            </a:r>
            <a:endParaRPr lang="en-US" sz="3200" b="1" dirty="0"/>
          </a:p>
        </p:txBody>
      </p:sp>
      <p:sp>
        <p:nvSpPr>
          <p:cNvPr id="3" name="Content Placeholder 2"/>
          <p:cNvSpPr>
            <a:spLocks noGrp="1"/>
          </p:cNvSpPr>
          <p:nvPr>
            <p:ph idx="1"/>
          </p:nvPr>
        </p:nvSpPr>
        <p:spPr>
          <a:xfrm>
            <a:off x="457200" y="1295400"/>
            <a:ext cx="8229600" cy="4387240"/>
          </a:xfrm>
        </p:spPr>
        <p:txBody>
          <a:bodyPr>
            <a:noAutofit/>
          </a:bodyPr>
          <a:lstStyle/>
          <a:p>
            <a:pPr lvl="0"/>
            <a:r>
              <a:rPr lang="en-US" sz="1600" b="1" i="0" u="sng" dirty="0">
                <a:solidFill>
                  <a:prstClr val="black"/>
                </a:solidFill>
              </a:rPr>
              <a:t>Fleet Warfare Improvement Program (WIP)</a:t>
            </a:r>
            <a:r>
              <a:rPr lang="en-US" sz="1600" i="0" dirty="0">
                <a:solidFill>
                  <a:prstClr val="black"/>
                </a:solidFill>
              </a:rPr>
              <a:t>:  The Fleet WIP LOE will report on the various WIPs and interaction of the WFCs with the WIPs.  This LOE will also develop and report  best practices that will improve  WFCs interaction and relationships in support of the WIPs.  This team is to provide updates on future and past interactions in WIPs.  </a:t>
            </a:r>
          </a:p>
          <a:p>
            <a:endParaRPr lang="en-US" sz="1600" b="1" i="0" u="sng" dirty="0" smtClean="0"/>
          </a:p>
          <a:p>
            <a:r>
              <a:rPr lang="en-US" sz="1600" b="1" i="0" u="sng" dirty="0" smtClean="0"/>
              <a:t>Waterfront Support</a:t>
            </a:r>
            <a:r>
              <a:rPr lang="en-US" sz="1600" i="0" dirty="0" smtClean="0"/>
              <a:t>: This LOE will review and spread WFC best practices in waterfront support to include support for ships, waterfront staffs, NAVSEA shipyards and NAVSEA program managers.   This LOE will utilize established mechanisms and create new ones when necessary to engage the Fleet at the waterfront and to provide feedback for improvement to other WFC via the COP.  This LOE will also capitalize on these relationships as an informal method to ensure the WFC centers address Fleet needs. </a:t>
            </a:r>
          </a:p>
          <a:p>
            <a:pPr marL="0" indent="0">
              <a:buNone/>
            </a:pPr>
            <a:endParaRPr lang="en-US" sz="1600" i="0" dirty="0" smtClean="0"/>
          </a:p>
          <a:p>
            <a:r>
              <a:rPr lang="en-US" sz="1600" b="1" i="0" u="sng" dirty="0" smtClean="0"/>
              <a:t>Training</a:t>
            </a:r>
            <a:r>
              <a:rPr lang="en-US" sz="1600" i="0" dirty="0" smtClean="0"/>
              <a:t>- This LOE will review and spread WFC best practices in the area of Fleet training. </a:t>
            </a:r>
            <a:r>
              <a:rPr lang="en-US" sz="1600" i="0" dirty="0"/>
              <a:t>This LOE will utilize established mechanisms and create new ones when necessary to </a:t>
            </a:r>
            <a:r>
              <a:rPr lang="en-US" sz="1600" i="0" dirty="0" smtClean="0"/>
              <a:t>engage </a:t>
            </a:r>
            <a:r>
              <a:rPr lang="en-US" sz="1600" i="0" dirty="0"/>
              <a:t>the Fleet </a:t>
            </a:r>
            <a:r>
              <a:rPr lang="en-US" sz="1600" i="0" dirty="0" smtClean="0"/>
              <a:t>in the area of system, unit and operational level training and provide </a:t>
            </a:r>
            <a:r>
              <a:rPr lang="en-US" sz="1600" i="0" dirty="0"/>
              <a:t>feedback for improvement to </a:t>
            </a:r>
            <a:r>
              <a:rPr lang="en-US" sz="1600" i="0" dirty="0" smtClean="0"/>
              <a:t>other warfare centers via the COP.  </a:t>
            </a:r>
            <a:r>
              <a:rPr lang="en-US" sz="1600" i="0" dirty="0"/>
              <a:t>This LOE will also capitalize on these </a:t>
            </a:r>
            <a:r>
              <a:rPr lang="en-US" sz="1600" i="0" dirty="0" smtClean="0"/>
              <a:t>training relationships </a:t>
            </a:r>
            <a:r>
              <a:rPr lang="en-US" sz="1600" i="0" dirty="0"/>
              <a:t>as an informal method to ensure the warfare centers </a:t>
            </a:r>
            <a:r>
              <a:rPr lang="en-US" sz="1600" i="0" dirty="0" smtClean="0"/>
              <a:t>address </a:t>
            </a:r>
            <a:r>
              <a:rPr lang="en-US" sz="1600" i="0" dirty="0"/>
              <a:t>Fleet needs.  </a:t>
            </a:r>
            <a:endParaRPr lang="en-US" sz="1600" i="0" dirty="0" smtClean="0"/>
          </a:p>
          <a:p>
            <a:endParaRPr lang="en-US" sz="1400" dirty="0"/>
          </a:p>
        </p:txBody>
      </p:sp>
      <p:sp>
        <p:nvSpPr>
          <p:cNvPr id="5" name="Slide Number Placeholder 4"/>
          <p:cNvSpPr>
            <a:spLocks noGrp="1"/>
          </p:cNvSpPr>
          <p:nvPr>
            <p:ph type="sldNum" sz="quarter" idx="12"/>
          </p:nvPr>
        </p:nvSpPr>
        <p:spPr/>
        <p:txBody>
          <a:bodyPr/>
          <a:lstStyle/>
          <a:p>
            <a:fld id="{8485C26A-C318-4248-9865-292B0217CF33}" type="slidenum">
              <a:rPr lang="en-US" smtClean="0">
                <a:solidFill>
                  <a:prstClr val="black">
                    <a:tint val="75000"/>
                  </a:prstClr>
                </a:solidFill>
              </a:rPr>
              <a:pPr/>
              <a:t>18</a:t>
            </a:fld>
            <a:endParaRPr lang="en-US">
              <a:solidFill>
                <a:prstClr val="black">
                  <a:tint val="75000"/>
                </a:prstClr>
              </a:solidFill>
            </a:endParaRPr>
          </a:p>
        </p:txBody>
      </p:sp>
      <p:sp>
        <p:nvSpPr>
          <p:cNvPr id="6" name="Text Box 6"/>
          <p:cNvSpPr txBox="1">
            <a:spLocks noChangeArrowheads="1"/>
          </p:cNvSpPr>
          <p:nvPr/>
        </p:nvSpPr>
        <p:spPr bwMode="auto">
          <a:xfrm>
            <a:off x="0" y="6573838"/>
            <a:ext cx="9144000" cy="277813"/>
          </a:xfrm>
          <a:prstGeom prst="rect">
            <a:avLst/>
          </a:prstGeom>
          <a:noFill/>
          <a:ln>
            <a:noFill/>
          </a:ln>
          <a:effectLst/>
          <a:extLst>
            <a:ext uri="{909E8E84-426E-40DD-AFC4-6F175D3DCCD1}">
              <a14:hiddenFill xmlns:a14="http://schemas.microsoft.com/office/drawing/2010/main">
                <a:solidFill>
                  <a:srgbClr val="71A66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a:spAutoFit/>
          </a:bodyPr>
          <a:lstStyle>
            <a:lvl1pPr algn="l" eaLnBrk="0" hangingPunct="0">
              <a:spcBef>
                <a:spcPct val="10000"/>
              </a:spcBef>
              <a:spcAft>
                <a:spcPct val="10000"/>
              </a:spcAft>
              <a:buClr>
                <a:schemeClr val="tx1"/>
              </a:buClr>
              <a:buChar char="•"/>
              <a:tabLst>
                <a:tab pos="1200150" algn="l"/>
              </a:tabLst>
              <a:defRPr b="1">
                <a:solidFill>
                  <a:schemeClr val="tx1"/>
                </a:solidFill>
                <a:latin typeface="Arial" charset="0"/>
              </a:defRPr>
            </a:lvl1pPr>
            <a:lvl2pPr marL="742950" indent="-285750" algn="l" eaLnBrk="0" hangingPunct="0">
              <a:spcBef>
                <a:spcPct val="10000"/>
              </a:spcBef>
              <a:spcAft>
                <a:spcPct val="10000"/>
              </a:spcAft>
              <a:buClr>
                <a:schemeClr val="tx1"/>
              </a:buClr>
              <a:buChar char="•"/>
              <a:tabLst>
                <a:tab pos="1200150" algn="l"/>
              </a:tabLst>
              <a:defRPr sz="1600">
                <a:solidFill>
                  <a:schemeClr val="tx1"/>
                </a:solidFill>
                <a:latin typeface="Arial" charset="0"/>
              </a:defRPr>
            </a:lvl2pPr>
            <a:lvl3pPr marL="1143000" indent="-228600" algn="l" eaLnBrk="0" hangingPunct="0">
              <a:spcBef>
                <a:spcPct val="10000"/>
              </a:spcBef>
              <a:spcAft>
                <a:spcPct val="10000"/>
              </a:spcAft>
              <a:buClr>
                <a:schemeClr val="tx1"/>
              </a:buClr>
              <a:buChar char="•"/>
              <a:tabLst>
                <a:tab pos="1200150" algn="l"/>
              </a:tabLst>
              <a:defRPr sz="1400">
                <a:solidFill>
                  <a:schemeClr val="tx1"/>
                </a:solidFill>
                <a:latin typeface="Arial" charset="0"/>
              </a:defRPr>
            </a:lvl3pPr>
            <a:lvl4pPr marL="1600200" indent="-228600" algn="l" eaLnBrk="0" hangingPunct="0">
              <a:spcBef>
                <a:spcPct val="10000"/>
              </a:spcBef>
              <a:spcAft>
                <a:spcPct val="10000"/>
              </a:spcAft>
              <a:buClr>
                <a:schemeClr val="tx1"/>
              </a:buClr>
              <a:buChar char="•"/>
              <a:tabLst>
                <a:tab pos="1200150" algn="l"/>
              </a:tabLst>
              <a:defRPr sz="1400">
                <a:solidFill>
                  <a:schemeClr val="tx1"/>
                </a:solidFill>
                <a:latin typeface="Arial" charset="0"/>
              </a:defRPr>
            </a:lvl4pPr>
            <a:lvl5pPr marL="2057400" indent="-228600" algn="l" eaLnBrk="0" hangingPunct="0">
              <a:spcBef>
                <a:spcPct val="10000"/>
              </a:spcBef>
              <a:spcAft>
                <a:spcPct val="10000"/>
              </a:spcAft>
              <a:buClr>
                <a:schemeClr val="tx1"/>
              </a:buClr>
              <a:buChar char="•"/>
              <a:tabLst>
                <a:tab pos="1200150" algn="l"/>
              </a:tabLst>
              <a:defRPr sz="1400">
                <a:solidFill>
                  <a:schemeClr val="tx1"/>
                </a:solidFill>
                <a:latin typeface="Arial" charset="0"/>
              </a:defRPr>
            </a:lvl5pPr>
            <a:lvl6pPr marL="2514600" indent="-228600" eaLnBrk="0" fontAlgn="base" hangingPunct="0">
              <a:spcBef>
                <a:spcPct val="10000"/>
              </a:spcBef>
              <a:spcAft>
                <a:spcPct val="10000"/>
              </a:spcAft>
              <a:buClr>
                <a:schemeClr val="tx1"/>
              </a:buClr>
              <a:buChar char="•"/>
              <a:tabLst>
                <a:tab pos="1200150" algn="l"/>
              </a:tabLst>
              <a:defRPr sz="1400">
                <a:solidFill>
                  <a:schemeClr val="tx1"/>
                </a:solidFill>
                <a:latin typeface="Arial" charset="0"/>
              </a:defRPr>
            </a:lvl6pPr>
            <a:lvl7pPr marL="2971800" indent="-228600" eaLnBrk="0" fontAlgn="base" hangingPunct="0">
              <a:spcBef>
                <a:spcPct val="10000"/>
              </a:spcBef>
              <a:spcAft>
                <a:spcPct val="10000"/>
              </a:spcAft>
              <a:buClr>
                <a:schemeClr val="tx1"/>
              </a:buClr>
              <a:buChar char="•"/>
              <a:tabLst>
                <a:tab pos="1200150" algn="l"/>
              </a:tabLst>
              <a:defRPr sz="1400">
                <a:solidFill>
                  <a:schemeClr val="tx1"/>
                </a:solidFill>
                <a:latin typeface="Arial" charset="0"/>
              </a:defRPr>
            </a:lvl7pPr>
            <a:lvl8pPr marL="3429000" indent="-228600" eaLnBrk="0" fontAlgn="base" hangingPunct="0">
              <a:spcBef>
                <a:spcPct val="10000"/>
              </a:spcBef>
              <a:spcAft>
                <a:spcPct val="10000"/>
              </a:spcAft>
              <a:buClr>
                <a:schemeClr val="tx1"/>
              </a:buClr>
              <a:buChar char="•"/>
              <a:tabLst>
                <a:tab pos="1200150" algn="l"/>
              </a:tabLst>
              <a:defRPr sz="1400">
                <a:solidFill>
                  <a:schemeClr val="tx1"/>
                </a:solidFill>
                <a:latin typeface="Arial" charset="0"/>
              </a:defRPr>
            </a:lvl8pPr>
            <a:lvl9pPr marL="3886200" indent="-228600" eaLnBrk="0" fontAlgn="base" hangingPunct="0">
              <a:spcBef>
                <a:spcPct val="10000"/>
              </a:spcBef>
              <a:spcAft>
                <a:spcPct val="10000"/>
              </a:spcAft>
              <a:buClr>
                <a:schemeClr val="tx1"/>
              </a:buClr>
              <a:buChar char="•"/>
              <a:tabLst>
                <a:tab pos="1200150" algn="l"/>
              </a:tabLst>
              <a:defRPr sz="1400">
                <a:solidFill>
                  <a:schemeClr val="tx1"/>
                </a:solidFill>
                <a:latin typeface="Arial" charset="0"/>
              </a:defRPr>
            </a:lvl9pPr>
          </a:lstStyle>
          <a:p>
            <a:pPr algn="ctr" eaLnBrk="1" hangingPunct="1">
              <a:spcBef>
                <a:spcPct val="0"/>
              </a:spcBef>
              <a:spcAft>
                <a:spcPct val="0"/>
              </a:spcAft>
              <a:buClrTx/>
              <a:buFontTx/>
              <a:buNone/>
            </a:pPr>
            <a:r>
              <a:rPr lang="en-US" altLang="en-US" sz="1200" b="0" dirty="0" smtClean="0">
                <a:solidFill>
                  <a:srgbClr val="000000"/>
                </a:solidFill>
              </a:rPr>
              <a:t>For Official Use Only (FOUO)</a:t>
            </a:r>
          </a:p>
        </p:txBody>
      </p:sp>
    </p:spTree>
    <p:extLst>
      <p:ext uri="{BB962C8B-B14F-4D97-AF65-F5344CB8AC3E}">
        <p14:creationId xmlns:p14="http://schemas.microsoft.com/office/powerpoint/2010/main" val="262747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Navy’s Design for Maritime Superiority</a:t>
            </a:r>
            <a:endParaRPr lang="en-US" i="0" dirty="0"/>
          </a:p>
        </p:txBody>
      </p:sp>
      <p:sp>
        <p:nvSpPr>
          <p:cNvPr id="4" name="Slide Number Placeholder 3"/>
          <p:cNvSpPr>
            <a:spLocks noGrp="1"/>
          </p:cNvSpPr>
          <p:nvPr>
            <p:ph type="sldNum" sz="quarter" idx="12"/>
          </p:nvPr>
        </p:nvSpPr>
        <p:spPr/>
        <p:txBody>
          <a:bodyPr/>
          <a:lstStyle/>
          <a:p>
            <a:pPr>
              <a:defRPr/>
            </a:pPr>
            <a:fld id="{30BDAAAD-9E02-4D5A-BA05-5C95D05D7BB3}" type="slidenum">
              <a:rPr lang="en-US" smtClean="0"/>
              <a:pPr>
                <a:defRPr/>
              </a:pPr>
              <a:t>2</a:t>
            </a:fld>
            <a:endParaRPr lang="en-US"/>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066801"/>
            <a:ext cx="403860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5638800"/>
            <a:ext cx="4038600" cy="923330"/>
          </a:xfrm>
          <a:prstGeom prst="rect">
            <a:avLst/>
          </a:prstGeom>
          <a:solidFill>
            <a:srgbClr val="062B66"/>
          </a:solid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“Our competitors are moving quickly, and our adversaries are bent on leaving us swirling in their wake”</a:t>
            </a:r>
            <a:endParaRPr lang="en-US"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4114800" y="1295400"/>
            <a:ext cx="4800600" cy="6124754"/>
          </a:xfrm>
          <a:prstGeom prst="rect">
            <a:avLst/>
          </a:prstGeom>
          <a:noFill/>
        </p:spPr>
        <p:txBody>
          <a:bodyPr wrap="square" rtlCol="0">
            <a:spAutoFit/>
          </a:bodyPr>
          <a:lstStyle/>
          <a:p>
            <a:r>
              <a:rPr lang="en-US" sz="1200" dirty="0" smtClean="0"/>
              <a:t>                                </a:t>
            </a:r>
            <a:r>
              <a:rPr lang="en-US" sz="2000" b="1" dirty="0" smtClean="0"/>
              <a:t>Recent Headlines</a:t>
            </a:r>
          </a:p>
          <a:p>
            <a:endParaRPr lang="en-US" sz="1200" b="1" dirty="0" smtClean="0"/>
          </a:p>
          <a:p>
            <a:r>
              <a:rPr lang="en-US" sz="1200" b="1" dirty="0" smtClean="0"/>
              <a:t>US </a:t>
            </a:r>
            <a:r>
              <a:rPr lang="en-US" sz="1200" b="1" dirty="0"/>
              <a:t>warship possibly targeted by Yemen rebels for a third </a:t>
            </a:r>
            <a:r>
              <a:rPr lang="en-US" sz="1200" b="1" dirty="0" smtClean="0"/>
              <a:t>time</a:t>
            </a:r>
          </a:p>
          <a:p>
            <a:r>
              <a:rPr lang="en-US" sz="1200" dirty="0"/>
              <a:t>(FOXNEWS 16 OCT 16) … Lucas Tomlinson </a:t>
            </a:r>
            <a:endParaRPr lang="en-US" sz="1200" dirty="0" smtClean="0"/>
          </a:p>
          <a:p>
            <a:r>
              <a:rPr lang="en-US" sz="1200" dirty="0"/>
              <a:t>a U.S. defense official said multiple missiles were fired at three ships patrolling international waters at around 3:30 p.m. ET. U.S. Chief of Naval Operations Adm. John Richardson appeared to confirm that </a:t>
            </a:r>
            <a:r>
              <a:rPr lang="en-US" sz="1200" dirty="0" err="1"/>
              <a:t>assesment</a:t>
            </a:r>
            <a:r>
              <a:rPr lang="en-US" sz="1200" dirty="0"/>
              <a:t>, telling reporters the vessels seemed "to have come under attack in the Red Sea, again from coastal defense cruise missiles fired from the coast of Yemen</a:t>
            </a:r>
            <a:r>
              <a:rPr lang="en-US" sz="1200" dirty="0" smtClean="0"/>
              <a:t>.“</a:t>
            </a:r>
          </a:p>
          <a:p>
            <a:endParaRPr lang="en-US" sz="1200" dirty="0"/>
          </a:p>
          <a:p>
            <a:r>
              <a:rPr lang="en-US" sz="1200" b="1" dirty="0" smtClean="0"/>
              <a:t>U.S</a:t>
            </a:r>
            <a:r>
              <a:rPr lang="en-US" sz="1200" b="1" dirty="0"/>
              <a:t>. military strikes Yemen after missile attacks on U.S. Navy </a:t>
            </a:r>
            <a:r>
              <a:rPr lang="en-US" sz="1200" b="1" dirty="0" smtClean="0"/>
              <a:t>ship</a:t>
            </a:r>
          </a:p>
          <a:p>
            <a:r>
              <a:rPr lang="en-US" sz="1200" dirty="0" smtClean="0"/>
              <a:t>(REUTERS </a:t>
            </a:r>
            <a:r>
              <a:rPr lang="en-US" sz="1200" dirty="0"/>
              <a:t>13 </a:t>
            </a:r>
            <a:r>
              <a:rPr lang="en-US" sz="1200" dirty="0" smtClean="0"/>
              <a:t>OCT16</a:t>
            </a:r>
            <a:r>
              <a:rPr lang="en-US" sz="1200" dirty="0"/>
              <a:t>) … </a:t>
            </a:r>
            <a:r>
              <a:rPr lang="en-US" sz="1200" dirty="0" smtClean="0"/>
              <a:t>Phil </a:t>
            </a:r>
            <a:r>
              <a:rPr lang="en-US" sz="1200" dirty="0"/>
              <a:t>Stewart </a:t>
            </a:r>
          </a:p>
          <a:p>
            <a:r>
              <a:rPr lang="en-US" sz="1200" dirty="0"/>
              <a:t>WASHINGTON The U.S. military launched cruise missile strikes on Thursday to knock out three coastal radar sites in areas of Yemen controlled by Iran-aligned </a:t>
            </a:r>
            <a:r>
              <a:rPr lang="en-US" sz="1200" dirty="0" err="1"/>
              <a:t>Houthi</a:t>
            </a:r>
            <a:r>
              <a:rPr lang="en-US" sz="1200" dirty="0"/>
              <a:t> forces, retaliating after failed missile attacks this week on a U.S. Navy destroyer, U.S. officials </a:t>
            </a:r>
            <a:r>
              <a:rPr lang="en-US" sz="1200" dirty="0" smtClean="0"/>
              <a:t>said.</a:t>
            </a:r>
          </a:p>
          <a:p>
            <a:endParaRPr lang="en-US" sz="1200" dirty="0"/>
          </a:p>
          <a:p>
            <a:r>
              <a:rPr lang="en-US" sz="1200" b="1" dirty="0"/>
              <a:t>Navy Secretary </a:t>
            </a:r>
            <a:r>
              <a:rPr lang="en-US" sz="1200" b="1" dirty="0" err="1"/>
              <a:t>Mabus</a:t>
            </a:r>
            <a:r>
              <a:rPr lang="en-US" sz="1200" b="1" dirty="0"/>
              <a:t> Praises USS </a:t>
            </a:r>
            <a:r>
              <a:rPr lang="en-US" sz="1200" b="1" dirty="0" err="1"/>
              <a:t>Nitze</a:t>
            </a:r>
            <a:r>
              <a:rPr lang="en-US" sz="1200" b="1" dirty="0"/>
              <a:t> Action In Red Sea</a:t>
            </a:r>
          </a:p>
          <a:p>
            <a:r>
              <a:rPr lang="en-US" sz="1200" dirty="0"/>
              <a:t>(WVEC ABC NORFOLK 13 OCT 16) ... Mike Gooding</a:t>
            </a:r>
          </a:p>
          <a:p>
            <a:r>
              <a:rPr lang="en-US" sz="1200" dirty="0"/>
              <a:t>NEWPORT NEWS, Va. – Hours after the USS </a:t>
            </a:r>
            <a:r>
              <a:rPr lang="en-US" sz="1200" dirty="0" err="1"/>
              <a:t>Nitze</a:t>
            </a:r>
            <a:r>
              <a:rPr lang="en-US" sz="1200" dirty="0"/>
              <a:t> launched retaliatory Tomahawk cruise missile strikes against Iran-backed </a:t>
            </a:r>
            <a:r>
              <a:rPr lang="en-US" sz="1200" dirty="0" err="1"/>
              <a:t>Houthi</a:t>
            </a:r>
            <a:r>
              <a:rPr lang="en-US" sz="1200" dirty="0"/>
              <a:t> rebel radar sites in Yemen, the Navy's top civilian leader had high praise for the destroyer's crew</a:t>
            </a:r>
          </a:p>
          <a:p>
            <a:endParaRPr lang="en-US" sz="1200" dirty="0"/>
          </a:p>
          <a:p>
            <a:r>
              <a:rPr lang="en-US" sz="1200" b="1" dirty="0" smtClean="0"/>
              <a:t>N</a:t>
            </a:r>
            <a:r>
              <a:rPr lang="en-US" sz="1200" b="1" dirty="0"/>
              <a:t>. Korean Missile Launch Fails As Reagan Pays Port Call To Busan</a:t>
            </a:r>
          </a:p>
          <a:p>
            <a:r>
              <a:rPr lang="en-US" sz="1200" dirty="0"/>
              <a:t>(STARS AND STRIPES 16 OCT 16) ... Kim </a:t>
            </a:r>
            <a:r>
              <a:rPr lang="en-US" sz="1200" dirty="0" err="1"/>
              <a:t>Gamel</a:t>
            </a:r>
            <a:endParaRPr lang="en-US" sz="1200" dirty="0"/>
          </a:p>
          <a:p>
            <a:r>
              <a:rPr lang="en-US" sz="1200" dirty="0"/>
              <a:t>SEOUL, South Korea – North Korea tried but failed to fire an intermediate-range missile, U.S. and South Korean officials said Sunday</a:t>
            </a:r>
            <a:r>
              <a:rPr lang="en-US" sz="1200" dirty="0" smtClean="0"/>
              <a:t>.</a:t>
            </a:r>
          </a:p>
          <a:p>
            <a:endParaRPr lang="en-US" sz="1200" dirty="0"/>
          </a:p>
          <a:p>
            <a:r>
              <a:rPr lang="en-US" sz="1200" dirty="0" smtClean="0"/>
              <a:t>.</a:t>
            </a:r>
          </a:p>
          <a:p>
            <a:endParaRPr lang="en-US" sz="1200" dirty="0"/>
          </a:p>
          <a:p>
            <a:endParaRPr lang="en-US" sz="1200" dirty="0"/>
          </a:p>
          <a:p>
            <a:endParaRPr lang="en-US" sz="1200" dirty="0"/>
          </a:p>
        </p:txBody>
      </p:sp>
    </p:spTree>
    <p:extLst>
      <p:ext uri="{BB962C8B-B14F-4D97-AF65-F5344CB8AC3E}">
        <p14:creationId xmlns:p14="http://schemas.microsoft.com/office/powerpoint/2010/main" val="145576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2550" y="152400"/>
            <a:ext cx="7791450" cy="6107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solidFill>
                  <a:schemeClr val="bg1"/>
                </a:solidFill>
                <a:ea typeface="ＭＳ Ｐゴシック" panose="020B0600070205080204" pitchFamily="34" charset="-128"/>
                <a:cs typeface="Arial" panose="020B0604020202020204" pitchFamily="34" charset="0"/>
              </a:rPr>
              <a:t>NAVSEA Strategic Framework</a:t>
            </a:r>
            <a:endParaRPr lang="en-US" altLang="en-US" sz="3200" b="1" dirty="0" smtClean="0">
              <a:solidFill>
                <a:schemeClr val="bg1"/>
              </a:solidFill>
              <a:ea typeface="ＭＳ Ｐゴシック" panose="020B0600070205080204" pitchFamily="34" charset="-128"/>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32464"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86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2475" y="-173037"/>
            <a:ext cx="8229600" cy="1143000"/>
          </a:xfrm>
        </p:spPr>
        <p:txBody>
          <a:bodyPr/>
          <a:lstStyle/>
          <a:p>
            <a:pPr eaLnBrk="1" hangingPunct="1"/>
            <a:r>
              <a:rPr lang="en-US" sz="3200" b="1" dirty="0" smtClean="0">
                <a:solidFill>
                  <a:srgbClr val="000000"/>
                </a:solidFill>
              </a:rPr>
              <a:t>Roles of the Warfare Centers</a:t>
            </a:r>
            <a:endParaRPr lang="en-US" sz="3200" b="1" dirty="0" smtClean="0"/>
          </a:p>
        </p:txBody>
      </p:sp>
      <p:sp>
        <p:nvSpPr>
          <p:cNvPr id="5" name="Slide Number Placeholder 4"/>
          <p:cNvSpPr>
            <a:spLocks noGrp="1"/>
          </p:cNvSpPr>
          <p:nvPr>
            <p:ph type="sldNum" sz="quarter" idx="12"/>
          </p:nvPr>
        </p:nvSpPr>
        <p:spPr>
          <a:prstGeom prst="rect">
            <a:avLst/>
          </a:prstGeom>
        </p:spPr>
        <p:txBody>
          <a:bodyPr/>
          <a:lstStyle/>
          <a:p>
            <a:pPr>
              <a:defRPr/>
            </a:pPr>
            <a:fld id="{C8E9FDD4-F626-43BB-B51B-6A1CF326DAC4}" type="slidenum">
              <a:rPr lang="en-US" smtClean="0"/>
              <a:pPr>
                <a:defRPr/>
              </a:pPr>
              <a:t>4</a:t>
            </a:fld>
            <a:endParaRPr lang="en-US" dirty="0"/>
          </a:p>
        </p:txBody>
      </p:sp>
      <p:sp>
        <p:nvSpPr>
          <p:cNvPr id="7" name="TextBox 6"/>
          <p:cNvSpPr txBox="1"/>
          <p:nvPr/>
        </p:nvSpPr>
        <p:spPr>
          <a:xfrm>
            <a:off x="171450" y="6010570"/>
            <a:ext cx="8810625" cy="707886"/>
          </a:xfrm>
          <a:prstGeom prst="rect">
            <a:avLst/>
          </a:prstGeom>
          <a:solidFill>
            <a:schemeClr val="tx2">
              <a:lumMod val="50000"/>
            </a:schemeClr>
          </a:solidFill>
          <a:scene3d>
            <a:camera prst="orthographicFront">
              <a:rot lat="0" lon="0" rev="0"/>
            </a:camera>
            <a:lightRig rig="threePt" dir="t">
              <a:rot lat="0" lon="0" rev="1200000"/>
            </a:lightRig>
          </a:scene3d>
          <a:sp3d>
            <a:bevelT/>
          </a:sp3d>
        </p:spPr>
        <p:style>
          <a:lnRef idx="0">
            <a:schemeClr val="dk1"/>
          </a:lnRef>
          <a:fillRef idx="3">
            <a:schemeClr val="dk1"/>
          </a:fillRef>
          <a:effectRef idx="3">
            <a:schemeClr val="dk1"/>
          </a:effectRef>
          <a:fontRef idx="minor">
            <a:schemeClr val="lt1"/>
          </a:fontRef>
        </p:style>
        <p:txBody>
          <a:bodyPr wrap="square">
            <a:spAutoFit/>
          </a:bodyPr>
          <a:lstStyle/>
          <a:p>
            <a:pPr algn="ctr" fontAlgn="auto">
              <a:spcBef>
                <a:spcPts val="0"/>
              </a:spcBef>
              <a:spcAft>
                <a:spcPts val="0"/>
              </a:spcAft>
              <a:defRPr/>
            </a:pPr>
            <a:r>
              <a:rPr lang="en-US" sz="2000" b="1" i="1" dirty="0">
                <a:solidFill>
                  <a:prstClr val="white"/>
                </a:solidFill>
              </a:rPr>
              <a:t>Providing critical technical expertise to ensure </a:t>
            </a:r>
            <a:endParaRPr lang="en-US" sz="2000" b="1" i="1" dirty="0" smtClean="0">
              <a:solidFill>
                <a:prstClr val="white"/>
              </a:solidFill>
            </a:endParaRPr>
          </a:p>
          <a:p>
            <a:pPr algn="ctr" fontAlgn="auto">
              <a:spcBef>
                <a:spcPts val="0"/>
              </a:spcBef>
              <a:spcAft>
                <a:spcPts val="0"/>
              </a:spcAft>
              <a:defRPr/>
            </a:pPr>
            <a:r>
              <a:rPr lang="en-US" sz="2000" b="1" i="1" dirty="0" smtClean="0">
                <a:solidFill>
                  <a:prstClr val="white"/>
                </a:solidFill>
              </a:rPr>
              <a:t>current and future program </a:t>
            </a:r>
            <a:r>
              <a:rPr lang="en-US" sz="2000" b="1" i="1" dirty="0">
                <a:solidFill>
                  <a:prstClr val="white"/>
                </a:solidFill>
              </a:rPr>
              <a:t>success and fleet readiness</a:t>
            </a:r>
          </a:p>
        </p:txBody>
      </p:sp>
      <p:sp>
        <p:nvSpPr>
          <p:cNvPr id="6" name="Rectangle 5"/>
          <p:cNvSpPr/>
          <p:nvPr/>
        </p:nvSpPr>
        <p:spPr>
          <a:xfrm>
            <a:off x="196397" y="967089"/>
            <a:ext cx="8785677" cy="5078313"/>
          </a:xfrm>
          <a:prstGeom prst="rect">
            <a:avLst/>
          </a:prstGeom>
        </p:spPr>
        <p:txBody>
          <a:bodyPr wrap="square">
            <a:spAutoFit/>
          </a:bodyPr>
          <a:lstStyle/>
          <a:p>
            <a:pPr marL="231775" indent="-231775">
              <a:buFont typeface="Arial" pitchFamily="34" charset="0"/>
              <a:buChar char="•"/>
            </a:pPr>
            <a:r>
              <a:rPr lang="en-US" b="1" dirty="0" smtClean="0">
                <a:solidFill>
                  <a:prstClr val="black"/>
                </a:solidFill>
                <a:latin typeface="Calibri"/>
              </a:rPr>
              <a:t>To Make Naval Technical Programs Successful </a:t>
            </a:r>
            <a:r>
              <a:rPr lang="en-US" dirty="0" smtClean="0">
                <a:solidFill>
                  <a:prstClr val="black"/>
                </a:solidFill>
                <a:latin typeface="Calibri"/>
              </a:rPr>
              <a:t>– Warfare Centers safeguard the technical success of Naval programs by providing customers with unbiased technical advice.</a:t>
            </a:r>
          </a:p>
          <a:p>
            <a:endParaRPr lang="en-US" dirty="0" smtClean="0">
              <a:solidFill>
                <a:prstClr val="black"/>
              </a:solidFill>
              <a:latin typeface="Calibri"/>
            </a:endParaRPr>
          </a:p>
          <a:p>
            <a:pPr marL="231775" indent="-231775">
              <a:buFont typeface="Arial" pitchFamily="34" charset="0"/>
              <a:buChar char="•"/>
            </a:pPr>
            <a:r>
              <a:rPr lang="en-US" b="1" dirty="0" smtClean="0">
                <a:solidFill>
                  <a:prstClr val="black"/>
                </a:solidFill>
                <a:latin typeface="Calibri"/>
              </a:rPr>
              <a:t>To Help Determine and Develop the Capabilities that the Navy and Marine Corps Need </a:t>
            </a:r>
            <a:r>
              <a:rPr lang="en-US" dirty="0" smtClean="0">
                <a:solidFill>
                  <a:prstClr val="black"/>
                </a:solidFill>
                <a:latin typeface="Calibri"/>
              </a:rPr>
              <a:t>– We are an integral part of the leadership’s decision making process in our roles as government trusted technical advisors.</a:t>
            </a:r>
          </a:p>
          <a:p>
            <a:endParaRPr lang="en-US" dirty="0" smtClean="0">
              <a:solidFill>
                <a:prstClr val="black"/>
              </a:solidFill>
              <a:latin typeface="Calibri"/>
            </a:endParaRPr>
          </a:p>
          <a:p>
            <a:pPr marL="231775" indent="-231775">
              <a:buFont typeface="Arial" pitchFamily="34" charset="0"/>
              <a:buChar char="•"/>
            </a:pPr>
            <a:r>
              <a:rPr lang="en-US" b="1" dirty="0" smtClean="0">
                <a:solidFill>
                  <a:prstClr val="black"/>
                </a:solidFill>
                <a:latin typeface="Calibri"/>
              </a:rPr>
              <a:t>To Verify the Quality, Safety, and Effectiveness of Platforms and Systems</a:t>
            </a:r>
            <a:r>
              <a:rPr lang="en-US" dirty="0" smtClean="0">
                <a:solidFill>
                  <a:prstClr val="black"/>
                </a:solidFill>
                <a:latin typeface="Calibri"/>
              </a:rPr>
              <a:t> – As trusted technical agents, Warfare Centers exercise technical authority through rigorous systems engineering processes to promote the safety and effectiveness of our ships and systems.</a:t>
            </a:r>
          </a:p>
          <a:p>
            <a:endParaRPr lang="en-US" dirty="0" smtClean="0">
              <a:solidFill>
                <a:prstClr val="black"/>
              </a:solidFill>
              <a:latin typeface="Calibri"/>
            </a:endParaRPr>
          </a:p>
          <a:p>
            <a:pPr marL="231775" indent="-231775">
              <a:buFont typeface="Arial" pitchFamily="34" charset="0"/>
              <a:buChar char="•"/>
            </a:pPr>
            <a:r>
              <a:rPr lang="en-US" b="1" dirty="0" smtClean="0">
                <a:solidFill>
                  <a:prstClr val="black"/>
                </a:solidFill>
                <a:latin typeface="Calibri"/>
              </a:rPr>
              <a:t>To Help Design, Develop, and Field Solutions for Urgent Operational Fleet Needs </a:t>
            </a:r>
            <a:r>
              <a:rPr lang="en-US" dirty="0" smtClean="0">
                <a:solidFill>
                  <a:prstClr val="black"/>
                </a:solidFill>
                <a:latin typeface="Calibri"/>
              </a:rPr>
              <a:t>– The Navy and Marine Corps are our first priority, and we pride ourselves on our ability to deliver an array of responsive options and services for warfighter needs.</a:t>
            </a:r>
          </a:p>
          <a:p>
            <a:endParaRPr lang="en-US" dirty="0" smtClean="0">
              <a:solidFill>
                <a:prstClr val="black"/>
              </a:solidFill>
              <a:latin typeface="Calibri"/>
            </a:endParaRPr>
          </a:p>
          <a:p>
            <a:pPr marL="231775" indent="-231775">
              <a:buFont typeface="Arial" pitchFamily="34" charset="0"/>
              <a:buChar char="•"/>
            </a:pPr>
            <a:r>
              <a:rPr lang="en-US" b="1" dirty="0" smtClean="0">
                <a:solidFill>
                  <a:prstClr val="black"/>
                </a:solidFill>
                <a:latin typeface="Calibri"/>
              </a:rPr>
              <a:t>To Provide a Bridge Between Warfighters and the Technical Community </a:t>
            </a:r>
            <a:r>
              <a:rPr lang="en-US" dirty="0" smtClean="0">
                <a:solidFill>
                  <a:prstClr val="black"/>
                </a:solidFill>
                <a:latin typeface="Calibri"/>
              </a:rPr>
              <a:t>– We work with the warfighter to understand their operational needs and translate them into requirements that the technical community can address.</a:t>
            </a:r>
            <a:endParaRPr lang="en-US" dirty="0">
              <a:solidFill>
                <a:prstClr val="black"/>
              </a:solidFill>
              <a:latin typeface="Calibri"/>
            </a:endParaRPr>
          </a:p>
        </p:txBody>
      </p:sp>
    </p:spTree>
    <p:extLst>
      <p:ext uri="{BB962C8B-B14F-4D97-AF65-F5344CB8AC3E}">
        <p14:creationId xmlns:p14="http://schemas.microsoft.com/office/powerpoint/2010/main" val="21772957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2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1931"/>
            <a:ext cx="2833612" cy="220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sosceles Triangle 1"/>
          <p:cNvSpPr/>
          <p:nvPr/>
        </p:nvSpPr>
        <p:spPr>
          <a:xfrm rot="10800000">
            <a:off x="807851" y="1712869"/>
            <a:ext cx="7426172" cy="4181904"/>
          </a:xfrm>
          <a:prstGeom prst="triangle">
            <a:avLst/>
          </a:prstGeom>
          <a:gradFill flip="none" rotWithShape="1">
            <a:gsLst>
              <a:gs pos="0">
                <a:srgbClr val="FF3399">
                  <a:alpha val="15000"/>
                </a:srgbClr>
              </a:gs>
              <a:gs pos="25000">
                <a:srgbClr val="FF6633"/>
              </a:gs>
              <a:gs pos="50000">
                <a:srgbClr val="FFFF00"/>
              </a:gs>
              <a:gs pos="75000">
                <a:srgbClr val="01A78F"/>
              </a:gs>
              <a:gs pos="100000">
                <a:srgbClr val="3366FF"/>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243" name="Rectangle 16"/>
          <p:cNvSpPr>
            <a:spLocks noGrp="1" noChangeArrowheads="1"/>
          </p:cNvSpPr>
          <p:nvPr>
            <p:ph type="title"/>
          </p:nvPr>
        </p:nvSpPr>
        <p:spPr>
          <a:xfrm>
            <a:off x="1324160" y="0"/>
            <a:ext cx="7599286" cy="841375"/>
          </a:xfrm>
        </p:spPr>
        <p:txBody>
          <a:bodyPr/>
          <a:lstStyle/>
          <a:p>
            <a:r>
              <a:rPr lang="en-US" sz="2800" b="1" dirty="0" smtClean="0"/>
              <a:t>What We Do for the </a:t>
            </a:r>
            <a:r>
              <a:rPr lang="en-US" sz="2800" b="1" smtClean="0"/>
              <a:t>Program Offices/Fleet</a:t>
            </a:r>
            <a:endParaRPr lang="en-US" sz="2800" b="1" dirty="0" smtClean="0"/>
          </a:p>
        </p:txBody>
      </p:sp>
      <p:sp>
        <p:nvSpPr>
          <p:cNvPr id="10244" name="Text Box 13"/>
          <p:cNvSpPr txBox="1">
            <a:spLocks noChangeArrowheads="1"/>
          </p:cNvSpPr>
          <p:nvPr/>
        </p:nvSpPr>
        <p:spPr bwMode="auto">
          <a:xfrm>
            <a:off x="769597" y="1276177"/>
            <a:ext cx="1103313" cy="369887"/>
          </a:xfrm>
          <a:prstGeom prst="roundRect">
            <a:avLst/>
          </a:prstGeom>
          <a:solidFill>
            <a:srgbClr val="000066"/>
          </a:solidFill>
          <a:ln w="12700">
            <a:solidFill>
              <a:schemeClr val="tx1"/>
            </a:solidFill>
            <a:miter lim="800000"/>
            <a:headEnd/>
            <a:tailEnd/>
          </a:ln>
        </p:spPr>
        <p:txBody>
          <a:bodyPr/>
          <a:lstStyle/>
          <a:p>
            <a:pPr algn="ctr" eaLnBrk="0" fontAlgn="auto" hangingPunct="0">
              <a:spcBef>
                <a:spcPts val="0"/>
              </a:spcBef>
              <a:spcAft>
                <a:spcPts val="0"/>
              </a:spcAft>
            </a:pPr>
            <a:r>
              <a:rPr lang="en-US" b="1" dirty="0">
                <a:solidFill>
                  <a:srgbClr val="FFFFFF"/>
                </a:solidFill>
                <a:latin typeface="Calibri"/>
              </a:rPr>
              <a:t>S&amp;T</a:t>
            </a:r>
          </a:p>
        </p:txBody>
      </p:sp>
      <p:sp>
        <p:nvSpPr>
          <p:cNvPr id="10245" name="Text Box 13"/>
          <p:cNvSpPr txBox="1">
            <a:spLocks noChangeArrowheads="1"/>
          </p:cNvSpPr>
          <p:nvPr/>
        </p:nvSpPr>
        <p:spPr bwMode="auto">
          <a:xfrm>
            <a:off x="2398372" y="1276177"/>
            <a:ext cx="1103313" cy="369887"/>
          </a:xfrm>
          <a:prstGeom prst="roundRect">
            <a:avLst/>
          </a:prstGeom>
          <a:solidFill>
            <a:srgbClr val="000066"/>
          </a:solidFill>
          <a:ln w="12700">
            <a:solidFill>
              <a:schemeClr val="tx1"/>
            </a:solidFill>
            <a:miter lim="800000"/>
            <a:headEnd/>
            <a:tailEnd/>
          </a:ln>
        </p:spPr>
        <p:txBody>
          <a:bodyPr/>
          <a:lstStyle/>
          <a:p>
            <a:pPr algn="ctr" eaLnBrk="0" fontAlgn="auto" hangingPunct="0">
              <a:spcBef>
                <a:spcPts val="0"/>
              </a:spcBef>
              <a:spcAft>
                <a:spcPts val="0"/>
              </a:spcAft>
            </a:pPr>
            <a:r>
              <a:rPr lang="en-US" b="1" dirty="0">
                <a:solidFill>
                  <a:srgbClr val="FFFFFF"/>
                </a:solidFill>
                <a:latin typeface="Calibri"/>
              </a:rPr>
              <a:t>R&amp;D</a:t>
            </a:r>
          </a:p>
        </p:txBody>
      </p:sp>
      <p:sp>
        <p:nvSpPr>
          <p:cNvPr id="10246" name="Text Box 13"/>
          <p:cNvSpPr txBox="1">
            <a:spLocks noChangeArrowheads="1"/>
          </p:cNvSpPr>
          <p:nvPr/>
        </p:nvSpPr>
        <p:spPr bwMode="auto">
          <a:xfrm>
            <a:off x="4027147" y="1276177"/>
            <a:ext cx="1103313" cy="369887"/>
          </a:xfrm>
          <a:prstGeom prst="roundRect">
            <a:avLst/>
          </a:prstGeom>
          <a:solidFill>
            <a:srgbClr val="000066"/>
          </a:solidFill>
          <a:ln w="12700">
            <a:solidFill>
              <a:schemeClr val="tx1"/>
            </a:solidFill>
            <a:miter lim="800000"/>
            <a:headEnd/>
            <a:tailEnd/>
          </a:ln>
        </p:spPr>
        <p:txBody>
          <a:bodyPr/>
          <a:lstStyle/>
          <a:p>
            <a:pPr algn="ctr" eaLnBrk="0" fontAlgn="auto" hangingPunct="0">
              <a:spcBef>
                <a:spcPts val="0"/>
              </a:spcBef>
              <a:spcAft>
                <a:spcPts val="0"/>
              </a:spcAft>
            </a:pPr>
            <a:r>
              <a:rPr lang="en-US" b="1" dirty="0">
                <a:solidFill>
                  <a:srgbClr val="FFFFFF"/>
                </a:solidFill>
                <a:latin typeface="Calibri"/>
              </a:rPr>
              <a:t>T&amp;E</a:t>
            </a:r>
          </a:p>
        </p:txBody>
      </p:sp>
      <p:sp>
        <p:nvSpPr>
          <p:cNvPr id="10247" name="Text Box 13"/>
          <p:cNvSpPr txBox="1">
            <a:spLocks noChangeArrowheads="1"/>
          </p:cNvSpPr>
          <p:nvPr/>
        </p:nvSpPr>
        <p:spPr bwMode="auto">
          <a:xfrm>
            <a:off x="5654335" y="1276177"/>
            <a:ext cx="1103312" cy="369887"/>
          </a:xfrm>
          <a:prstGeom prst="roundRect">
            <a:avLst/>
          </a:prstGeom>
          <a:solidFill>
            <a:srgbClr val="000066"/>
          </a:solidFill>
          <a:ln w="12700">
            <a:solidFill>
              <a:schemeClr val="tx1"/>
            </a:solidFill>
            <a:miter lim="800000"/>
            <a:headEnd/>
            <a:tailEnd/>
          </a:ln>
        </p:spPr>
        <p:txBody>
          <a:bodyPr/>
          <a:lstStyle/>
          <a:p>
            <a:pPr algn="ctr" eaLnBrk="0" fontAlgn="auto" hangingPunct="0">
              <a:lnSpc>
                <a:spcPts val="1200"/>
              </a:lnSpc>
              <a:spcBef>
                <a:spcPts val="0"/>
              </a:spcBef>
              <a:spcAft>
                <a:spcPts val="0"/>
              </a:spcAft>
            </a:pPr>
            <a:r>
              <a:rPr lang="en-US" sz="1400" b="1" dirty="0">
                <a:solidFill>
                  <a:srgbClr val="FFFFFF"/>
                </a:solidFill>
                <a:latin typeface="Calibri"/>
              </a:rPr>
              <a:t>Product</a:t>
            </a:r>
          </a:p>
          <a:p>
            <a:pPr algn="ctr" eaLnBrk="0" fontAlgn="auto" hangingPunct="0">
              <a:lnSpc>
                <a:spcPts val="1200"/>
              </a:lnSpc>
              <a:spcBef>
                <a:spcPts val="0"/>
              </a:spcBef>
              <a:spcAft>
                <a:spcPts val="0"/>
              </a:spcAft>
            </a:pPr>
            <a:r>
              <a:rPr lang="en-US" sz="1400" b="1" dirty="0">
                <a:solidFill>
                  <a:srgbClr val="FFFFFF"/>
                </a:solidFill>
                <a:latin typeface="Calibri"/>
              </a:rPr>
              <a:t>Delivery</a:t>
            </a:r>
          </a:p>
        </p:txBody>
      </p:sp>
      <p:sp>
        <p:nvSpPr>
          <p:cNvPr id="10248" name="Text Box 13"/>
          <p:cNvSpPr txBox="1">
            <a:spLocks noChangeArrowheads="1"/>
          </p:cNvSpPr>
          <p:nvPr/>
        </p:nvSpPr>
        <p:spPr bwMode="auto">
          <a:xfrm>
            <a:off x="7238720" y="1276177"/>
            <a:ext cx="1103312" cy="369887"/>
          </a:xfrm>
          <a:prstGeom prst="roundRect">
            <a:avLst/>
          </a:prstGeom>
          <a:solidFill>
            <a:srgbClr val="000066"/>
          </a:solidFill>
          <a:ln w="12700">
            <a:solidFill>
              <a:schemeClr val="tx1"/>
            </a:solidFill>
            <a:miter lim="800000"/>
            <a:headEnd/>
            <a:tailEnd/>
          </a:ln>
        </p:spPr>
        <p:txBody>
          <a:bodyPr/>
          <a:lstStyle/>
          <a:p>
            <a:pPr algn="ctr" eaLnBrk="0" fontAlgn="auto" hangingPunct="0">
              <a:lnSpc>
                <a:spcPts val="1200"/>
              </a:lnSpc>
              <a:spcBef>
                <a:spcPts val="0"/>
              </a:spcBef>
              <a:spcAft>
                <a:spcPts val="0"/>
              </a:spcAft>
            </a:pPr>
            <a:r>
              <a:rPr lang="en-US" sz="1400" b="1" dirty="0">
                <a:solidFill>
                  <a:srgbClr val="FFFFFF"/>
                </a:solidFill>
                <a:latin typeface="Calibri"/>
              </a:rPr>
              <a:t>Fleet</a:t>
            </a:r>
          </a:p>
          <a:p>
            <a:pPr algn="ctr" eaLnBrk="0" fontAlgn="auto" hangingPunct="0">
              <a:lnSpc>
                <a:spcPts val="1200"/>
              </a:lnSpc>
              <a:spcBef>
                <a:spcPts val="0"/>
              </a:spcBef>
              <a:spcAft>
                <a:spcPts val="0"/>
              </a:spcAft>
            </a:pPr>
            <a:r>
              <a:rPr lang="en-US" sz="1400" b="1" dirty="0">
                <a:solidFill>
                  <a:srgbClr val="FFFFFF"/>
                </a:solidFill>
                <a:latin typeface="Calibri"/>
              </a:rPr>
              <a:t>Support</a:t>
            </a:r>
          </a:p>
        </p:txBody>
      </p:sp>
      <p:pic>
        <p:nvPicPr>
          <p:cNvPr id="10249" name="Picture 16" descr="WarfareLogo1"/>
          <p:cNvPicPr>
            <a:picLocks noChangeAspect="1" noChangeArrowheads="1"/>
          </p:cNvPicPr>
          <p:nvPr/>
        </p:nvPicPr>
        <p:blipFill>
          <a:blip r:embed="rId4" cstate="print"/>
          <a:srcRect/>
          <a:stretch>
            <a:fillRect/>
          </a:stretch>
        </p:blipFill>
        <p:spPr bwMode="auto">
          <a:xfrm>
            <a:off x="3922434" y="5453448"/>
            <a:ext cx="1219200" cy="552298"/>
          </a:xfrm>
          <a:prstGeom prst="rect">
            <a:avLst/>
          </a:prstGeom>
          <a:noFill/>
          <a:ln w="9525">
            <a:noFill/>
            <a:miter lim="800000"/>
            <a:headEnd/>
            <a:tailEnd/>
          </a:ln>
        </p:spPr>
      </p:pic>
      <p:sp>
        <p:nvSpPr>
          <p:cNvPr id="37" name="Text Box 13"/>
          <p:cNvSpPr txBox="1">
            <a:spLocks noChangeArrowheads="1"/>
          </p:cNvSpPr>
          <p:nvPr/>
        </p:nvSpPr>
        <p:spPr bwMode="auto">
          <a:xfrm>
            <a:off x="4328349" y="1768509"/>
            <a:ext cx="2276898" cy="414967"/>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Sensor, System, &amp; Missile Performance, Quality, Reliability, and Evaluation/Assessment</a:t>
            </a:r>
          </a:p>
        </p:txBody>
      </p:sp>
      <p:sp>
        <p:nvSpPr>
          <p:cNvPr id="39" name="Text Box 13"/>
          <p:cNvSpPr txBox="1">
            <a:spLocks noChangeArrowheads="1"/>
          </p:cNvSpPr>
          <p:nvPr/>
        </p:nvSpPr>
        <p:spPr bwMode="auto">
          <a:xfrm>
            <a:off x="2034835" y="1768509"/>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Applied Research</a:t>
            </a:r>
          </a:p>
        </p:txBody>
      </p:sp>
      <p:sp>
        <p:nvSpPr>
          <p:cNvPr id="10275" name="Text Box 13"/>
          <p:cNvSpPr txBox="1">
            <a:spLocks noChangeArrowheads="1"/>
          </p:cNvSpPr>
          <p:nvPr/>
        </p:nvSpPr>
        <p:spPr bwMode="auto">
          <a:xfrm>
            <a:off x="772341" y="877127"/>
            <a:ext cx="1827984" cy="369888"/>
          </a:xfrm>
          <a:prstGeom prst="rect">
            <a:avLst/>
          </a:prstGeom>
          <a:solidFill>
            <a:schemeClr val="tx2">
              <a:lumMod val="60000"/>
              <a:lumOff val="40000"/>
            </a:schemeClr>
          </a:solidFill>
          <a:ln w="12700">
            <a:solidFill>
              <a:schemeClr val="bg1"/>
            </a:solidFill>
            <a:miter lim="800000"/>
            <a:headEnd/>
            <a:tailEnd/>
          </a:ln>
        </p:spPr>
        <p:txBody>
          <a:bodyPr/>
          <a:lstStyle/>
          <a:p>
            <a:pPr algn="ctr" eaLnBrk="0" fontAlgn="auto" hangingPunct="0">
              <a:spcBef>
                <a:spcPts val="0"/>
              </a:spcBef>
              <a:spcAft>
                <a:spcPts val="0"/>
              </a:spcAft>
            </a:pPr>
            <a:r>
              <a:rPr lang="en-US" b="1" dirty="0" smtClean="0">
                <a:solidFill>
                  <a:prstClr val="white"/>
                </a:solidFill>
                <a:latin typeface="Calibri"/>
              </a:rPr>
              <a:t>Navy In Planning</a:t>
            </a:r>
            <a:endParaRPr lang="en-US" b="1" dirty="0">
              <a:solidFill>
                <a:prstClr val="white"/>
              </a:solidFill>
              <a:latin typeface="Calibri"/>
            </a:endParaRPr>
          </a:p>
        </p:txBody>
      </p:sp>
      <p:sp>
        <p:nvSpPr>
          <p:cNvPr id="10276" name="Text Box 13"/>
          <p:cNvSpPr txBox="1">
            <a:spLocks noChangeArrowheads="1"/>
          </p:cNvSpPr>
          <p:nvPr/>
        </p:nvSpPr>
        <p:spPr bwMode="auto">
          <a:xfrm>
            <a:off x="2642847" y="877127"/>
            <a:ext cx="2498787" cy="369888"/>
          </a:xfrm>
          <a:prstGeom prst="rect">
            <a:avLst/>
          </a:prstGeom>
          <a:solidFill>
            <a:schemeClr val="tx2">
              <a:lumMod val="60000"/>
              <a:lumOff val="40000"/>
            </a:schemeClr>
          </a:solidFill>
          <a:ln w="12700">
            <a:solidFill>
              <a:schemeClr val="bg1"/>
            </a:solidFill>
            <a:miter lim="800000"/>
            <a:headEnd/>
            <a:tailEnd/>
          </a:ln>
        </p:spPr>
        <p:txBody>
          <a:bodyPr/>
          <a:lstStyle/>
          <a:p>
            <a:pPr algn="ctr" eaLnBrk="0" fontAlgn="auto" hangingPunct="0">
              <a:spcBef>
                <a:spcPts val="0"/>
              </a:spcBef>
              <a:spcAft>
                <a:spcPts val="0"/>
              </a:spcAft>
            </a:pPr>
            <a:r>
              <a:rPr lang="en-US" b="1" dirty="0" smtClean="0">
                <a:solidFill>
                  <a:prstClr val="white"/>
                </a:solidFill>
                <a:latin typeface="Calibri"/>
              </a:rPr>
              <a:t>Navy In Construction</a:t>
            </a:r>
            <a:endParaRPr lang="en-US" b="1" dirty="0">
              <a:solidFill>
                <a:prstClr val="white"/>
              </a:solidFill>
              <a:latin typeface="Calibri"/>
            </a:endParaRPr>
          </a:p>
        </p:txBody>
      </p:sp>
      <p:sp>
        <p:nvSpPr>
          <p:cNvPr id="47" name="TextBox 46"/>
          <p:cNvSpPr txBox="1"/>
          <p:nvPr/>
        </p:nvSpPr>
        <p:spPr>
          <a:xfrm>
            <a:off x="565002" y="6021760"/>
            <a:ext cx="8131324" cy="697627"/>
          </a:xfrm>
          <a:prstGeom prst="rect">
            <a:avLst/>
          </a:prstGeom>
          <a:solidFill>
            <a:schemeClr val="tx2">
              <a:lumMod val="50000"/>
            </a:schemeClr>
          </a:solidFill>
          <a:scene3d>
            <a:camera prst="orthographicFront">
              <a:rot lat="0" lon="0" rev="0"/>
            </a:camera>
            <a:lightRig rig="threePt" dir="t">
              <a:rot lat="0" lon="0" rev="1200000"/>
            </a:lightRig>
          </a:scene3d>
          <a:sp3d>
            <a:bevelT/>
          </a:sp3d>
        </p:spPr>
        <p:style>
          <a:lnRef idx="0">
            <a:schemeClr val="dk1"/>
          </a:lnRef>
          <a:fillRef idx="3">
            <a:schemeClr val="dk1"/>
          </a:fillRef>
          <a:effectRef idx="3">
            <a:schemeClr val="dk1"/>
          </a:effectRef>
          <a:fontRef idx="minor">
            <a:schemeClr val="lt1"/>
          </a:fontRef>
        </p:style>
        <p:txBody>
          <a:bodyPr wrap="square" tIns="91440" bIns="91440">
            <a:spAutoFit/>
          </a:bodyPr>
          <a:lstStyle/>
          <a:p>
            <a:pPr algn="ctr" fontAlgn="auto">
              <a:lnSpc>
                <a:spcPts val="2000"/>
              </a:lnSpc>
              <a:spcBef>
                <a:spcPts val="0"/>
              </a:spcBef>
              <a:spcAft>
                <a:spcPts val="0"/>
              </a:spcAft>
              <a:defRPr/>
            </a:pPr>
            <a:r>
              <a:rPr lang="en-US" sz="2000" b="1" i="1" dirty="0" smtClean="0">
                <a:solidFill>
                  <a:prstClr val="white"/>
                </a:solidFill>
              </a:rPr>
              <a:t>Providing technical expertise across </a:t>
            </a:r>
            <a:r>
              <a:rPr lang="en-US" sz="2000" b="1" i="1" dirty="0">
                <a:solidFill>
                  <a:prstClr val="white"/>
                </a:solidFill>
              </a:rPr>
              <a:t>multiple portfolios </a:t>
            </a:r>
            <a:endParaRPr lang="en-US" sz="2000" b="1" i="1" dirty="0" smtClean="0">
              <a:solidFill>
                <a:prstClr val="white"/>
              </a:solidFill>
            </a:endParaRPr>
          </a:p>
          <a:p>
            <a:pPr algn="ctr" fontAlgn="auto">
              <a:lnSpc>
                <a:spcPts val="2000"/>
              </a:lnSpc>
              <a:spcBef>
                <a:spcPts val="0"/>
              </a:spcBef>
              <a:spcAft>
                <a:spcPts val="0"/>
              </a:spcAft>
              <a:defRPr/>
            </a:pPr>
            <a:r>
              <a:rPr lang="en-US" sz="2000" b="1" i="1" dirty="0" smtClean="0">
                <a:solidFill>
                  <a:prstClr val="white"/>
                </a:solidFill>
              </a:rPr>
              <a:t>in </a:t>
            </a:r>
            <a:r>
              <a:rPr lang="en-US" sz="2000" b="1" i="1" dirty="0">
                <a:solidFill>
                  <a:prstClr val="white"/>
                </a:solidFill>
              </a:rPr>
              <a:t>multiple warfare areas. </a:t>
            </a:r>
          </a:p>
        </p:txBody>
      </p:sp>
      <p:sp>
        <p:nvSpPr>
          <p:cNvPr id="58" name="Slide Number Placeholder 57"/>
          <p:cNvSpPr>
            <a:spLocks noGrp="1"/>
          </p:cNvSpPr>
          <p:nvPr>
            <p:ph type="sldNum" sz="quarter" idx="12"/>
          </p:nvPr>
        </p:nvSpPr>
        <p:spPr>
          <a:xfrm>
            <a:off x="7010400" y="6492875"/>
            <a:ext cx="2133600" cy="365125"/>
          </a:xfrm>
        </p:spPr>
        <p:txBody>
          <a:bodyPr/>
          <a:lstStyle/>
          <a:p>
            <a:pPr>
              <a:defRPr/>
            </a:pPr>
            <a:fld id="{CDC87B67-0850-476E-AA78-9A273902E860}" type="slidenum">
              <a:rPr lang="en-US" smtClean="0"/>
              <a:pPr>
                <a:defRPr/>
              </a:pPr>
              <a:t>6</a:t>
            </a:fld>
            <a:endParaRPr lang="en-US" dirty="0"/>
          </a:p>
        </p:txBody>
      </p:sp>
      <p:sp>
        <p:nvSpPr>
          <p:cNvPr id="59" name="Text Box 13"/>
          <p:cNvSpPr txBox="1">
            <a:spLocks noChangeArrowheads="1"/>
          </p:cNvSpPr>
          <p:nvPr/>
        </p:nvSpPr>
        <p:spPr bwMode="auto">
          <a:xfrm>
            <a:off x="4578803" y="3225712"/>
            <a:ext cx="1867881" cy="378127"/>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900"/>
              </a:lnSpc>
              <a:spcBef>
                <a:spcPts val="0"/>
              </a:spcBef>
              <a:spcAft>
                <a:spcPts val="0"/>
              </a:spcAft>
              <a:defRPr/>
            </a:pPr>
            <a:r>
              <a:rPr lang="en-US" sz="1000" dirty="0">
                <a:solidFill>
                  <a:srgbClr val="1F497D">
                    <a:lumMod val="75000"/>
                  </a:srgbClr>
                </a:solidFill>
                <a:latin typeface="Calibri"/>
              </a:rPr>
              <a:t>Metrology &amp; Test, Measurement &amp; Diagnostic Equipment (TDME)</a:t>
            </a:r>
          </a:p>
        </p:txBody>
      </p:sp>
      <p:sp>
        <p:nvSpPr>
          <p:cNvPr id="60" name="Text Box 13"/>
          <p:cNvSpPr txBox="1">
            <a:spLocks noChangeArrowheads="1"/>
          </p:cNvSpPr>
          <p:nvPr/>
        </p:nvSpPr>
        <p:spPr bwMode="auto">
          <a:xfrm>
            <a:off x="4273951" y="3675355"/>
            <a:ext cx="1713601" cy="382359"/>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900"/>
              </a:lnSpc>
              <a:spcBef>
                <a:spcPts val="0"/>
              </a:spcBef>
              <a:spcAft>
                <a:spcPts val="0"/>
              </a:spcAft>
              <a:defRPr/>
            </a:pPr>
            <a:r>
              <a:rPr lang="en-US" sz="1000" dirty="0">
                <a:solidFill>
                  <a:srgbClr val="1F497D">
                    <a:lumMod val="75000"/>
                  </a:srgbClr>
                </a:solidFill>
                <a:latin typeface="Calibri"/>
              </a:rPr>
              <a:t>Quantitative Fleet Feedback and Pre-Deployment Certification</a:t>
            </a:r>
          </a:p>
        </p:txBody>
      </p:sp>
      <p:sp>
        <p:nvSpPr>
          <p:cNvPr id="31" name="Text Box 13"/>
          <p:cNvSpPr txBox="1">
            <a:spLocks noChangeArrowheads="1"/>
          </p:cNvSpPr>
          <p:nvPr/>
        </p:nvSpPr>
        <p:spPr bwMode="auto">
          <a:xfrm>
            <a:off x="1397077" y="2246044"/>
            <a:ext cx="1094958" cy="435009"/>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National/Global Scientific Leadership</a:t>
            </a:r>
          </a:p>
        </p:txBody>
      </p:sp>
      <p:sp>
        <p:nvSpPr>
          <p:cNvPr id="32" name="Text Box 13"/>
          <p:cNvSpPr txBox="1">
            <a:spLocks noChangeArrowheads="1"/>
          </p:cNvSpPr>
          <p:nvPr/>
        </p:nvSpPr>
        <p:spPr bwMode="auto">
          <a:xfrm>
            <a:off x="2833612" y="3695696"/>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Analysis of Alternatives</a:t>
            </a:r>
          </a:p>
        </p:txBody>
      </p:sp>
      <p:sp>
        <p:nvSpPr>
          <p:cNvPr id="33" name="Text Box 13"/>
          <p:cNvSpPr txBox="1">
            <a:spLocks noChangeArrowheads="1"/>
          </p:cNvSpPr>
          <p:nvPr/>
        </p:nvSpPr>
        <p:spPr bwMode="auto">
          <a:xfrm>
            <a:off x="2986706" y="2246044"/>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Rapid Prototyping</a:t>
            </a:r>
          </a:p>
        </p:txBody>
      </p:sp>
      <p:sp>
        <p:nvSpPr>
          <p:cNvPr id="34" name="Text Box 13"/>
          <p:cNvSpPr txBox="1">
            <a:spLocks noChangeArrowheads="1"/>
          </p:cNvSpPr>
          <p:nvPr/>
        </p:nvSpPr>
        <p:spPr bwMode="auto">
          <a:xfrm>
            <a:off x="3146949" y="1768509"/>
            <a:ext cx="914400" cy="404493"/>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Technical Risk Assessments</a:t>
            </a:r>
          </a:p>
        </p:txBody>
      </p:sp>
      <p:sp>
        <p:nvSpPr>
          <p:cNvPr id="36" name="Text Box 13"/>
          <p:cNvSpPr txBox="1">
            <a:spLocks noChangeArrowheads="1"/>
          </p:cNvSpPr>
          <p:nvPr/>
        </p:nvSpPr>
        <p:spPr bwMode="auto">
          <a:xfrm>
            <a:off x="4016740" y="4120795"/>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Product Assembly</a:t>
            </a:r>
          </a:p>
        </p:txBody>
      </p:sp>
      <p:sp>
        <p:nvSpPr>
          <p:cNvPr id="40" name="Text Box 13"/>
          <p:cNvSpPr txBox="1">
            <a:spLocks noChangeArrowheads="1"/>
          </p:cNvSpPr>
          <p:nvPr/>
        </p:nvSpPr>
        <p:spPr bwMode="auto">
          <a:xfrm>
            <a:off x="3501685" y="2725441"/>
            <a:ext cx="922533" cy="398009"/>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Foreign Comparative Testing</a:t>
            </a:r>
          </a:p>
        </p:txBody>
      </p:sp>
      <p:sp>
        <p:nvSpPr>
          <p:cNvPr id="41" name="Text Box 13"/>
          <p:cNvSpPr txBox="1">
            <a:spLocks noChangeArrowheads="1"/>
          </p:cNvSpPr>
          <p:nvPr/>
        </p:nvSpPr>
        <p:spPr bwMode="auto">
          <a:xfrm>
            <a:off x="4092431" y="2246044"/>
            <a:ext cx="991958"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Environmental Testing</a:t>
            </a:r>
          </a:p>
        </p:txBody>
      </p:sp>
      <p:sp>
        <p:nvSpPr>
          <p:cNvPr id="42" name="Text Box 13"/>
          <p:cNvSpPr txBox="1">
            <a:spLocks noChangeArrowheads="1"/>
          </p:cNvSpPr>
          <p:nvPr/>
        </p:nvSpPr>
        <p:spPr bwMode="auto">
          <a:xfrm>
            <a:off x="2276294" y="2725441"/>
            <a:ext cx="937405"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smtClean="0">
                <a:solidFill>
                  <a:srgbClr val="1F497D">
                    <a:lumMod val="75000"/>
                  </a:srgbClr>
                </a:solidFill>
                <a:latin typeface="Calibri"/>
              </a:rPr>
              <a:t>Modeling and </a:t>
            </a:r>
            <a:r>
              <a:rPr lang="en-US" sz="1000" dirty="0">
                <a:solidFill>
                  <a:srgbClr val="1F497D">
                    <a:lumMod val="75000"/>
                  </a:srgbClr>
                </a:solidFill>
                <a:latin typeface="Calibri"/>
              </a:rPr>
              <a:t>Simulation</a:t>
            </a:r>
          </a:p>
        </p:txBody>
      </p:sp>
      <p:sp>
        <p:nvSpPr>
          <p:cNvPr id="46" name="Text Box 13"/>
          <p:cNvSpPr txBox="1">
            <a:spLocks noChangeArrowheads="1"/>
          </p:cNvSpPr>
          <p:nvPr/>
        </p:nvSpPr>
        <p:spPr bwMode="auto">
          <a:xfrm>
            <a:off x="5097580" y="4120795"/>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Systems Training</a:t>
            </a:r>
          </a:p>
        </p:txBody>
      </p:sp>
      <p:sp>
        <p:nvSpPr>
          <p:cNvPr id="48" name="Text Box 13"/>
          <p:cNvSpPr txBox="1">
            <a:spLocks noChangeArrowheads="1"/>
          </p:cNvSpPr>
          <p:nvPr/>
        </p:nvSpPr>
        <p:spPr bwMode="auto">
          <a:xfrm>
            <a:off x="3047418" y="4120795"/>
            <a:ext cx="908534" cy="35978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Cost-Performance Tradeoffs</a:t>
            </a:r>
          </a:p>
        </p:txBody>
      </p:sp>
      <p:sp>
        <p:nvSpPr>
          <p:cNvPr id="49" name="Text Box 13"/>
          <p:cNvSpPr txBox="1">
            <a:spLocks noChangeArrowheads="1"/>
          </p:cNvSpPr>
          <p:nvPr/>
        </p:nvSpPr>
        <p:spPr bwMode="auto">
          <a:xfrm>
            <a:off x="4559304" y="4488953"/>
            <a:ext cx="842618" cy="420143"/>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Integrated Logistics Support</a:t>
            </a:r>
          </a:p>
        </p:txBody>
      </p:sp>
      <p:sp>
        <p:nvSpPr>
          <p:cNvPr id="51" name="Text Box 13"/>
          <p:cNvSpPr txBox="1">
            <a:spLocks noChangeArrowheads="1"/>
          </p:cNvSpPr>
          <p:nvPr/>
        </p:nvSpPr>
        <p:spPr bwMode="auto">
          <a:xfrm>
            <a:off x="864053" y="1768509"/>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Basic Research</a:t>
            </a:r>
          </a:p>
        </p:txBody>
      </p:sp>
      <p:sp>
        <p:nvSpPr>
          <p:cNvPr id="53" name="Text Box 13"/>
          <p:cNvSpPr txBox="1">
            <a:spLocks noChangeArrowheads="1"/>
          </p:cNvSpPr>
          <p:nvPr/>
        </p:nvSpPr>
        <p:spPr bwMode="auto">
          <a:xfrm>
            <a:off x="3308567" y="3225712"/>
            <a:ext cx="1032272" cy="360596"/>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900"/>
              </a:lnSpc>
              <a:spcBef>
                <a:spcPts val="0"/>
              </a:spcBef>
              <a:spcAft>
                <a:spcPts val="0"/>
              </a:spcAft>
              <a:defRPr/>
            </a:pPr>
            <a:r>
              <a:rPr lang="en-US" sz="1000" dirty="0">
                <a:solidFill>
                  <a:srgbClr val="1F497D">
                    <a:lumMod val="75000"/>
                  </a:srgbClr>
                </a:solidFill>
                <a:latin typeface="Calibri"/>
              </a:rPr>
              <a:t>Human Systems Integration</a:t>
            </a:r>
          </a:p>
        </p:txBody>
      </p:sp>
      <p:sp>
        <p:nvSpPr>
          <p:cNvPr id="55" name="Text Box 13"/>
          <p:cNvSpPr txBox="1">
            <a:spLocks noChangeArrowheads="1"/>
          </p:cNvSpPr>
          <p:nvPr/>
        </p:nvSpPr>
        <p:spPr bwMode="auto">
          <a:xfrm>
            <a:off x="6956046" y="1768509"/>
            <a:ext cx="1049375" cy="414968"/>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900"/>
              </a:lnSpc>
              <a:spcBef>
                <a:spcPts val="0"/>
              </a:spcBef>
              <a:spcAft>
                <a:spcPts val="0"/>
              </a:spcAft>
              <a:defRPr/>
            </a:pPr>
            <a:r>
              <a:rPr lang="en-US" sz="1000" dirty="0">
                <a:solidFill>
                  <a:srgbClr val="1F497D">
                    <a:lumMod val="75000"/>
                  </a:srgbClr>
                </a:solidFill>
                <a:latin typeface="Calibri"/>
              </a:rPr>
              <a:t>Element and Combat System Certification</a:t>
            </a:r>
          </a:p>
        </p:txBody>
      </p:sp>
      <p:sp>
        <p:nvSpPr>
          <p:cNvPr id="56" name="Text Box 13"/>
          <p:cNvSpPr txBox="1">
            <a:spLocks noChangeArrowheads="1"/>
          </p:cNvSpPr>
          <p:nvPr/>
        </p:nvSpPr>
        <p:spPr bwMode="auto">
          <a:xfrm>
            <a:off x="4549037" y="4970748"/>
            <a:ext cx="1044480" cy="344617"/>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Integration and Interoperability</a:t>
            </a:r>
          </a:p>
        </p:txBody>
      </p:sp>
      <p:sp>
        <p:nvSpPr>
          <p:cNvPr id="43" name="Text Box 13"/>
          <p:cNvSpPr txBox="1">
            <a:spLocks noChangeArrowheads="1"/>
          </p:cNvSpPr>
          <p:nvPr/>
        </p:nvSpPr>
        <p:spPr bwMode="auto">
          <a:xfrm>
            <a:off x="6711796" y="2725441"/>
            <a:ext cx="988825" cy="536187"/>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Technology</a:t>
            </a:r>
            <a:r>
              <a:rPr lang="en-US" sz="1000" dirty="0" smtClean="0">
                <a:solidFill>
                  <a:srgbClr val="1F497D">
                    <a:lumMod val="75000"/>
                  </a:srgbClr>
                </a:solidFill>
                <a:latin typeface="Calibri"/>
              </a:rPr>
              <a:t>/</a:t>
            </a:r>
            <a:br>
              <a:rPr lang="en-US" sz="1000" dirty="0" smtClean="0">
                <a:solidFill>
                  <a:srgbClr val="1F497D">
                    <a:lumMod val="75000"/>
                  </a:srgbClr>
                </a:solidFill>
                <a:latin typeface="Calibri"/>
              </a:rPr>
            </a:br>
            <a:r>
              <a:rPr lang="en-US" sz="1000" dirty="0" smtClean="0">
                <a:solidFill>
                  <a:srgbClr val="1F497D">
                    <a:lumMod val="75000"/>
                  </a:srgbClr>
                </a:solidFill>
                <a:latin typeface="Calibri"/>
              </a:rPr>
              <a:t>Obsolescence </a:t>
            </a:r>
            <a:r>
              <a:rPr lang="en-US" sz="1000" dirty="0">
                <a:solidFill>
                  <a:srgbClr val="1F497D">
                    <a:lumMod val="75000"/>
                  </a:srgbClr>
                </a:solidFill>
                <a:latin typeface="Calibri"/>
              </a:rPr>
              <a:t>Management</a:t>
            </a:r>
          </a:p>
        </p:txBody>
      </p:sp>
      <p:sp>
        <p:nvSpPr>
          <p:cNvPr id="44" name="Text Box 13"/>
          <p:cNvSpPr txBox="1">
            <a:spLocks noChangeArrowheads="1"/>
          </p:cNvSpPr>
          <p:nvPr/>
        </p:nvSpPr>
        <p:spPr bwMode="auto">
          <a:xfrm>
            <a:off x="6041646" y="4120795"/>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Onboard Tech Assists</a:t>
            </a:r>
          </a:p>
        </p:txBody>
      </p:sp>
      <p:sp>
        <p:nvSpPr>
          <p:cNvPr id="38" name="Text Box 13"/>
          <p:cNvSpPr txBox="1">
            <a:spLocks noChangeArrowheads="1"/>
          </p:cNvSpPr>
          <p:nvPr/>
        </p:nvSpPr>
        <p:spPr bwMode="auto">
          <a:xfrm>
            <a:off x="3501685" y="4970748"/>
            <a:ext cx="1008153" cy="420779"/>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900"/>
              </a:lnSpc>
              <a:spcBef>
                <a:spcPts val="0"/>
              </a:spcBef>
              <a:spcAft>
                <a:spcPts val="0"/>
              </a:spcAft>
              <a:defRPr/>
            </a:pPr>
            <a:r>
              <a:rPr lang="en-US" sz="1000" dirty="0">
                <a:solidFill>
                  <a:srgbClr val="1F497D">
                    <a:lumMod val="75000"/>
                  </a:srgbClr>
                </a:solidFill>
                <a:latin typeface="Calibri"/>
              </a:rPr>
              <a:t>Information Assurance &amp; Cyber Security</a:t>
            </a:r>
          </a:p>
        </p:txBody>
      </p:sp>
      <p:sp>
        <p:nvSpPr>
          <p:cNvPr id="50" name="Text Box 13"/>
          <p:cNvSpPr txBox="1">
            <a:spLocks noChangeArrowheads="1"/>
          </p:cNvSpPr>
          <p:nvPr/>
        </p:nvSpPr>
        <p:spPr bwMode="auto">
          <a:xfrm>
            <a:off x="6500041" y="2246044"/>
            <a:ext cx="1150144" cy="329357"/>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Technology </a:t>
            </a:r>
          </a:p>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Refresh</a:t>
            </a:r>
          </a:p>
        </p:txBody>
      </p:sp>
      <p:sp>
        <p:nvSpPr>
          <p:cNvPr id="61" name="Text Box 13"/>
          <p:cNvSpPr txBox="1">
            <a:spLocks noChangeArrowheads="1"/>
          </p:cNvSpPr>
          <p:nvPr/>
        </p:nvSpPr>
        <p:spPr bwMode="auto">
          <a:xfrm>
            <a:off x="5262222" y="2246044"/>
            <a:ext cx="1029752" cy="40341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Tests @ Ranges/Major Facilities</a:t>
            </a:r>
          </a:p>
        </p:txBody>
      </p:sp>
      <p:sp>
        <p:nvSpPr>
          <p:cNvPr id="62" name="Text Box 13"/>
          <p:cNvSpPr txBox="1">
            <a:spLocks noChangeArrowheads="1"/>
          </p:cNvSpPr>
          <p:nvPr/>
        </p:nvSpPr>
        <p:spPr bwMode="auto">
          <a:xfrm>
            <a:off x="5542112" y="2725441"/>
            <a:ext cx="10668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Modernization</a:t>
            </a:r>
          </a:p>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&amp; Alterations</a:t>
            </a:r>
          </a:p>
        </p:txBody>
      </p:sp>
      <p:sp>
        <p:nvSpPr>
          <p:cNvPr id="63" name="Text Box 13"/>
          <p:cNvSpPr txBox="1">
            <a:spLocks noChangeArrowheads="1"/>
          </p:cNvSpPr>
          <p:nvPr/>
        </p:nvSpPr>
        <p:spPr bwMode="auto">
          <a:xfrm>
            <a:off x="5530668" y="4488953"/>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Distance Support</a:t>
            </a:r>
          </a:p>
        </p:txBody>
      </p:sp>
      <p:sp>
        <p:nvSpPr>
          <p:cNvPr id="64" name="Text Box 13"/>
          <p:cNvSpPr txBox="1">
            <a:spLocks noChangeArrowheads="1"/>
          </p:cNvSpPr>
          <p:nvPr/>
        </p:nvSpPr>
        <p:spPr bwMode="auto">
          <a:xfrm>
            <a:off x="1941172" y="3225712"/>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Patents</a:t>
            </a:r>
          </a:p>
        </p:txBody>
      </p:sp>
      <p:sp>
        <p:nvSpPr>
          <p:cNvPr id="65" name="Text Box 13"/>
          <p:cNvSpPr txBox="1">
            <a:spLocks noChangeArrowheads="1"/>
          </p:cNvSpPr>
          <p:nvPr/>
        </p:nvSpPr>
        <p:spPr bwMode="auto">
          <a:xfrm>
            <a:off x="4461598" y="2725441"/>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Installs</a:t>
            </a:r>
          </a:p>
        </p:txBody>
      </p:sp>
      <p:sp>
        <p:nvSpPr>
          <p:cNvPr id="66" name="Text Box 13"/>
          <p:cNvSpPr txBox="1">
            <a:spLocks noChangeArrowheads="1"/>
          </p:cNvSpPr>
          <p:nvPr/>
        </p:nvSpPr>
        <p:spPr bwMode="auto">
          <a:xfrm>
            <a:off x="6204646" y="3695696"/>
            <a:ext cx="914400" cy="304800"/>
          </a:xfrm>
          <a:prstGeom prst="roundRect">
            <a:avLst/>
          </a:prstGeom>
          <a:solidFill>
            <a:schemeClr val="bg1"/>
          </a:solidFill>
          <a:ln w="12700">
            <a:solidFill>
              <a:schemeClr val="tx2">
                <a:lumMod val="75000"/>
              </a:schemeClr>
            </a:solidFill>
            <a:miter lim="800000"/>
            <a:headEnd/>
            <a:tailEnd/>
          </a:ln>
          <a:effectLst>
            <a:outerShdw blurRad="50800" dist="76200" dir="2700000" sx="95000" sy="95000" algn="ctr" rotWithShape="0">
              <a:schemeClr val="tx2">
                <a:lumMod val="75000"/>
                <a:alpha val="58000"/>
              </a:schemeClr>
            </a:outerShdw>
          </a:effectLst>
        </p:spPr>
        <p:txBody>
          <a:bodyPr tIns="0" bIns="0" anchor="ctr"/>
          <a:lstStyle/>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Depot Maint</a:t>
            </a:r>
          </a:p>
          <a:p>
            <a:pPr algn="ctr" eaLnBrk="0" fontAlgn="auto" hangingPunct="0">
              <a:lnSpc>
                <a:spcPts val="1000"/>
              </a:lnSpc>
              <a:spcBef>
                <a:spcPts val="0"/>
              </a:spcBef>
              <a:spcAft>
                <a:spcPts val="0"/>
              </a:spcAft>
              <a:defRPr/>
            </a:pPr>
            <a:r>
              <a:rPr lang="en-US" sz="1000" dirty="0">
                <a:solidFill>
                  <a:srgbClr val="1F497D">
                    <a:lumMod val="75000"/>
                  </a:srgbClr>
                </a:solidFill>
                <a:latin typeface="Calibri"/>
              </a:rPr>
              <a:t>Repairs</a:t>
            </a:r>
          </a:p>
        </p:txBody>
      </p:sp>
      <p:graphicFrame>
        <p:nvGraphicFramePr>
          <p:cNvPr id="45" name="Chart 44"/>
          <p:cNvGraphicFramePr>
            <a:graphicFrameLocks noGrp="1"/>
          </p:cNvGraphicFramePr>
          <p:nvPr>
            <p:extLst>
              <p:ext uri="{D42A27DB-BD31-4B8C-83A1-F6EECF244321}">
                <p14:modId xmlns:p14="http://schemas.microsoft.com/office/powerpoint/2010/main" val="410995279"/>
              </p:ext>
            </p:extLst>
          </p:nvPr>
        </p:nvGraphicFramePr>
        <p:xfrm>
          <a:off x="25934" y="3360777"/>
          <a:ext cx="2909450" cy="2711200"/>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9"/>
          <p:cNvSpPr txBox="1">
            <a:spLocks noChangeArrowheads="1"/>
          </p:cNvSpPr>
          <p:nvPr/>
        </p:nvSpPr>
        <p:spPr bwMode="auto">
          <a:xfrm>
            <a:off x="81399" y="3516491"/>
            <a:ext cx="1904608" cy="461665"/>
          </a:xfrm>
          <a:prstGeom prst="rect">
            <a:avLst/>
          </a:prstGeom>
          <a:noFill/>
          <a:ln w="9525">
            <a:noFill/>
            <a:miter lim="800000"/>
            <a:headEnd/>
            <a:tailEnd/>
          </a:ln>
        </p:spPr>
        <p:txBody>
          <a:bodyPr wrap="square">
            <a:spAutoFit/>
          </a:bodyPr>
          <a:lstStyle/>
          <a:p>
            <a:r>
              <a:rPr lang="en-US" sz="1200" b="1" dirty="0" smtClean="0">
                <a:solidFill>
                  <a:prstClr val="black"/>
                </a:solidFill>
                <a:latin typeface="Arial" charset="0"/>
              </a:rPr>
              <a:t>FY15 Reimbursable</a:t>
            </a:r>
            <a:endParaRPr lang="en-US" sz="1200" b="1" dirty="0">
              <a:solidFill>
                <a:prstClr val="black"/>
              </a:solidFill>
              <a:latin typeface="Arial" charset="0"/>
            </a:endParaRPr>
          </a:p>
          <a:p>
            <a:r>
              <a:rPr lang="en-US" sz="1200" b="1" dirty="0" smtClean="0">
                <a:solidFill>
                  <a:prstClr val="black"/>
                </a:solidFill>
                <a:latin typeface="Arial" charset="0"/>
              </a:rPr>
              <a:t>Funding ($M)</a:t>
            </a:r>
            <a:endParaRPr lang="en-US" sz="1200" b="1" dirty="0">
              <a:solidFill>
                <a:prstClr val="black"/>
              </a:solidFill>
              <a:latin typeface="Arial" charset="0"/>
            </a:endParaRPr>
          </a:p>
        </p:txBody>
      </p:sp>
      <p:sp>
        <p:nvSpPr>
          <p:cNvPr id="54" name="Text Box 13"/>
          <p:cNvSpPr txBox="1">
            <a:spLocks noChangeArrowheads="1"/>
          </p:cNvSpPr>
          <p:nvPr/>
        </p:nvSpPr>
        <p:spPr bwMode="auto">
          <a:xfrm>
            <a:off x="5189259" y="877127"/>
            <a:ext cx="3152773" cy="369888"/>
          </a:xfrm>
          <a:prstGeom prst="rect">
            <a:avLst/>
          </a:prstGeom>
          <a:solidFill>
            <a:schemeClr val="tx2">
              <a:lumMod val="60000"/>
              <a:lumOff val="40000"/>
            </a:schemeClr>
          </a:solidFill>
          <a:ln w="12700">
            <a:solidFill>
              <a:schemeClr val="bg1"/>
            </a:solidFill>
            <a:miter lim="800000"/>
            <a:headEnd/>
            <a:tailEnd/>
          </a:ln>
        </p:spPr>
        <p:txBody>
          <a:bodyPr/>
          <a:lstStyle/>
          <a:p>
            <a:pPr algn="ctr" eaLnBrk="0" fontAlgn="auto" hangingPunct="0">
              <a:spcBef>
                <a:spcPts val="0"/>
              </a:spcBef>
              <a:spcAft>
                <a:spcPts val="0"/>
              </a:spcAft>
            </a:pPr>
            <a:r>
              <a:rPr lang="en-US" b="1" dirty="0" smtClean="0">
                <a:solidFill>
                  <a:prstClr val="white"/>
                </a:solidFill>
                <a:latin typeface="Calibri"/>
              </a:rPr>
              <a:t>Navy In Operation</a:t>
            </a:r>
            <a:endParaRPr lang="en-US" b="1" dirty="0">
              <a:solidFill>
                <a:prstClr val="white"/>
              </a:solidFill>
              <a:latin typeface="Calibri"/>
            </a:endParaRPr>
          </a:p>
        </p:txBody>
      </p:sp>
    </p:spTree>
    <p:extLst>
      <p:ext uri="{BB962C8B-B14F-4D97-AF65-F5344CB8AC3E}">
        <p14:creationId xmlns:p14="http://schemas.microsoft.com/office/powerpoint/2010/main" val="35525011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2" name="Rectangle 6"/>
          <p:cNvSpPr>
            <a:spLocks noGrp="1" noChangeArrowheads="1"/>
          </p:cNvSpPr>
          <p:nvPr>
            <p:ph type="title"/>
          </p:nvPr>
        </p:nvSpPr>
        <p:spPr>
          <a:xfrm>
            <a:off x="1266825" y="76200"/>
            <a:ext cx="6611938" cy="733425"/>
          </a:xfrm>
        </p:spPr>
        <p:txBody>
          <a:bodyPr/>
          <a:lstStyle/>
          <a:p>
            <a:pPr eaLnBrk="1" hangingPunct="1">
              <a:defRPr/>
            </a:pPr>
            <a:r>
              <a:rPr lang="en-US" sz="2800" dirty="0" smtClean="0"/>
              <a:t>Expanding Warfare Center Capabilities </a:t>
            </a:r>
            <a:br>
              <a:rPr lang="en-US" sz="2800" dirty="0" smtClean="0"/>
            </a:br>
            <a:r>
              <a:rPr lang="en-US" sz="2800" dirty="0" smtClean="0"/>
              <a:t>to the Waterfront</a:t>
            </a:r>
          </a:p>
        </p:txBody>
      </p:sp>
      <p:sp>
        <p:nvSpPr>
          <p:cNvPr id="3" name="Slide Number Placeholder 2"/>
          <p:cNvSpPr>
            <a:spLocks noGrp="1"/>
          </p:cNvSpPr>
          <p:nvPr>
            <p:ph type="sldNum" sz="quarter" idx="12"/>
          </p:nvPr>
        </p:nvSpPr>
        <p:spPr/>
        <p:txBody>
          <a:bodyPr/>
          <a:lstStyle/>
          <a:p>
            <a:pPr>
              <a:defRPr/>
            </a:pPr>
            <a:fld id="{6AA47343-CEF7-4886-87C0-8CCD702142E4}" type="slidenum">
              <a:rPr lang="en-US" smtClean="0"/>
              <a:pPr>
                <a:defRPr/>
              </a:pPr>
              <a:t>7</a:t>
            </a:fld>
            <a:endParaRPr lang="en-US" dirty="0"/>
          </a:p>
        </p:txBody>
      </p:sp>
      <p:pic>
        <p:nvPicPr>
          <p:cNvPr id="6" name="Picture 796" descr="Va Capes Golden Triangle_v2.jpg"/>
          <p:cNvPicPr>
            <a:picLocks noChangeAspect="1"/>
          </p:cNvPicPr>
          <p:nvPr/>
        </p:nvPicPr>
        <p:blipFill rotWithShape="1">
          <a:blip r:embed="rId3">
            <a:extLst>
              <a:ext uri="{28A0092B-C50C-407E-A947-70E740481C1C}">
                <a14:useLocalDpi xmlns:a14="http://schemas.microsoft.com/office/drawing/2010/main" val="0"/>
              </a:ext>
            </a:extLst>
          </a:blip>
          <a:srcRect t="10975"/>
          <a:stretch/>
        </p:blipFill>
        <p:spPr bwMode="auto">
          <a:xfrm>
            <a:off x="2038856" y="2804346"/>
            <a:ext cx="5066288" cy="2910654"/>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Work Files FY 15\Dam Neck FY15\PG-15-CDSA-4_DNeck Pro 16 Command Briefing\Images\141107-N-IC565-08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69" t="18884" r="12125" b="10494"/>
          <a:stretch/>
        </p:blipFill>
        <p:spPr bwMode="auto">
          <a:xfrm>
            <a:off x="195315" y="5562600"/>
            <a:ext cx="1425840" cy="917948"/>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295587" y="6359108"/>
            <a:ext cx="1225296" cy="21544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spc="-10" dirty="0">
                <a:solidFill>
                  <a:srgbClr val="000066"/>
                </a:solidFill>
                <a:latin typeface="Arial" pitchFamily="34" charset="0"/>
              </a:rPr>
              <a:t>System Engineering</a:t>
            </a:r>
          </a:p>
        </p:txBody>
      </p:sp>
      <p:pic>
        <p:nvPicPr>
          <p:cNvPr id="9" name="Picture 2" descr="C:\Work Files FY 15\Dam Neck FY15\PG-15-CDSA-4_DNeck Pro 16 Command Briefing\Images\Rapid Response Engineerin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60" t="4203" r="8003" b="14918"/>
          <a:stretch/>
        </p:blipFill>
        <p:spPr bwMode="auto">
          <a:xfrm>
            <a:off x="195321" y="4266546"/>
            <a:ext cx="1425840" cy="917949"/>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ext Box 11"/>
          <p:cNvSpPr txBox="1">
            <a:spLocks noChangeArrowheads="1"/>
          </p:cNvSpPr>
          <p:nvPr/>
        </p:nvSpPr>
        <p:spPr bwMode="auto">
          <a:xfrm>
            <a:off x="295587" y="4984440"/>
            <a:ext cx="1225296" cy="33855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dirty="0">
                <a:solidFill>
                  <a:srgbClr val="000066"/>
                </a:solidFill>
                <a:latin typeface="Arial" pitchFamily="34" charset="0"/>
              </a:rPr>
              <a:t>Rapid Response Engineering</a:t>
            </a:r>
          </a:p>
        </p:txBody>
      </p:sp>
      <p:pic>
        <p:nvPicPr>
          <p:cNvPr id="14" name="Picture 7" descr="C:\Work Files FY 15\Dam Neck FY15\PG-15-CDSA-4_DNeck Pro 16 Command Briefing\Images\120208-N-NX489-00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456" t="11662" r="16236" b="21577"/>
          <a:stretch/>
        </p:blipFill>
        <p:spPr bwMode="auto">
          <a:xfrm>
            <a:off x="7533321" y="2867937"/>
            <a:ext cx="1425839" cy="967054"/>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Text Box 11"/>
          <p:cNvSpPr txBox="1">
            <a:spLocks noChangeArrowheads="1"/>
          </p:cNvSpPr>
          <p:nvPr/>
        </p:nvSpPr>
        <p:spPr bwMode="auto">
          <a:xfrm>
            <a:off x="7633592" y="3692044"/>
            <a:ext cx="1225296" cy="33855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dirty="0">
                <a:solidFill>
                  <a:srgbClr val="000066"/>
                </a:solidFill>
                <a:latin typeface="Arial" pitchFamily="34" charset="0"/>
              </a:rPr>
              <a:t>Modeling and Simulation</a:t>
            </a:r>
          </a:p>
        </p:txBody>
      </p:sp>
      <p:grpSp>
        <p:nvGrpSpPr>
          <p:cNvPr id="16" name="Group 15"/>
          <p:cNvGrpSpPr/>
          <p:nvPr/>
        </p:nvGrpSpPr>
        <p:grpSpPr>
          <a:xfrm>
            <a:off x="7501676" y="1554567"/>
            <a:ext cx="1457484" cy="1080130"/>
            <a:chOff x="7501676" y="1554567"/>
            <a:chExt cx="1457484" cy="1080130"/>
          </a:xfrm>
        </p:grpSpPr>
        <p:pic>
          <p:nvPicPr>
            <p:cNvPr id="1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02" t="2986" r="6483" b="2986"/>
            <a:stretch/>
          </p:blipFill>
          <p:spPr bwMode="auto">
            <a:xfrm>
              <a:off x="7501676" y="1554567"/>
              <a:ext cx="1457484" cy="1019490"/>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8" name="Text Box 11"/>
            <p:cNvSpPr txBox="1">
              <a:spLocks noChangeArrowheads="1"/>
            </p:cNvSpPr>
            <p:nvPr/>
          </p:nvSpPr>
          <p:spPr bwMode="auto">
            <a:xfrm>
              <a:off x="7617770" y="2420032"/>
              <a:ext cx="1225296" cy="214665"/>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dirty="0">
                  <a:solidFill>
                    <a:srgbClr val="000066"/>
                  </a:solidFill>
                  <a:latin typeface="Arial" pitchFamily="34" charset="0"/>
                </a:rPr>
                <a:t>Integrated Training</a:t>
              </a:r>
            </a:p>
          </p:txBody>
        </p:sp>
      </p:grpSp>
      <p:pic>
        <p:nvPicPr>
          <p:cNvPr id="19" name="Picture 18" descr="C:\Work Files FY 15\Dam Neck FY15\PG-15-CDSA-4_DNeck Pro 16 Command Briefing\Images\Integrated Logistics.jpg"/>
          <p:cNvPicPr>
            <a:picLocks noChangeAspect="1" noChangeArrowheads="1"/>
          </p:cNvPicPr>
          <p:nvPr/>
        </p:nvPicPr>
        <p:blipFill rotWithShape="1">
          <a:blip r:embed="rId8">
            <a:extLst>
              <a:ext uri="{28A0092B-C50C-407E-A947-70E740481C1C}">
                <a14:useLocalDpi xmlns:a14="http://schemas.microsoft.com/office/drawing/2010/main" val="0"/>
              </a:ext>
            </a:extLst>
          </a:blip>
          <a:srcRect l="11257" t="2994" r="11257" b="8986"/>
          <a:stretch/>
        </p:blipFill>
        <p:spPr bwMode="auto">
          <a:xfrm>
            <a:off x="7522840" y="5562600"/>
            <a:ext cx="1425839" cy="925534"/>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7623111" y="6380412"/>
            <a:ext cx="1225296" cy="21544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dirty="0">
                <a:solidFill>
                  <a:srgbClr val="000066"/>
                </a:solidFill>
                <a:latin typeface="Arial" pitchFamily="34" charset="0"/>
              </a:rPr>
              <a:t>Integrated Logistics</a:t>
            </a:r>
          </a:p>
        </p:txBody>
      </p:sp>
      <p:pic>
        <p:nvPicPr>
          <p:cNvPr id="21" name="Picture 6" descr="C:\Work Files FY 15\Dam Neck FY15\PG-15-CDSA-4_DNeck Pro 16 Command Briefing\Images\070509-N-0592C-00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788" t="20429" r="12028" b="1877"/>
          <a:stretch/>
        </p:blipFill>
        <p:spPr bwMode="auto">
          <a:xfrm>
            <a:off x="7533320" y="4263838"/>
            <a:ext cx="1425839" cy="1006447"/>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 Box 11"/>
          <p:cNvSpPr txBox="1">
            <a:spLocks noChangeArrowheads="1"/>
          </p:cNvSpPr>
          <p:nvPr/>
        </p:nvSpPr>
        <p:spPr bwMode="auto">
          <a:xfrm>
            <a:off x="7633591" y="5113917"/>
            <a:ext cx="1225296" cy="21544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spc="-20" dirty="0">
                <a:solidFill>
                  <a:srgbClr val="000066"/>
                </a:solidFill>
                <a:latin typeface="Arial" pitchFamily="34" charset="0"/>
              </a:rPr>
              <a:t>Lifecycle Engineering</a:t>
            </a:r>
          </a:p>
        </p:txBody>
      </p:sp>
      <p:grpSp>
        <p:nvGrpSpPr>
          <p:cNvPr id="23" name="Group 22"/>
          <p:cNvGrpSpPr/>
          <p:nvPr/>
        </p:nvGrpSpPr>
        <p:grpSpPr>
          <a:xfrm>
            <a:off x="3832673" y="1554567"/>
            <a:ext cx="1457484" cy="1157854"/>
            <a:chOff x="3832673" y="1554567"/>
            <a:chExt cx="1457484" cy="1157854"/>
          </a:xfrm>
        </p:grpSpPr>
        <p:pic>
          <p:nvPicPr>
            <p:cNvPr id="24"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679" t="7141" r="12652" b="1015"/>
            <a:stretch/>
          </p:blipFill>
          <p:spPr bwMode="auto">
            <a:xfrm>
              <a:off x="3832673" y="1554567"/>
              <a:ext cx="1457484" cy="1019490"/>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Text Box 11"/>
            <p:cNvSpPr txBox="1">
              <a:spLocks noChangeArrowheads="1"/>
            </p:cNvSpPr>
            <p:nvPr/>
          </p:nvSpPr>
          <p:spPr bwMode="auto">
            <a:xfrm>
              <a:off x="3946983" y="2343089"/>
              <a:ext cx="1228864" cy="369332"/>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1000" b="1" spc="-10" dirty="0">
                  <a:solidFill>
                    <a:srgbClr val="000066"/>
                  </a:solidFill>
                </a:rPr>
                <a:t>&gt;</a:t>
              </a:r>
              <a:r>
                <a:rPr lang="en-US" sz="800" b="1" spc="-10" dirty="0">
                  <a:solidFill>
                    <a:srgbClr val="000066"/>
                  </a:solidFill>
                </a:rPr>
                <a:t> 50% of US Navy &amp; Joint</a:t>
              </a:r>
              <a:br>
                <a:rPr lang="en-US" sz="800" b="1" spc="-10" dirty="0">
                  <a:solidFill>
                    <a:srgbClr val="000066"/>
                  </a:solidFill>
                </a:rPr>
              </a:br>
              <a:r>
                <a:rPr lang="en-US" sz="800" b="1" spc="-10" dirty="0">
                  <a:solidFill>
                    <a:srgbClr val="000066"/>
                  </a:solidFill>
                </a:rPr>
                <a:t>Forces Within 30 Minutes</a:t>
              </a:r>
            </a:p>
          </p:txBody>
        </p:sp>
      </p:grpSp>
      <p:pic>
        <p:nvPicPr>
          <p:cNvPr id="26" name="Picture 3" descr="C:\Work Files FY 15\Dam Neck FY15\PG-15-CDSA-4_DNeck Pro 16 Command Briefing\Images\140508-N-JX484-005.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682" t="4510" r="2757" b="4509"/>
          <a:stretch/>
        </p:blipFill>
        <p:spPr bwMode="auto">
          <a:xfrm>
            <a:off x="195323" y="2867937"/>
            <a:ext cx="1425838" cy="945800"/>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7" name="Text Box 11"/>
          <p:cNvSpPr txBox="1">
            <a:spLocks noChangeArrowheads="1"/>
          </p:cNvSpPr>
          <p:nvPr/>
        </p:nvSpPr>
        <p:spPr bwMode="auto">
          <a:xfrm>
            <a:off x="295587" y="3635071"/>
            <a:ext cx="1225296" cy="33855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dirty="0">
                <a:solidFill>
                  <a:srgbClr val="000066"/>
                </a:solidFill>
                <a:latin typeface="Arial" pitchFamily="34" charset="0"/>
              </a:rPr>
              <a:t>Cybersecurity Engineering</a:t>
            </a:r>
          </a:p>
        </p:txBody>
      </p:sp>
      <p:grpSp>
        <p:nvGrpSpPr>
          <p:cNvPr id="28" name="Group 27"/>
          <p:cNvGrpSpPr/>
          <p:nvPr/>
        </p:nvGrpSpPr>
        <p:grpSpPr>
          <a:xfrm>
            <a:off x="203722" y="1552087"/>
            <a:ext cx="1409025" cy="1129557"/>
            <a:chOff x="203722" y="1552087"/>
            <a:chExt cx="1409025" cy="1129557"/>
          </a:xfrm>
        </p:grpSpPr>
        <p:pic>
          <p:nvPicPr>
            <p:cNvPr id="29"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989" t="53437" r="49156" b="707"/>
            <a:stretch/>
          </p:blipFill>
          <p:spPr bwMode="auto">
            <a:xfrm>
              <a:off x="203722" y="1552087"/>
              <a:ext cx="1409025" cy="1006447"/>
            </a:xfrm>
            <a:prstGeom prst="roundRect">
              <a:avLst/>
            </a:prstGeom>
            <a:ln w="571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0" name="Text Box 11"/>
            <p:cNvSpPr txBox="1">
              <a:spLocks noChangeArrowheads="1"/>
            </p:cNvSpPr>
            <p:nvPr/>
          </p:nvSpPr>
          <p:spPr bwMode="auto">
            <a:xfrm>
              <a:off x="295586" y="2343090"/>
              <a:ext cx="1225296" cy="33855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spc="-20" dirty="0">
                  <a:solidFill>
                    <a:srgbClr val="000066"/>
                  </a:solidFill>
                  <a:latin typeface="Arial" pitchFamily="34" charset="0"/>
                </a:rPr>
                <a:t>Hardware/Software,</a:t>
              </a:r>
              <a:br>
                <a:rPr lang="en-US" sz="800" b="1" spc="-20" dirty="0">
                  <a:solidFill>
                    <a:srgbClr val="000066"/>
                  </a:solidFill>
                  <a:latin typeface="Arial" pitchFamily="34" charset="0"/>
                </a:rPr>
              </a:br>
              <a:r>
                <a:rPr lang="en-US" sz="800" b="1" spc="-20" dirty="0">
                  <a:solidFill>
                    <a:srgbClr val="000066"/>
                  </a:solidFill>
                  <a:latin typeface="Arial" pitchFamily="34" charset="0"/>
                </a:rPr>
                <a:t>Network Engineering</a:t>
              </a:r>
            </a:p>
          </p:txBody>
        </p:sp>
      </p:grpSp>
      <p:sp>
        <p:nvSpPr>
          <p:cNvPr id="33" name="Text Box 11"/>
          <p:cNvSpPr txBox="1">
            <a:spLocks noChangeArrowheads="1"/>
          </p:cNvSpPr>
          <p:nvPr/>
        </p:nvSpPr>
        <p:spPr bwMode="auto">
          <a:xfrm>
            <a:off x="2139824" y="2347402"/>
            <a:ext cx="1225296" cy="21544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spc="-30" dirty="0">
                <a:solidFill>
                  <a:srgbClr val="000066"/>
                </a:solidFill>
                <a:latin typeface="Arial" pitchFamily="34" charset="0"/>
              </a:rPr>
              <a:t>Systems  Safety</a:t>
            </a:r>
          </a:p>
        </p:txBody>
      </p:sp>
      <p:grpSp>
        <p:nvGrpSpPr>
          <p:cNvPr id="34" name="Group 33"/>
          <p:cNvGrpSpPr/>
          <p:nvPr/>
        </p:nvGrpSpPr>
        <p:grpSpPr>
          <a:xfrm>
            <a:off x="5682997" y="1571097"/>
            <a:ext cx="1425839" cy="1024818"/>
            <a:chOff x="5682997" y="1571097"/>
            <a:chExt cx="1425839" cy="1024818"/>
          </a:xfrm>
        </p:grpSpPr>
        <p:pic>
          <p:nvPicPr>
            <p:cNvPr id="3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682997" y="1571097"/>
              <a:ext cx="1425839" cy="950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6" name="Text Box 11"/>
            <p:cNvSpPr txBox="1">
              <a:spLocks noChangeArrowheads="1"/>
            </p:cNvSpPr>
            <p:nvPr/>
          </p:nvSpPr>
          <p:spPr bwMode="auto">
            <a:xfrm>
              <a:off x="5783268" y="2380471"/>
              <a:ext cx="1225296" cy="21544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dirty="0">
                  <a:solidFill>
                    <a:srgbClr val="000066"/>
                  </a:solidFill>
                  <a:latin typeface="Arial" pitchFamily="34" charset="0"/>
                </a:rPr>
                <a:t>Test and Evaluation</a:t>
              </a:r>
            </a:p>
          </p:txBody>
        </p:sp>
      </p:grpSp>
      <p:sp>
        <p:nvSpPr>
          <p:cNvPr id="37" name="Text Box 15"/>
          <p:cNvSpPr txBox="1">
            <a:spLocks noChangeArrowheads="1"/>
          </p:cNvSpPr>
          <p:nvPr/>
        </p:nvSpPr>
        <p:spPr bwMode="auto">
          <a:xfrm>
            <a:off x="195321" y="1156901"/>
            <a:ext cx="8753358" cy="276999"/>
          </a:xfrm>
          <a:prstGeom prst="rect">
            <a:avLst/>
          </a:prstGeom>
          <a:solidFill>
            <a:schemeClr val="bg1"/>
          </a:solidFill>
          <a:ln w="12700">
            <a:noFill/>
            <a:miter lim="800000"/>
            <a:headEnd/>
            <a:tailEnd/>
          </a:ln>
          <a:effectLst/>
        </p:spPr>
        <p:txBody>
          <a:bodyPr wrap="square">
            <a:spAutoFit/>
          </a:bodyPr>
          <a:lstStyle/>
          <a:p>
            <a:pPr algn="ctr" fontAlgn="base">
              <a:spcBef>
                <a:spcPct val="0"/>
              </a:spcBef>
              <a:spcAft>
                <a:spcPct val="0"/>
              </a:spcAft>
              <a:defRPr/>
            </a:pPr>
            <a:r>
              <a:rPr lang="en-US" sz="1200" b="1" i="1" dirty="0">
                <a:solidFill>
                  <a:srgbClr val="000066"/>
                </a:solidFill>
                <a:latin typeface="Arial" charset="0"/>
                <a:cs typeface="Arial" charset="0"/>
              </a:rPr>
              <a:t>The Navy's Operationally Relevant Test, Training and Experimentation Environment</a:t>
            </a:r>
          </a:p>
        </p:txBody>
      </p:sp>
      <p:sp>
        <p:nvSpPr>
          <p:cNvPr id="38" name="Text Box 15"/>
          <p:cNvSpPr txBox="1">
            <a:spLocks noChangeArrowheads="1"/>
          </p:cNvSpPr>
          <p:nvPr/>
        </p:nvSpPr>
        <p:spPr bwMode="auto">
          <a:xfrm>
            <a:off x="2133600" y="5859244"/>
            <a:ext cx="4876800" cy="707886"/>
          </a:xfrm>
          <a:prstGeom prst="rect">
            <a:avLst/>
          </a:prstGeom>
          <a:solidFill>
            <a:schemeClr val="bg1"/>
          </a:solidFill>
          <a:ln w="12700">
            <a:noFill/>
            <a:miter lim="800000"/>
            <a:headEnd/>
            <a:tailEnd/>
          </a:ln>
          <a:effectLst/>
        </p:spPr>
        <p:txBody>
          <a:bodyPr wrap="square">
            <a:spAutoFit/>
          </a:bodyPr>
          <a:lstStyle/>
          <a:p>
            <a:pPr algn="ctr" fontAlgn="base">
              <a:spcBef>
                <a:spcPct val="0"/>
              </a:spcBef>
              <a:spcAft>
                <a:spcPct val="0"/>
              </a:spcAft>
            </a:pPr>
            <a:r>
              <a:rPr lang="en-US" sz="2000" b="1" spc="-10" dirty="0">
                <a:solidFill>
                  <a:srgbClr val="000066"/>
                </a:solidFill>
              </a:rPr>
              <a:t>Over 50% of US Navy &amp; Joint</a:t>
            </a:r>
            <a:br>
              <a:rPr lang="en-US" sz="2000" b="1" spc="-10" dirty="0">
                <a:solidFill>
                  <a:srgbClr val="000066"/>
                </a:solidFill>
              </a:rPr>
            </a:br>
            <a:r>
              <a:rPr lang="en-US" sz="2000" b="1" spc="-10" dirty="0">
                <a:solidFill>
                  <a:srgbClr val="000066"/>
                </a:solidFill>
              </a:rPr>
              <a:t>Forces </a:t>
            </a:r>
            <a:r>
              <a:rPr lang="en-US" sz="2000" b="1" spc="-10" dirty="0" smtClean="0">
                <a:solidFill>
                  <a:srgbClr val="000066"/>
                </a:solidFill>
              </a:rPr>
              <a:t>within </a:t>
            </a:r>
            <a:r>
              <a:rPr lang="en-US" sz="2000" b="1" spc="-10" dirty="0">
                <a:solidFill>
                  <a:srgbClr val="000066"/>
                </a:solidFill>
              </a:rPr>
              <a:t>30 Minutes</a:t>
            </a:r>
          </a:p>
        </p:txBody>
      </p:sp>
      <p:cxnSp>
        <p:nvCxnSpPr>
          <p:cNvPr id="39" name="Straight Connector 38"/>
          <p:cNvCxnSpPr/>
          <p:nvPr/>
        </p:nvCxnSpPr>
        <p:spPr>
          <a:xfrm>
            <a:off x="1576894" y="1447800"/>
            <a:ext cx="6021645" cy="0"/>
          </a:xfrm>
          <a:prstGeom prst="line">
            <a:avLst/>
          </a:prstGeom>
          <a:ln w="12700" cap="sq">
            <a:solidFill>
              <a:schemeClr val="bg2"/>
            </a:solidFill>
            <a:miter lim="800000"/>
          </a:ln>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38856" y="5830669"/>
            <a:ext cx="5066288" cy="0"/>
          </a:xfrm>
          <a:prstGeom prst="line">
            <a:avLst/>
          </a:prstGeom>
          <a:ln w="12700" cap="sq">
            <a:solidFill>
              <a:schemeClr val="bg2"/>
            </a:solidFill>
            <a:miter lim="800000"/>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38856" y="6534150"/>
            <a:ext cx="5066288" cy="0"/>
          </a:xfrm>
          <a:prstGeom prst="line">
            <a:avLst/>
          </a:prstGeom>
          <a:ln w="12700" cap="sq">
            <a:solidFill>
              <a:schemeClr val="bg2"/>
            </a:solidFill>
            <a:miter lim="800000"/>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576894" y="1143000"/>
            <a:ext cx="6021645" cy="0"/>
          </a:xfrm>
          <a:prstGeom prst="line">
            <a:avLst/>
          </a:prstGeom>
          <a:ln w="12700" cap="sq">
            <a:solidFill>
              <a:schemeClr val="bg2"/>
            </a:solidFill>
            <a:miter lim="800000"/>
          </a:ln>
          <a:effectLst/>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1200" y="1576031"/>
            <a:ext cx="1542544" cy="1014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Text Box 11"/>
          <p:cNvSpPr txBox="1">
            <a:spLocks noChangeArrowheads="1"/>
          </p:cNvSpPr>
          <p:nvPr/>
        </p:nvSpPr>
        <p:spPr bwMode="auto">
          <a:xfrm>
            <a:off x="2139824" y="2404645"/>
            <a:ext cx="1225296" cy="215444"/>
          </a:xfrm>
          <a:prstGeom prst="rect">
            <a:avLst/>
          </a:prstGeom>
          <a:solidFill>
            <a:schemeClr val="bg1"/>
          </a:solidFill>
          <a:ln w="9525">
            <a:solidFill>
              <a:srgbClr val="000066"/>
            </a:solid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en-US" sz="800" b="1" dirty="0">
                <a:solidFill>
                  <a:srgbClr val="000066"/>
                </a:solidFill>
                <a:latin typeface="Arial" pitchFamily="34" charset="0"/>
              </a:rPr>
              <a:t>Systems Safety</a:t>
            </a:r>
          </a:p>
        </p:txBody>
      </p:sp>
    </p:spTree>
    <p:extLst>
      <p:ext uri="{BB962C8B-B14F-4D97-AF65-F5344CB8AC3E}">
        <p14:creationId xmlns:p14="http://schemas.microsoft.com/office/powerpoint/2010/main" val="233657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1"/>
          <p:cNvSpPr txBox="1">
            <a:spLocks noChangeArrowheads="1"/>
          </p:cNvSpPr>
          <p:nvPr/>
        </p:nvSpPr>
        <p:spPr bwMode="auto">
          <a:xfrm>
            <a:off x="160338" y="879475"/>
            <a:ext cx="4716462" cy="263525"/>
          </a:xfrm>
          <a:prstGeom prst="rect">
            <a:avLst/>
          </a:prstGeom>
          <a:solidFill>
            <a:srgbClr val="CCFFFF"/>
          </a:solidFill>
          <a:ln w="9525">
            <a:solidFill>
              <a:srgbClr val="0000FF"/>
            </a:solidFill>
            <a:miter lim="800000"/>
            <a:headEnd/>
            <a:tailEnd/>
          </a:ln>
        </p:spPr>
        <p:txBody>
          <a:bodyPr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endParaRPr lang="en-US" altLang="en-US" sz="1600" b="1">
              <a:solidFill>
                <a:srgbClr val="262698"/>
              </a:solidFill>
              <a:ea typeface="ＭＳ Ｐゴシック" pitchFamily="34" charset="-128"/>
            </a:endParaRPr>
          </a:p>
        </p:txBody>
      </p:sp>
      <p:sp>
        <p:nvSpPr>
          <p:cNvPr id="18435" name="Text Box 152"/>
          <p:cNvSpPr txBox="1">
            <a:spLocks noChangeArrowheads="1"/>
          </p:cNvSpPr>
          <p:nvPr/>
        </p:nvSpPr>
        <p:spPr bwMode="auto">
          <a:xfrm>
            <a:off x="4876800" y="879475"/>
            <a:ext cx="3060700" cy="263525"/>
          </a:xfrm>
          <a:prstGeom prst="rect">
            <a:avLst/>
          </a:prstGeom>
          <a:solidFill>
            <a:srgbClr val="66FFFF"/>
          </a:solidFill>
          <a:ln w="9525">
            <a:solidFill>
              <a:srgbClr val="0000FF"/>
            </a:solidFill>
            <a:miter lim="800000"/>
            <a:headEnd/>
            <a:tailEnd/>
          </a:ln>
        </p:spPr>
        <p:txBody>
          <a:bodyPr anchor="ctr" anchorCtr="1"/>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lnSpc>
                <a:spcPct val="85000"/>
              </a:lnSpc>
              <a:spcBef>
                <a:spcPct val="50000"/>
              </a:spcBef>
            </a:pPr>
            <a:endParaRPr lang="en-US" altLang="en-US" b="1" i="1">
              <a:solidFill>
                <a:srgbClr val="000066"/>
              </a:solidFill>
            </a:endParaRPr>
          </a:p>
        </p:txBody>
      </p:sp>
      <p:sp>
        <p:nvSpPr>
          <p:cNvPr id="18436" name="Text Box 153"/>
          <p:cNvSpPr txBox="1">
            <a:spLocks noChangeArrowheads="1"/>
          </p:cNvSpPr>
          <p:nvPr/>
        </p:nvSpPr>
        <p:spPr bwMode="auto">
          <a:xfrm>
            <a:off x="6242050" y="879475"/>
            <a:ext cx="2233613" cy="263525"/>
          </a:xfrm>
          <a:prstGeom prst="rect">
            <a:avLst/>
          </a:prstGeom>
          <a:solidFill>
            <a:srgbClr val="CCFFCC"/>
          </a:solidFill>
          <a:ln w="9525">
            <a:solidFill>
              <a:srgbClr val="0000FF"/>
            </a:solidFill>
            <a:miter lim="800000"/>
            <a:headEnd/>
            <a:tailEnd/>
          </a:ln>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endParaRPr lang="en-US" altLang="en-US" sz="1400" b="1">
              <a:solidFill>
                <a:srgbClr val="262698"/>
              </a:solidFill>
              <a:ea typeface="ＭＳ Ｐゴシック" pitchFamily="34" charset="-128"/>
            </a:endParaRPr>
          </a:p>
        </p:txBody>
      </p:sp>
      <p:sp>
        <p:nvSpPr>
          <p:cNvPr id="18437" name="AutoShape 168"/>
          <p:cNvSpPr>
            <a:spLocks noChangeArrowheads="1"/>
          </p:cNvSpPr>
          <p:nvPr/>
        </p:nvSpPr>
        <p:spPr bwMode="auto">
          <a:xfrm rot="-8142231">
            <a:off x="8317150" y="878667"/>
            <a:ext cx="339249" cy="347689"/>
          </a:xfrm>
          <a:prstGeom prst="rtTriangle">
            <a:avLst/>
          </a:prstGeom>
          <a:gradFill rotWithShape="1">
            <a:gsLst>
              <a:gs pos="0">
                <a:srgbClr val="CCFFFF"/>
              </a:gs>
              <a:gs pos="100000">
                <a:srgbClr val="CCFFCC"/>
              </a:gs>
            </a:gsLst>
            <a:lin ang="5400000" scaled="1"/>
          </a:gradFill>
          <a:ln w="9525">
            <a:solidFill>
              <a:srgbClr val="0000FF"/>
            </a:solidFill>
            <a:miter lim="800000"/>
            <a:headEnd/>
            <a:tailEnd/>
          </a:ln>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endParaRPr lang="en-US" altLang="en-US"/>
          </a:p>
        </p:txBody>
      </p:sp>
      <p:sp>
        <p:nvSpPr>
          <p:cNvPr id="18438" name="Rectangle 11"/>
          <p:cNvSpPr>
            <a:spLocks noGrp="1" noChangeArrowheads="1"/>
          </p:cNvSpPr>
          <p:nvPr>
            <p:ph type="title"/>
          </p:nvPr>
        </p:nvSpPr>
        <p:spPr>
          <a:xfrm>
            <a:off x="0" y="0"/>
            <a:ext cx="9144000" cy="685800"/>
          </a:xfrm>
        </p:spPr>
        <p:txBody>
          <a:bodyPr/>
          <a:lstStyle/>
          <a:p>
            <a:pPr eaLnBrk="1" hangingPunct="1"/>
            <a:r>
              <a:rPr lang="en-US" altLang="en-US" dirty="0" smtClean="0">
                <a:cs typeface="Arial" charset="0"/>
              </a:rPr>
              <a:t> </a:t>
            </a:r>
            <a:r>
              <a:rPr lang="en-US" altLang="en-US" sz="2400" dirty="0" smtClean="0">
                <a:cs typeface="Arial" charset="0"/>
              </a:rPr>
              <a:t>CDSA History</a:t>
            </a:r>
          </a:p>
        </p:txBody>
      </p:sp>
      <p:sp>
        <p:nvSpPr>
          <p:cNvPr id="18439" name="Text Box 12"/>
          <p:cNvSpPr txBox="1">
            <a:spLocks noChangeArrowheads="1"/>
          </p:cNvSpPr>
          <p:nvPr/>
        </p:nvSpPr>
        <p:spPr bwMode="auto">
          <a:xfrm>
            <a:off x="4876800" y="838200"/>
            <a:ext cx="590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i="1" dirty="0">
                <a:solidFill>
                  <a:srgbClr val="000066"/>
                </a:solidFill>
                <a:ea typeface="ＭＳ Ｐゴシック" pitchFamily="34" charset="-128"/>
              </a:rPr>
              <a:t>1992</a:t>
            </a:r>
          </a:p>
        </p:txBody>
      </p:sp>
      <p:sp>
        <p:nvSpPr>
          <p:cNvPr id="18440" name="Rectangle 14"/>
          <p:cNvSpPr>
            <a:spLocks noChangeArrowheads="1"/>
          </p:cNvSpPr>
          <p:nvPr/>
        </p:nvSpPr>
        <p:spPr bwMode="auto">
          <a:xfrm>
            <a:off x="312738" y="1257300"/>
            <a:ext cx="1287462" cy="873125"/>
          </a:xfrm>
          <a:prstGeom prst="rect">
            <a:avLst/>
          </a:prstGeom>
          <a:solidFill>
            <a:srgbClr val="CCFFFF"/>
          </a:solidFill>
          <a:ln w="9525">
            <a:solidFill>
              <a:srgbClr val="0000FF"/>
            </a:solidFill>
            <a:miter lim="800000"/>
            <a:headEnd/>
            <a:tailEnd/>
          </a:ln>
        </p:spPr>
        <p:txBody>
          <a:bodyPr anchor="ctr" anchorCtr="1"/>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lnSpc>
                <a:spcPct val="85000"/>
              </a:lnSpc>
              <a:spcBef>
                <a:spcPct val="50000"/>
              </a:spcBef>
            </a:pPr>
            <a:endParaRPr lang="en-US" altLang="en-US" sz="1300" b="1">
              <a:solidFill>
                <a:srgbClr val="000066"/>
              </a:solidFill>
            </a:endParaRPr>
          </a:p>
        </p:txBody>
      </p:sp>
      <p:sp>
        <p:nvSpPr>
          <p:cNvPr id="18441" name="Text Box 17"/>
          <p:cNvSpPr txBox="1">
            <a:spLocks noChangeArrowheads="1"/>
          </p:cNvSpPr>
          <p:nvPr/>
        </p:nvSpPr>
        <p:spPr bwMode="auto">
          <a:xfrm>
            <a:off x="1619250" y="838200"/>
            <a:ext cx="590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i="1" dirty="0">
                <a:solidFill>
                  <a:srgbClr val="000066"/>
                </a:solidFill>
                <a:ea typeface="ＭＳ Ｐゴシック" pitchFamily="34" charset="-128"/>
              </a:rPr>
              <a:t>1971</a:t>
            </a:r>
          </a:p>
        </p:txBody>
      </p:sp>
      <p:sp>
        <p:nvSpPr>
          <p:cNvPr id="18442" name="Rectangle 18"/>
          <p:cNvSpPr>
            <a:spLocks noChangeArrowheads="1"/>
          </p:cNvSpPr>
          <p:nvPr/>
        </p:nvSpPr>
        <p:spPr bwMode="auto">
          <a:xfrm>
            <a:off x="1676400" y="1257300"/>
            <a:ext cx="3124200" cy="571500"/>
          </a:xfrm>
          <a:prstGeom prst="rect">
            <a:avLst/>
          </a:prstGeom>
          <a:solidFill>
            <a:srgbClr val="CCFFFF"/>
          </a:solidFill>
          <a:ln w="9525">
            <a:solidFill>
              <a:srgbClr val="0000FF"/>
            </a:solidFill>
            <a:miter lim="800000"/>
            <a:headEnd/>
            <a:tailEnd/>
          </a:ln>
        </p:spPr>
        <p:txBody>
          <a:bodyPr anchor="ctr" anchorCtr="1"/>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lnSpc>
                <a:spcPct val="85000"/>
              </a:lnSpc>
              <a:spcBef>
                <a:spcPct val="50000"/>
              </a:spcBef>
            </a:pPr>
            <a:r>
              <a:rPr lang="en-US" altLang="en-US" b="1" i="1">
                <a:solidFill>
                  <a:srgbClr val="000066"/>
                </a:solidFill>
              </a:rPr>
              <a:t>Fleet Combat Direction System Support Activity (FCDSSA)</a:t>
            </a:r>
            <a:endParaRPr lang="en-US" altLang="en-US" b="1">
              <a:solidFill>
                <a:srgbClr val="000066"/>
              </a:solidFill>
            </a:endParaRPr>
          </a:p>
        </p:txBody>
      </p:sp>
      <p:sp>
        <p:nvSpPr>
          <p:cNvPr id="18443" name="Text Box 19"/>
          <p:cNvSpPr txBox="1">
            <a:spLocks noChangeArrowheads="1"/>
          </p:cNvSpPr>
          <p:nvPr/>
        </p:nvSpPr>
        <p:spPr bwMode="auto">
          <a:xfrm>
            <a:off x="6172200" y="838200"/>
            <a:ext cx="590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i="1" dirty="0">
                <a:solidFill>
                  <a:srgbClr val="000066"/>
                </a:solidFill>
                <a:ea typeface="ＭＳ Ｐゴシック" pitchFamily="34" charset="-128"/>
              </a:rPr>
              <a:t>2000</a:t>
            </a:r>
          </a:p>
        </p:txBody>
      </p:sp>
      <p:sp>
        <p:nvSpPr>
          <p:cNvPr id="18444" name="Rectangle 20"/>
          <p:cNvSpPr>
            <a:spLocks noChangeArrowheads="1"/>
          </p:cNvSpPr>
          <p:nvPr/>
        </p:nvSpPr>
        <p:spPr bwMode="auto">
          <a:xfrm>
            <a:off x="6530975" y="1257300"/>
            <a:ext cx="1600200" cy="571500"/>
          </a:xfrm>
          <a:prstGeom prst="rect">
            <a:avLst/>
          </a:prstGeom>
          <a:solidFill>
            <a:srgbClr val="CCFFCC"/>
          </a:solidFill>
          <a:ln w="9525">
            <a:solidFill>
              <a:srgbClr val="0000FF"/>
            </a:solidFill>
            <a:miter lim="800000"/>
            <a:headEnd/>
            <a:tailEnd/>
          </a:ln>
        </p:spPr>
        <p:txBody>
          <a:bodyPr lIns="0" rIns="0" anchor="ctr" anchorCtr="1"/>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lnSpc>
                <a:spcPct val="85000"/>
              </a:lnSpc>
              <a:spcBef>
                <a:spcPct val="50000"/>
              </a:spcBef>
            </a:pPr>
            <a:r>
              <a:rPr lang="en-US" altLang="en-US" b="1" i="1">
                <a:solidFill>
                  <a:srgbClr val="000066"/>
                </a:solidFill>
              </a:rPr>
              <a:t>Combat Direction Systems Activity</a:t>
            </a:r>
            <a:endParaRPr lang="en-US" altLang="en-US" b="1">
              <a:solidFill>
                <a:srgbClr val="000066"/>
              </a:solidFill>
            </a:endParaRPr>
          </a:p>
        </p:txBody>
      </p:sp>
      <p:sp>
        <p:nvSpPr>
          <p:cNvPr id="18445" name="Rectangle 26"/>
          <p:cNvSpPr>
            <a:spLocks noChangeArrowheads="1"/>
          </p:cNvSpPr>
          <p:nvPr/>
        </p:nvSpPr>
        <p:spPr bwMode="auto">
          <a:xfrm>
            <a:off x="4957763" y="1257300"/>
            <a:ext cx="1219200" cy="571500"/>
          </a:xfrm>
          <a:prstGeom prst="rect">
            <a:avLst/>
          </a:prstGeom>
          <a:solidFill>
            <a:srgbClr val="66FFFF"/>
          </a:solidFill>
          <a:ln w="9525">
            <a:solidFill>
              <a:srgbClr val="0000FF"/>
            </a:solidFill>
            <a:miter lim="800000"/>
            <a:headEnd/>
            <a:tailEnd/>
          </a:ln>
        </p:spPr>
        <p:txBody>
          <a:bodyPr anchor="ctr" anchorCtr="1"/>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lnSpc>
                <a:spcPct val="85000"/>
              </a:lnSpc>
              <a:spcBef>
                <a:spcPct val="50000"/>
              </a:spcBef>
            </a:pPr>
            <a:r>
              <a:rPr lang="en-US" altLang="en-US" b="1" i="1">
                <a:solidFill>
                  <a:srgbClr val="000066"/>
                </a:solidFill>
              </a:rPr>
              <a:t>East Coast Operations</a:t>
            </a:r>
            <a:endParaRPr lang="en-US" altLang="en-US" b="1">
              <a:solidFill>
                <a:srgbClr val="000066"/>
              </a:solidFill>
            </a:endParaRPr>
          </a:p>
        </p:txBody>
      </p:sp>
      <p:sp>
        <p:nvSpPr>
          <p:cNvPr id="18446" name="Rectangle 29"/>
          <p:cNvSpPr>
            <a:spLocks noChangeArrowheads="1"/>
          </p:cNvSpPr>
          <p:nvPr/>
        </p:nvSpPr>
        <p:spPr bwMode="auto">
          <a:xfrm>
            <a:off x="1671638" y="1828800"/>
            <a:ext cx="3125787" cy="301625"/>
          </a:xfrm>
          <a:prstGeom prst="rect">
            <a:avLst/>
          </a:prstGeom>
          <a:solidFill>
            <a:srgbClr val="CCFFFF"/>
          </a:solidFill>
          <a:ln w="9525">
            <a:solidFill>
              <a:srgbClr val="0000FF"/>
            </a:solidFill>
            <a:miter lim="800000"/>
            <a:headEnd/>
            <a:tailEnd/>
          </a:ln>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b="1" i="1">
                <a:solidFill>
                  <a:srgbClr val="000066"/>
                </a:solidFill>
              </a:rPr>
              <a:t>Command</a:t>
            </a:r>
            <a:r>
              <a:rPr lang="en-US" altLang="en-US" sz="1400" b="1" i="1">
                <a:solidFill>
                  <a:srgbClr val="000066"/>
                </a:solidFill>
              </a:rPr>
              <a:t> </a:t>
            </a:r>
            <a:endParaRPr lang="en-US" altLang="en-US" sz="1400" b="1">
              <a:solidFill>
                <a:srgbClr val="000066"/>
              </a:solidFill>
            </a:endParaRPr>
          </a:p>
        </p:txBody>
      </p:sp>
      <p:sp>
        <p:nvSpPr>
          <p:cNvPr id="18447" name="Rectangle 30"/>
          <p:cNvSpPr>
            <a:spLocks noChangeArrowheads="1"/>
          </p:cNvSpPr>
          <p:nvPr/>
        </p:nvSpPr>
        <p:spPr bwMode="auto">
          <a:xfrm>
            <a:off x="4957763" y="1828800"/>
            <a:ext cx="1219200" cy="304800"/>
          </a:xfrm>
          <a:prstGeom prst="rect">
            <a:avLst/>
          </a:prstGeom>
          <a:solidFill>
            <a:srgbClr val="66FFFF"/>
          </a:solidFill>
          <a:ln w="9525">
            <a:solidFill>
              <a:srgbClr val="0000FF"/>
            </a:solidFill>
            <a:miter lim="800000"/>
            <a:headEnd/>
            <a:tailEnd/>
          </a:ln>
        </p:spPr>
        <p:txBody>
          <a:bodyPr wrap="none"/>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10000"/>
              </a:spcBef>
              <a:spcAft>
                <a:spcPct val="20000"/>
              </a:spcAft>
            </a:pPr>
            <a:r>
              <a:rPr lang="en-US" altLang="en-US" b="1" i="1">
                <a:solidFill>
                  <a:srgbClr val="000066"/>
                </a:solidFill>
              </a:rPr>
              <a:t>Detachment</a:t>
            </a:r>
            <a:r>
              <a:rPr lang="en-US" altLang="en-US" sz="1400" b="1" i="1">
                <a:solidFill>
                  <a:srgbClr val="000066"/>
                </a:solidFill>
              </a:rPr>
              <a:t> </a:t>
            </a:r>
          </a:p>
          <a:p>
            <a:pPr algn="ctr" eaLnBrk="1" hangingPunct="1">
              <a:spcBef>
                <a:spcPct val="10000"/>
              </a:spcBef>
              <a:spcAft>
                <a:spcPct val="20000"/>
              </a:spcAft>
            </a:pPr>
            <a:r>
              <a:rPr lang="en-US" altLang="en-US" sz="1400" b="1" i="1">
                <a:solidFill>
                  <a:srgbClr val="000066"/>
                </a:solidFill>
              </a:rPr>
              <a:t>NSWC PHD</a:t>
            </a:r>
          </a:p>
        </p:txBody>
      </p:sp>
      <p:sp>
        <p:nvSpPr>
          <p:cNvPr id="18448" name="Rectangle 33"/>
          <p:cNvSpPr>
            <a:spLocks noChangeArrowheads="1"/>
          </p:cNvSpPr>
          <p:nvPr/>
        </p:nvSpPr>
        <p:spPr bwMode="auto">
          <a:xfrm>
            <a:off x="6530975" y="1831975"/>
            <a:ext cx="1600200" cy="301625"/>
          </a:xfrm>
          <a:prstGeom prst="rect">
            <a:avLst/>
          </a:prstGeom>
          <a:solidFill>
            <a:srgbClr val="CCFFCC"/>
          </a:solidFill>
          <a:ln w="9525">
            <a:solidFill>
              <a:srgbClr val="0000FF"/>
            </a:solidFill>
            <a:miter lim="800000"/>
            <a:headEnd/>
            <a:tailEnd/>
          </a:ln>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10000"/>
              </a:spcBef>
              <a:spcAft>
                <a:spcPct val="20000"/>
              </a:spcAft>
            </a:pPr>
            <a:r>
              <a:rPr lang="en-US" altLang="en-US" b="1" i="1">
                <a:solidFill>
                  <a:srgbClr val="000066"/>
                </a:solidFill>
              </a:rPr>
              <a:t>Command</a:t>
            </a:r>
          </a:p>
          <a:p>
            <a:pPr algn="ctr" eaLnBrk="1" hangingPunct="1">
              <a:spcBef>
                <a:spcPct val="10000"/>
              </a:spcBef>
              <a:spcAft>
                <a:spcPct val="20000"/>
              </a:spcAft>
            </a:pPr>
            <a:r>
              <a:rPr lang="en-US" altLang="en-US" sz="1400" b="1" i="1">
                <a:solidFill>
                  <a:srgbClr val="000066"/>
                </a:solidFill>
              </a:rPr>
              <a:t>NSWC DD</a:t>
            </a:r>
          </a:p>
        </p:txBody>
      </p:sp>
      <p:sp>
        <p:nvSpPr>
          <p:cNvPr id="18449" name="Text Box 38"/>
          <p:cNvSpPr txBox="1">
            <a:spLocks noChangeArrowheads="1"/>
          </p:cNvSpPr>
          <p:nvPr/>
        </p:nvSpPr>
        <p:spPr bwMode="auto">
          <a:xfrm>
            <a:off x="228600" y="8382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i="1" dirty="0">
                <a:solidFill>
                  <a:srgbClr val="000066"/>
                </a:solidFill>
                <a:ea typeface="ＭＳ Ｐゴシック" pitchFamily="34" charset="-128"/>
              </a:rPr>
              <a:t>1963</a:t>
            </a:r>
          </a:p>
        </p:txBody>
      </p:sp>
      <p:sp>
        <p:nvSpPr>
          <p:cNvPr id="18450" name="Rectangle 101"/>
          <p:cNvSpPr>
            <a:spLocks noChangeArrowheads="1"/>
          </p:cNvSpPr>
          <p:nvPr/>
        </p:nvSpPr>
        <p:spPr bwMode="auto">
          <a:xfrm>
            <a:off x="130175" y="3184525"/>
            <a:ext cx="14017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228600" algn="l"/>
              </a:tabLst>
              <a:defRPr sz="1200">
                <a:solidFill>
                  <a:schemeClr val="tx1"/>
                </a:solidFill>
                <a:latin typeface="Arial" charset="0"/>
                <a:cs typeface="Arial" charset="0"/>
              </a:defRPr>
            </a:lvl1pPr>
            <a:lvl2pPr marL="742950" indent="-285750" eaLnBrk="0" hangingPunct="0">
              <a:tabLst>
                <a:tab pos="228600" algn="l"/>
              </a:tabLst>
              <a:defRPr sz="1200">
                <a:solidFill>
                  <a:schemeClr val="tx1"/>
                </a:solidFill>
                <a:latin typeface="Arial" charset="0"/>
                <a:cs typeface="Arial" charset="0"/>
              </a:defRPr>
            </a:lvl2pPr>
            <a:lvl3pPr marL="1143000" indent="-228600" eaLnBrk="0" hangingPunct="0">
              <a:tabLst>
                <a:tab pos="228600" algn="l"/>
              </a:tabLst>
              <a:defRPr sz="1200">
                <a:solidFill>
                  <a:schemeClr val="tx1"/>
                </a:solidFill>
                <a:latin typeface="Arial" charset="0"/>
                <a:cs typeface="Arial" charset="0"/>
              </a:defRPr>
            </a:lvl3pPr>
            <a:lvl4pPr marL="1600200" indent="-228600" eaLnBrk="0" hangingPunct="0">
              <a:tabLst>
                <a:tab pos="228600" algn="l"/>
              </a:tabLst>
              <a:defRPr sz="1200">
                <a:solidFill>
                  <a:schemeClr val="tx1"/>
                </a:solidFill>
                <a:latin typeface="Arial" charset="0"/>
                <a:cs typeface="Arial" charset="0"/>
              </a:defRPr>
            </a:lvl4pPr>
            <a:lvl5pPr marL="2057400" indent="-228600" eaLnBrk="0" hangingPunct="0">
              <a:tabLst>
                <a:tab pos="228600" algn="l"/>
              </a:tabLst>
              <a:defRPr sz="1200">
                <a:solidFill>
                  <a:schemeClr val="tx1"/>
                </a:solidFill>
                <a:latin typeface="Arial" charset="0"/>
                <a:cs typeface="Arial" charset="0"/>
              </a:defRPr>
            </a:lvl5pPr>
            <a:lvl6pPr marL="2514600" indent="-228600" eaLnBrk="0" fontAlgn="base" hangingPunct="0">
              <a:spcBef>
                <a:spcPct val="0"/>
              </a:spcBef>
              <a:spcAft>
                <a:spcPct val="0"/>
              </a:spcAft>
              <a:tabLst>
                <a:tab pos="228600" algn="l"/>
              </a:tabLst>
              <a:defRPr sz="1200">
                <a:solidFill>
                  <a:schemeClr val="tx1"/>
                </a:solidFill>
                <a:latin typeface="Arial" charset="0"/>
                <a:cs typeface="Arial" charset="0"/>
              </a:defRPr>
            </a:lvl6pPr>
            <a:lvl7pPr marL="2971800" indent="-228600" eaLnBrk="0" fontAlgn="base" hangingPunct="0">
              <a:spcBef>
                <a:spcPct val="0"/>
              </a:spcBef>
              <a:spcAft>
                <a:spcPct val="0"/>
              </a:spcAft>
              <a:tabLst>
                <a:tab pos="228600" algn="l"/>
              </a:tabLst>
              <a:defRPr sz="1200">
                <a:solidFill>
                  <a:schemeClr val="tx1"/>
                </a:solidFill>
                <a:latin typeface="Arial" charset="0"/>
                <a:cs typeface="Arial" charset="0"/>
              </a:defRPr>
            </a:lvl7pPr>
            <a:lvl8pPr marL="3429000" indent="-228600" eaLnBrk="0" fontAlgn="base" hangingPunct="0">
              <a:spcBef>
                <a:spcPct val="0"/>
              </a:spcBef>
              <a:spcAft>
                <a:spcPct val="0"/>
              </a:spcAft>
              <a:tabLst>
                <a:tab pos="228600" algn="l"/>
              </a:tabLst>
              <a:defRPr sz="1200">
                <a:solidFill>
                  <a:schemeClr val="tx1"/>
                </a:solidFill>
                <a:latin typeface="Arial" charset="0"/>
                <a:cs typeface="Arial" charset="0"/>
              </a:defRPr>
            </a:lvl8pPr>
            <a:lvl9pPr marL="3886200" indent="-228600" eaLnBrk="0" fontAlgn="base" hangingPunct="0">
              <a:spcBef>
                <a:spcPct val="0"/>
              </a:spcBef>
              <a:spcAft>
                <a:spcPct val="0"/>
              </a:spcAft>
              <a:tabLst>
                <a:tab pos="228600" algn="l"/>
              </a:tabLst>
              <a:defRPr sz="1200">
                <a:solidFill>
                  <a:schemeClr val="tx1"/>
                </a:solidFill>
                <a:latin typeface="Arial" charset="0"/>
                <a:cs typeface="Arial" charset="0"/>
              </a:defRPr>
            </a:lvl9pPr>
          </a:lstStyle>
          <a:p>
            <a:pPr algn="ctr" eaLnBrk="1" hangingPunct="1">
              <a:spcBef>
                <a:spcPct val="50000"/>
              </a:spcBef>
            </a:pPr>
            <a:r>
              <a:rPr lang="en-US" altLang="en-US" sz="1100" b="1" i="1"/>
              <a:t>COMTRALANT (63-69)</a:t>
            </a:r>
          </a:p>
          <a:p>
            <a:pPr algn="ctr" eaLnBrk="1" hangingPunct="1">
              <a:spcBef>
                <a:spcPct val="50000"/>
              </a:spcBef>
            </a:pPr>
            <a:r>
              <a:rPr lang="en-US" altLang="en-US" sz="1100" b="1" i="1"/>
              <a:t>CINCLANTFLT (69-71</a:t>
            </a:r>
            <a:r>
              <a:rPr lang="en-US" altLang="en-US" sz="1000" b="1" i="1"/>
              <a:t>)</a:t>
            </a:r>
          </a:p>
        </p:txBody>
      </p:sp>
      <p:sp>
        <p:nvSpPr>
          <p:cNvPr id="18451" name="Rectangle 103"/>
          <p:cNvSpPr>
            <a:spLocks noChangeArrowheads="1"/>
          </p:cNvSpPr>
          <p:nvPr/>
        </p:nvSpPr>
        <p:spPr bwMode="auto">
          <a:xfrm>
            <a:off x="250825" y="1350963"/>
            <a:ext cx="12827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lnSpc>
                <a:spcPct val="85000"/>
              </a:lnSpc>
              <a:spcBef>
                <a:spcPct val="50000"/>
              </a:spcBef>
            </a:pPr>
            <a:r>
              <a:rPr lang="en-US" altLang="en-US" b="1" i="1">
                <a:solidFill>
                  <a:srgbClr val="000066"/>
                </a:solidFill>
              </a:rPr>
              <a:t>Fleet Computer Programming Center</a:t>
            </a:r>
          </a:p>
        </p:txBody>
      </p:sp>
      <p:pic>
        <p:nvPicPr>
          <p:cNvPr id="18452" name="Picture 104" descr="1STBLDG"/>
          <p:cNvPicPr>
            <a:picLocks noChangeAspect="1" noChangeArrowheads="1"/>
          </p:cNvPicPr>
          <p:nvPr/>
        </p:nvPicPr>
        <p:blipFill>
          <a:blip r:embed="rId3">
            <a:extLst>
              <a:ext uri="{28A0092B-C50C-407E-A947-70E740481C1C}">
                <a14:useLocalDpi xmlns:a14="http://schemas.microsoft.com/office/drawing/2010/main" val="0"/>
              </a:ext>
            </a:extLst>
          </a:blip>
          <a:srcRect b="13873"/>
          <a:stretch>
            <a:fillRect/>
          </a:stretch>
        </p:blipFill>
        <p:spPr bwMode="auto">
          <a:xfrm>
            <a:off x="387350" y="2427288"/>
            <a:ext cx="12128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105"/>
          <p:cNvSpPr txBox="1">
            <a:spLocks noChangeArrowheads="1"/>
          </p:cNvSpPr>
          <p:nvPr/>
        </p:nvSpPr>
        <p:spPr bwMode="auto">
          <a:xfrm>
            <a:off x="1697038" y="3181350"/>
            <a:ext cx="13525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a:spcBef>
                <a:spcPct val="50000"/>
              </a:spcBef>
            </a:pPr>
            <a:r>
              <a:rPr lang="en-US" altLang="en-US" sz="1000" b="1" i="1"/>
              <a:t>Bldg 127S construction</a:t>
            </a:r>
          </a:p>
          <a:p>
            <a:pPr algn="ctr">
              <a:spcBef>
                <a:spcPct val="50000"/>
              </a:spcBef>
            </a:pPr>
            <a:r>
              <a:rPr lang="en-US" altLang="en-US" sz="1000" b="1" i="1"/>
              <a:t>First addition</a:t>
            </a:r>
          </a:p>
        </p:txBody>
      </p:sp>
      <p:pic>
        <p:nvPicPr>
          <p:cNvPr id="18454" name="Picture 106" descr="BLDG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638" y="2446338"/>
            <a:ext cx="102076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107" descr="CON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75" y="2427288"/>
            <a:ext cx="9032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Text Box 108"/>
          <p:cNvSpPr txBox="1">
            <a:spLocks noChangeArrowheads="1"/>
          </p:cNvSpPr>
          <p:nvPr/>
        </p:nvSpPr>
        <p:spPr bwMode="auto">
          <a:xfrm>
            <a:off x="3395663" y="3221038"/>
            <a:ext cx="8366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a:spcBef>
                <a:spcPct val="50000"/>
              </a:spcBef>
            </a:pPr>
            <a:r>
              <a:rPr lang="en-US" altLang="en-US" sz="1000" b="1" i="1"/>
              <a:t>Taylor Hall</a:t>
            </a:r>
          </a:p>
          <a:p>
            <a:pPr algn="ctr">
              <a:spcBef>
                <a:spcPct val="50000"/>
              </a:spcBef>
            </a:pPr>
            <a:r>
              <a:rPr lang="en-US" altLang="en-US" sz="1000" b="1" i="1"/>
              <a:t>1984</a:t>
            </a:r>
          </a:p>
        </p:txBody>
      </p:sp>
      <p:sp>
        <p:nvSpPr>
          <p:cNvPr id="18457" name="Text Box 114"/>
          <p:cNvSpPr txBox="1">
            <a:spLocks noChangeArrowheads="1"/>
          </p:cNvSpPr>
          <p:nvPr/>
        </p:nvSpPr>
        <p:spPr bwMode="auto">
          <a:xfrm>
            <a:off x="3819525" y="3659188"/>
            <a:ext cx="32654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4625" algn="l"/>
                <a:tab pos="341313" algn="l"/>
                <a:tab pos="515938" algn="l"/>
              </a:tabLst>
              <a:defRPr sz="1200">
                <a:solidFill>
                  <a:schemeClr val="tx1"/>
                </a:solidFill>
                <a:latin typeface="Arial" charset="0"/>
                <a:cs typeface="Arial" charset="0"/>
              </a:defRPr>
            </a:lvl1pPr>
            <a:lvl2pPr marL="742950" indent="-285750" eaLnBrk="0" hangingPunct="0">
              <a:tabLst>
                <a:tab pos="174625" algn="l"/>
                <a:tab pos="341313" algn="l"/>
                <a:tab pos="515938" algn="l"/>
              </a:tabLst>
              <a:defRPr sz="1200">
                <a:solidFill>
                  <a:schemeClr val="tx1"/>
                </a:solidFill>
                <a:latin typeface="Arial" charset="0"/>
                <a:cs typeface="Arial" charset="0"/>
              </a:defRPr>
            </a:lvl2pPr>
            <a:lvl3pPr marL="1143000" indent="-228600" eaLnBrk="0" hangingPunct="0">
              <a:tabLst>
                <a:tab pos="174625" algn="l"/>
                <a:tab pos="341313" algn="l"/>
                <a:tab pos="515938" algn="l"/>
              </a:tabLst>
              <a:defRPr sz="1200">
                <a:solidFill>
                  <a:schemeClr val="tx1"/>
                </a:solidFill>
                <a:latin typeface="Arial" charset="0"/>
                <a:cs typeface="Arial" charset="0"/>
              </a:defRPr>
            </a:lvl3pPr>
            <a:lvl4pPr marL="1600200" indent="-228600" eaLnBrk="0" hangingPunct="0">
              <a:tabLst>
                <a:tab pos="174625" algn="l"/>
                <a:tab pos="341313" algn="l"/>
                <a:tab pos="515938" algn="l"/>
              </a:tabLst>
              <a:defRPr sz="1200">
                <a:solidFill>
                  <a:schemeClr val="tx1"/>
                </a:solidFill>
                <a:latin typeface="Arial" charset="0"/>
                <a:cs typeface="Arial" charset="0"/>
              </a:defRPr>
            </a:lvl4pPr>
            <a:lvl5pPr marL="2057400" indent="-228600" eaLnBrk="0" hangingPunct="0">
              <a:tabLst>
                <a:tab pos="174625" algn="l"/>
                <a:tab pos="341313" algn="l"/>
                <a:tab pos="515938" algn="l"/>
              </a:tabLst>
              <a:defRPr sz="1200">
                <a:solidFill>
                  <a:schemeClr val="tx1"/>
                </a:solidFill>
                <a:latin typeface="Arial" charset="0"/>
                <a:cs typeface="Arial" charset="0"/>
              </a:defRPr>
            </a:lvl5pPr>
            <a:lvl6pPr marL="2514600" indent="-228600" eaLnBrk="0" fontAlgn="base" hangingPunct="0">
              <a:spcBef>
                <a:spcPct val="0"/>
              </a:spcBef>
              <a:spcAft>
                <a:spcPct val="0"/>
              </a:spcAft>
              <a:tabLst>
                <a:tab pos="174625" algn="l"/>
                <a:tab pos="341313" algn="l"/>
                <a:tab pos="515938" algn="l"/>
              </a:tabLst>
              <a:defRPr sz="1200">
                <a:solidFill>
                  <a:schemeClr val="tx1"/>
                </a:solidFill>
                <a:latin typeface="Arial" charset="0"/>
                <a:cs typeface="Arial" charset="0"/>
              </a:defRPr>
            </a:lvl6pPr>
            <a:lvl7pPr marL="2971800" indent="-228600" eaLnBrk="0" fontAlgn="base" hangingPunct="0">
              <a:spcBef>
                <a:spcPct val="0"/>
              </a:spcBef>
              <a:spcAft>
                <a:spcPct val="0"/>
              </a:spcAft>
              <a:tabLst>
                <a:tab pos="174625" algn="l"/>
                <a:tab pos="341313" algn="l"/>
                <a:tab pos="515938" algn="l"/>
              </a:tabLst>
              <a:defRPr sz="1200">
                <a:solidFill>
                  <a:schemeClr val="tx1"/>
                </a:solidFill>
                <a:latin typeface="Arial" charset="0"/>
                <a:cs typeface="Arial" charset="0"/>
              </a:defRPr>
            </a:lvl7pPr>
            <a:lvl8pPr marL="3429000" indent="-228600" eaLnBrk="0" fontAlgn="base" hangingPunct="0">
              <a:spcBef>
                <a:spcPct val="0"/>
              </a:spcBef>
              <a:spcAft>
                <a:spcPct val="0"/>
              </a:spcAft>
              <a:tabLst>
                <a:tab pos="174625" algn="l"/>
                <a:tab pos="341313" algn="l"/>
                <a:tab pos="515938" algn="l"/>
              </a:tabLst>
              <a:defRPr sz="1200">
                <a:solidFill>
                  <a:schemeClr val="tx1"/>
                </a:solidFill>
                <a:latin typeface="Arial" charset="0"/>
                <a:cs typeface="Arial" charset="0"/>
              </a:defRPr>
            </a:lvl8pPr>
            <a:lvl9pPr marL="3886200" indent="-228600" eaLnBrk="0" fontAlgn="base" hangingPunct="0">
              <a:spcBef>
                <a:spcPct val="0"/>
              </a:spcBef>
              <a:spcAft>
                <a:spcPct val="0"/>
              </a:spcAft>
              <a:tabLst>
                <a:tab pos="174625" algn="l"/>
                <a:tab pos="341313" algn="l"/>
                <a:tab pos="515938" algn="l"/>
              </a:tabLst>
              <a:defRPr sz="1200">
                <a:solidFill>
                  <a:schemeClr val="tx1"/>
                </a:solidFill>
                <a:latin typeface="Arial" charset="0"/>
                <a:cs typeface="Arial" charset="0"/>
              </a:defRPr>
            </a:lvl9pPr>
          </a:lstStyle>
          <a:p>
            <a:pPr algn="ctr">
              <a:spcBef>
                <a:spcPts val="300"/>
              </a:spcBef>
            </a:pPr>
            <a:r>
              <a:rPr lang="en-US" altLang="en-US" sz="800" b="1"/>
              <a:t>1991 BRAC – Naval Sea Combat Systems Engineering Station</a:t>
            </a:r>
            <a:r>
              <a:rPr lang="en-US" altLang="en-US" sz="800"/>
              <a:t> </a:t>
            </a:r>
            <a:r>
              <a:rPr lang="en-US" altLang="en-US" sz="800" b="1"/>
              <a:t> </a:t>
            </a:r>
          </a:p>
          <a:p>
            <a:pPr algn="ctr">
              <a:spcBef>
                <a:spcPts val="300"/>
              </a:spcBef>
            </a:pPr>
            <a:r>
              <a:rPr lang="en-US" altLang="en-US" sz="800" b="1"/>
              <a:t>(SEABAT) Integrated</a:t>
            </a:r>
          </a:p>
          <a:p>
            <a:pPr algn="ctr">
              <a:spcBef>
                <a:spcPts val="300"/>
              </a:spcBef>
            </a:pPr>
            <a:r>
              <a:rPr lang="en-US" altLang="en-US" sz="800" b="1"/>
              <a:t>1992 FCDSSA becomes Detachment under PHD</a:t>
            </a:r>
          </a:p>
          <a:p>
            <a:pPr algn="ctr">
              <a:spcBef>
                <a:spcPts val="300"/>
              </a:spcBef>
            </a:pPr>
            <a:r>
              <a:rPr lang="en-US" altLang="en-US" sz="800" b="1"/>
              <a:t>1995 BRAC – In-Service Engineering East Coast Detachment </a:t>
            </a:r>
          </a:p>
          <a:p>
            <a:pPr algn="ctr">
              <a:spcBef>
                <a:spcPts val="300"/>
              </a:spcBef>
            </a:pPr>
            <a:r>
              <a:rPr lang="en-US" altLang="en-US" sz="800" b="1"/>
              <a:t>(NISEAST) (1998) Integrated</a:t>
            </a:r>
          </a:p>
        </p:txBody>
      </p:sp>
      <p:pic>
        <p:nvPicPr>
          <p:cNvPr id="18458" name="Picture 115" descr="HOPH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288" y="2455863"/>
            <a:ext cx="9763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9" name="Text Box 117"/>
          <p:cNvSpPr txBox="1">
            <a:spLocks noChangeArrowheads="1"/>
          </p:cNvSpPr>
          <p:nvPr/>
        </p:nvSpPr>
        <p:spPr bwMode="auto">
          <a:xfrm>
            <a:off x="4957763" y="3189288"/>
            <a:ext cx="9017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a:spcBef>
                <a:spcPct val="50000"/>
              </a:spcBef>
            </a:pPr>
            <a:r>
              <a:rPr lang="en-US" altLang="en-US" sz="1000" b="1" i="1"/>
              <a:t>Hopper Hall</a:t>
            </a:r>
          </a:p>
          <a:p>
            <a:pPr algn="ctr">
              <a:spcBef>
                <a:spcPct val="50000"/>
              </a:spcBef>
            </a:pPr>
            <a:r>
              <a:rPr lang="en-US" altLang="en-US" sz="1000" b="1" i="1"/>
              <a:t>1994</a:t>
            </a:r>
          </a:p>
        </p:txBody>
      </p:sp>
      <p:pic>
        <p:nvPicPr>
          <p:cNvPr id="18460" name="Picture 123" descr="bhrich0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38" y="5168900"/>
            <a:ext cx="10144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26" descr="MIL_CEC_Concept"/>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8638" y="5187950"/>
            <a:ext cx="10144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127" descr="manned_console_rs003">
            <a:hlinkClick r:id="rId9"/>
          </p:cNvPr>
          <p:cNvPicPr>
            <a:picLocks noChangeArrowheads="1"/>
          </p:cNvPicPr>
          <p:nvPr/>
        </p:nvPicPr>
        <p:blipFill>
          <a:blip r:embed="rId10">
            <a:lum bright="26000" contrast="10000"/>
            <a:extLst>
              <a:ext uri="{28A0092B-C50C-407E-A947-70E740481C1C}">
                <a14:useLocalDpi xmlns:a14="http://schemas.microsoft.com/office/drawing/2010/main" val="0"/>
              </a:ext>
            </a:extLst>
          </a:blip>
          <a:srcRect/>
          <a:stretch>
            <a:fillRect/>
          </a:stretch>
        </p:blipFill>
        <p:spPr bwMode="auto">
          <a:xfrm>
            <a:off x="3276600" y="5168900"/>
            <a:ext cx="1014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128" descr="BG"/>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9788" y="5162550"/>
            <a:ext cx="10144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 Box 129"/>
          <p:cNvSpPr txBox="1">
            <a:spLocks noChangeArrowheads="1"/>
          </p:cNvSpPr>
          <p:nvPr/>
        </p:nvSpPr>
        <p:spPr bwMode="auto">
          <a:xfrm>
            <a:off x="6594475" y="3254375"/>
            <a:ext cx="19796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lnSpc>
                <a:spcPct val="70000"/>
              </a:lnSpc>
              <a:spcBef>
                <a:spcPct val="50000"/>
              </a:spcBef>
            </a:pPr>
            <a:r>
              <a:rPr lang="en-US" altLang="en-US" sz="800" b="1">
                <a:ea typeface="ＭＳ Ｐゴシック" pitchFamily="34" charset="-128"/>
              </a:rPr>
              <a:t>2000 CDSA Command Established</a:t>
            </a:r>
          </a:p>
          <a:p>
            <a:pPr algn="ctr" eaLnBrk="1" hangingPunct="1">
              <a:lnSpc>
                <a:spcPct val="70000"/>
              </a:lnSpc>
              <a:spcBef>
                <a:spcPct val="50000"/>
              </a:spcBef>
            </a:pPr>
            <a:r>
              <a:rPr lang="en-US" altLang="en-US" sz="800" b="1">
                <a:ea typeface="ＭＳ Ｐゴシック" pitchFamily="34" charset="-128"/>
              </a:rPr>
              <a:t>2000 CDSA Aligned with NSWC DD as Echelon 5</a:t>
            </a:r>
          </a:p>
        </p:txBody>
      </p:sp>
      <p:sp>
        <p:nvSpPr>
          <p:cNvPr id="18465" name="Rectangle 130"/>
          <p:cNvSpPr>
            <a:spLocks noChangeArrowheads="1"/>
          </p:cNvSpPr>
          <p:nvPr/>
        </p:nvSpPr>
        <p:spPr bwMode="auto">
          <a:xfrm>
            <a:off x="280988" y="5854700"/>
            <a:ext cx="1014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r" eaLnBrk="1" hangingPunct="1">
              <a:spcBef>
                <a:spcPct val="50000"/>
              </a:spcBef>
            </a:pPr>
            <a:r>
              <a:rPr lang="en-US" altLang="en-US" sz="900" b="1" i="1"/>
              <a:t>Combat Systems</a:t>
            </a:r>
          </a:p>
        </p:txBody>
      </p:sp>
      <p:sp>
        <p:nvSpPr>
          <p:cNvPr id="18466" name="Rectangle 132"/>
          <p:cNvSpPr>
            <a:spLocks noChangeArrowheads="1"/>
          </p:cNvSpPr>
          <p:nvPr/>
        </p:nvSpPr>
        <p:spPr bwMode="auto">
          <a:xfrm>
            <a:off x="4354513" y="5872163"/>
            <a:ext cx="152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900" b="1" i="1"/>
              <a:t>Networked Sensors and Systems</a:t>
            </a:r>
          </a:p>
        </p:txBody>
      </p:sp>
      <p:sp>
        <p:nvSpPr>
          <p:cNvPr id="18467" name="Rectangle 133"/>
          <p:cNvSpPr>
            <a:spLocks noChangeArrowheads="1"/>
          </p:cNvSpPr>
          <p:nvPr/>
        </p:nvSpPr>
        <p:spPr bwMode="auto">
          <a:xfrm>
            <a:off x="5856288" y="5889625"/>
            <a:ext cx="1014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r" eaLnBrk="1" hangingPunct="1">
              <a:spcBef>
                <a:spcPct val="50000"/>
              </a:spcBef>
            </a:pPr>
            <a:r>
              <a:rPr lang="en-US" altLang="en-US" sz="900" b="1" i="1"/>
              <a:t>Interoperability</a:t>
            </a:r>
          </a:p>
        </p:txBody>
      </p:sp>
      <p:sp>
        <p:nvSpPr>
          <p:cNvPr id="18468" name="Rectangle 134"/>
          <p:cNvSpPr>
            <a:spLocks noChangeArrowheads="1"/>
          </p:cNvSpPr>
          <p:nvPr/>
        </p:nvSpPr>
        <p:spPr bwMode="auto">
          <a:xfrm>
            <a:off x="1600200" y="4867275"/>
            <a:ext cx="15478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tabLst>
                <a:tab pos="174625" algn="l"/>
                <a:tab pos="341313" algn="l"/>
              </a:tabLst>
              <a:defRPr sz="1200">
                <a:solidFill>
                  <a:schemeClr val="tx1"/>
                </a:solidFill>
                <a:latin typeface="Arial" charset="0"/>
                <a:cs typeface="Arial" charset="0"/>
              </a:defRPr>
            </a:lvl1pPr>
            <a:lvl2pPr marL="742950" indent="-285750" eaLnBrk="0" hangingPunct="0">
              <a:tabLst>
                <a:tab pos="174625" algn="l"/>
                <a:tab pos="341313" algn="l"/>
              </a:tabLst>
              <a:defRPr sz="1200">
                <a:solidFill>
                  <a:schemeClr val="tx1"/>
                </a:solidFill>
                <a:latin typeface="Arial" charset="0"/>
                <a:cs typeface="Arial" charset="0"/>
              </a:defRPr>
            </a:lvl2pPr>
            <a:lvl3pPr marL="1143000" indent="-228600" eaLnBrk="0" hangingPunct="0">
              <a:tabLst>
                <a:tab pos="174625" algn="l"/>
                <a:tab pos="341313" algn="l"/>
              </a:tabLst>
              <a:defRPr sz="1200">
                <a:solidFill>
                  <a:schemeClr val="tx1"/>
                </a:solidFill>
                <a:latin typeface="Arial" charset="0"/>
                <a:cs typeface="Arial" charset="0"/>
              </a:defRPr>
            </a:lvl3pPr>
            <a:lvl4pPr marL="1600200" indent="-228600" eaLnBrk="0" hangingPunct="0">
              <a:tabLst>
                <a:tab pos="174625" algn="l"/>
                <a:tab pos="341313" algn="l"/>
              </a:tabLst>
              <a:defRPr sz="1200">
                <a:solidFill>
                  <a:schemeClr val="tx1"/>
                </a:solidFill>
                <a:latin typeface="Arial" charset="0"/>
                <a:cs typeface="Arial" charset="0"/>
              </a:defRPr>
            </a:lvl4pPr>
            <a:lvl5pPr marL="2057400" indent="-228600" eaLnBrk="0" hangingPunct="0">
              <a:tabLst>
                <a:tab pos="174625" algn="l"/>
                <a:tab pos="341313" algn="l"/>
              </a:tabLst>
              <a:defRPr sz="1200">
                <a:solidFill>
                  <a:schemeClr val="tx1"/>
                </a:solidFill>
                <a:latin typeface="Arial" charset="0"/>
                <a:cs typeface="Arial" charset="0"/>
              </a:defRPr>
            </a:lvl5pPr>
            <a:lvl6pPr marL="25146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6pPr>
            <a:lvl7pPr marL="29718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7pPr>
            <a:lvl8pPr marL="34290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8pPr>
            <a:lvl9pPr marL="38862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9pPr>
          </a:lstStyle>
          <a:p>
            <a:pPr algn="ctr" eaLnBrk="1" hangingPunct="1"/>
            <a:r>
              <a:rPr lang="en-US" altLang="en-US" sz="900" b="1" i="1" dirty="0" smtClean="0"/>
              <a:t>NTDS </a:t>
            </a:r>
            <a:r>
              <a:rPr lang="en-US" altLang="en-US" sz="900" b="1" i="1" dirty="0"/>
              <a:t>Model 4</a:t>
            </a:r>
          </a:p>
        </p:txBody>
      </p:sp>
      <p:pic>
        <p:nvPicPr>
          <p:cNvPr id="18469" name="Picture 135"/>
          <p:cNvPicPr preferRelativeResize="0">
            <a:picLocks noChangeArrowheads="1"/>
          </p:cNvPicPr>
          <p:nvPr/>
        </p:nvPicPr>
        <p:blipFill>
          <a:blip r:embed="rId12">
            <a:lum bright="14000"/>
            <a:extLst>
              <a:ext uri="{28A0092B-C50C-407E-A947-70E740481C1C}">
                <a14:useLocalDpi xmlns:a14="http://schemas.microsoft.com/office/drawing/2010/main" val="0"/>
              </a:ext>
            </a:extLst>
          </a:blip>
          <a:srcRect/>
          <a:stretch>
            <a:fillRect/>
          </a:stretch>
        </p:blipFill>
        <p:spPr bwMode="auto">
          <a:xfrm>
            <a:off x="4572000" y="5168900"/>
            <a:ext cx="101441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8470" name="Rectangle 136"/>
          <p:cNvSpPr>
            <a:spLocks noChangeArrowheads="1"/>
          </p:cNvSpPr>
          <p:nvPr/>
        </p:nvSpPr>
        <p:spPr bwMode="auto">
          <a:xfrm>
            <a:off x="3019425" y="5862638"/>
            <a:ext cx="14589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900" b="1" i="1"/>
              <a:t>Integrated Training Systems</a:t>
            </a:r>
          </a:p>
        </p:txBody>
      </p:sp>
      <p:sp>
        <p:nvSpPr>
          <p:cNvPr id="18471" name="Rectangle 140"/>
          <p:cNvSpPr>
            <a:spLocks noChangeArrowheads="1"/>
          </p:cNvSpPr>
          <p:nvPr/>
        </p:nvSpPr>
        <p:spPr bwMode="auto">
          <a:xfrm>
            <a:off x="7194550" y="5854700"/>
            <a:ext cx="1014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r" eaLnBrk="1" hangingPunct="1">
              <a:spcBef>
                <a:spcPct val="50000"/>
              </a:spcBef>
            </a:pPr>
            <a:endParaRPr lang="en-US" altLang="en-US" sz="900" b="1" i="1"/>
          </a:p>
        </p:txBody>
      </p:sp>
      <p:sp>
        <p:nvSpPr>
          <p:cNvPr id="18472" name="Rectangle 145"/>
          <p:cNvSpPr>
            <a:spLocks noChangeArrowheads="1"/>
          </p:cNvSpPr>
          <p:nvPr/>
        </p:nvSpPr>
        <p:spPr bwMode="auto">
          <a:xfrm>
            <a:off x="171450" y="4724400"/>
            <a:ext cx="13192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900" b="1" i="1"/>
              <a:t>Develop, Field, &amp; Maintain Computer Programs</a:t>
            </a:r>
          </a:p>
        </p:txBody>
      </p:sp>
      <p:sp>
        <p:nvSpPr>
          <p:cNvPr id="18473" name="Rectangle 148"/>
          <p:cNvSpPr>
            <a:spLocks noChangeArrowheads="1"/>
          </p:cNvSpPr>
          <p:nvPr/>
        </p:nvSpPr>
        <p:spPr bwMode="auto">
          <a:xfrm>
            <a:off x="3065463" y="4373563"/>
            <a:ext cx="15478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tabLst>
                <a:tab pos="174625" algn="l"/>
                <a:tab pos="341313" algn="l"/>
              </a:tabLst>
              <a:defRPr sz="1200">
                <a:solidFill>
                  <a:schemeClr val="tx1"/>
                </a:solidFill>
                <a:latin typeface="Arial" charset="0"/>
                <a:cs typeface="Arial" charset="0"/>
              </a:defRPr>
            </a:lvl1pPr>
            <a:lvl2pPr marL="742950" indent="-285750" eaLnBrk="0" hangingPunct="0">
              <a:tabLst>
                <a:tab pos="174625" algn="l"/>
                <a:tab pos="341313" algn="l"/>
              </a:tabLst>
              <a:defRPr sz="1200">
                <a:solidFill>
                  <a:schemeClr val="tx1"/>
                </a:solidFill>
                <a:latin typeface="Arial" charset="0"/>
                <a:cs typeface="Arial" charset="0"/>
              </a:defRPr>
            </a:lvl2pPr>
            <a:lvl3pPr marL="1143000" indent="-228600" eaLnBrk="0" hangingPunct="0">
              <a:tabLst>
                <a:tab pos="174625" algn="l"/>
                <a:tab pos="341313" algn="l"/>
              </a:tabLst>
              <a:defRPr sz="1200">
                <a:solidFill>
                  <a:schemeClr val="tx1"/>
                </a:solidFill>
                <a:latin typeface="Arial" charset="0"/>
                <a:cs typeface="Arial" charset="0"/>
              </a:defRPr>
            </a:lvl3pPr>
            <a:lvl4pPr marL="1600200" indent="-228600" eaLnBrk="0" hangingPunct="0">
              <a:tabLst>
                <a:tab pos="174625" algn="l"/>
                <a:tab pos="341313" algn="l"/>
              </a:tabLst>
              <a:defRPr sz="1200">
                <a:solidFill>
                  <a:schemeClr val="tx1"/>
                </a:solidFill>
                <a:latin typeface="Arial" charset="0"/>
                <a:cs typeface="Arial" charset="0"/>
              </a:defRPr>
            </a:lvl4pPr>
            <a:lvl5pPr marL="2057400" indent="-228600" eaLnBrk="0" hangingPunct="0">
              <a:tabLst>
                <a:tab pos="174625" algn="l"/>
                <a:tab pos="341313" algn="l"/>
              </a:tabLst>
              <a:defRPr sz="1200">
                <a:solidFill>
                  <a:schemeClr val="tx1"/>
                </a:solidFill>
                <a:latin typeface="Arial" charset="0"/>
                <a:cs typeface="Arial" charset="0"/>
              </a:defRPr>
            </a:lvl5pPr>
            <a:lvl6pPr marL="25146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6pPr>
            <a:lvl7pPr marL="29718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7pPr>
            <a:lvl8pPr marL="34290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8pPr>
            <a:lvl9pPr marL="38862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9pPr>
          </a:lstStyle>
          <a:p>
            <a:pPr algn="ctr" eaLnBrk="1" hangingPunct="1">
              <a:spcBef>
                <a:spcPts val="350"/>
              </a:spcBef>
            </a:pPr>
            <a:r>
              <a:rPr lang="en-US" altLang="en-US" sz="900" b="1" i="1" dirty="0"/>
              <a:t>M&amp;S: Radar Environment Simulation Systems </a:t>
            </a:r>
          </a:p>
          <a:p>
            <a:pPr algn="ctr" eaLnBrk="1" hangingPunct="1">
              <a:spcBef>
                <a:spcPts val="350"/>
              </a:spcBef>
            </a:pPr>
            <a:r>
              <a:rPr lang="en-US" altLang="en-US" sz="900" b="1" i="1" dirty="0"/>
              <a:t>Battle Force Tactical Training</a:t>
            </a:r>
          </a:p>
        </p:txBody>
      </p:sp>
      <p:sp>
        <p:nvSpPr>
          <p:cNvPr id="18474" name="Rectangle 149"/>
          <p:cNvSpPr>
            <a:spLocks noChangeArrowheads="1"/>
          </p:cNvSpPr>
          <p:nvPr/>
        </p:nvSpPr>
        <p:spPr bwMode="auto">
          <a:xfrm>
            <a:off x="4437063" y="4591050"/>
            <a:ext cx="2838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tabLst>
                <a:tab pos="174625" algn="l"/>
                <a:tab pos="341313" algn="l"/>
              </a:tabLst>
              <a:defRPr sz="1200">
                <a:solidFill>
                  <a:schemeClr val="tx1"/>
                </a:solidFill>
                <a:latin typeface="Arial" charset="0"/>
                <a:cs typeface="Arial" charset="0"/>
              </a:defRPr>
            </a:lvl1pPr>
            <a:lvl2pPr marL="742950" indent="-285750" eaLnBrk="0" hangingPunct="0">
              <a:tabLst>
                <a:tab pos="174625" algn="l"/>
                <a:tab pos="341313" algn="l"/>
              </a:tabLst>
              <a:defRPr sz="1200">
                <a:solidFill>
                  <a:schemeClr val="tx1"/>
                </a:solidFill>
                <a:latin typeface="Arial" charset="0"/>
                <a:cs typeface="Arial" charset="0"/>
              </a:defRPr>
            </a:lvl2pPr>
            <a:lvl3pPr marL="1143000" indent="-228600" eaLnBrk="0" hangingPunct="0">
              <a:tabLst>
                <a:tab pos="174625" algn="l"/>
                <a:tab pos="341313" algn="l"/>
              </a:tabLst>
              <a:defRPr sz="1200">
                <a:solidFill>
                  <a:schemeClr val="tx1"/>
                </a:solidFill>
                <a:latin typeface="Arial" charset="0"/>
                <a:cs typeface="Arial" charset="0"/>
              </a:defRPr>
            </a:lvl3pPr>
            <a:lvl4pPr marL="1600200" indent="-228600" eaLnBrk="0" hangingPunct="0">
              <a:tabLst>
                <a:tab pos="174625" algn="l"/>
                <a:tab pos="341313" algn="l"/>
              </a:tabLst>
              <a:defRPr sz="1200">
                <a:solidFill>
                  <a:schemeClr val="tx1"/>
                </a:solidFill>
                <a:latin typeface="Arial" charset="0"/>
                <a:cs typeface="Arial" charset="0"/>
              </a:defRPr>
            </a:lvl4pPr>
            <a:lvl5pPr marL="2057400" indent="-228600" eaLnBrk="0" hangingPunct="0">
              <a:tabLst>
                <a:tab pos="174625" algn="l"/>
                <a:tab pos="341313" algn="l"/>
              </a:tabLst>
              <a:defRPr sz="1200">
                <a:solidFill>
                  <a:schemeClr val="tx1"/>
                </a:solidFill>
                <a:latin typeface="Arial" charset="0"/>
                <a:cs typeface="Arial" charset="0"/>
              </a:defRPr>
            </a:lvl5pPr>
            <a:lvl6pPr marL="25146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6pPr>
            <a:lvl7pPr marL="29718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7pPr>
            <a:lvl8pPr marL="34290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8pPr>
            <a:lvl9pPr marL="38862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9pPr>
          </a:lstStyle>
          <a:p>
            <a:pPr algn="ctr" eaLnBrk="1" hangingPunct="1">
              <a:spcBef>
                <a:spcPts val="25"/>
              </a:spcBef>
            </a:pPr>
            <a:r>
              <a:rPr lang="en-US" altLang="en-US" sz="900" b="1" i="1" dirty="0"/>
              <a:t>ISEA/SIA:  Combat </a:t>
            </a:r>
            <a:r>
              <a:rPr lang="en-US" altLang="en-US" sz="900" b="1" i="1" dirty="0" smtClean="0"/>
              <a:t>Systems </a:t>
            </a:r>
            <a:r>
              <a:rPr lang="en-US" altLang="en-US" sz="900" b="1" i="1" dirty="0"/>
              <a:t>(SSDS),</a:t>
            </a:r>
          </a:p>
          <a:p>
            <a:pPr algn="ctr" eaLnBrk="1" hangingPunct="1">
              <a:spcBef>
                <a:spcPts val="25"/>
              </a:spcBef>
            </a:pPr>
            <a:r>
              <a:rPr lang="en-US" altLang="en-US" sz="900" b="1" i="1" dirty="0"/>
              <a:t>	Radar Distribution Systems (ASDS)</a:t>
            </a:r>
          </a:p>
          <a:p>
            <a:pPr algn="ctr" eaLnBrk="1" hangingPunct="1">
              <a:spcBef>
                <a:spcPts val="25"/>
              </a:spcBef>
            </a:pPr>
            <a:r>
              <a:rPr lang="en-US" altLang="en-US" sz="900" b="1" i="1" dirty="0"/>
              <a:t>T&amp;E: </a:t>
            </a:r>
            <a:r>
              <a:rPr lang="en-US" altLang="en-US" sz="900" b="1" i="1" dirty="0" smtClean="0"/>
              <a:t>TADIL</a:t>
            </a:r>
            <a:r>
              <a:rPr lang="en-US" altLang="en-US" sz="900" b="1" i="1" dirty="0"/>
              <a:t>, CEC, Live Exercises , </a:t>
            </a:r>
          </a:p>
        </p:txBody>
      </p:sp>
      <p:sp>
        <p:nvSpPr>
          <p:cNvPr id="18475" name="Rectangle 150"/>
          <p:cNvSpPr>
            <a:spLocks noChangeArrowheads="1"/>
          </p:cNvSpPr>
          <p:nvPr/>
        </p:nvSpPr>
        <p:spPr bwMode="auto">
          <a:xfrm>
            <a:off x="7010400" y="4305300"/>
            <a:ext cx="1776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eaLnBrk="0" hangingPunct="0">
              <a:tabLst>
                <a:tab pos="174625" algn="l"/>
                <a:tab pos="341313" algn="l"/>
              </a:tabLst>
              <a:defRPr sz="1200">
                <a:solidFill>
                  <a:schemeClr val="tx1"/>
                </a:solidFill>
                <a:latin typeface="Arial" charset="0"/>
                <a:cs typeface="Arial" charset="0"/>
              </a:defRPr>
            </a:lvl1pPr>
            <a:lvl2pPr marL="742950" indent="-285750" eaLnBrk="0" hangingPunct="0">
              <a:tabLst>
                <a:tab pos="174625" algn="l"/>
                <a:tab pos="341313" algn="l"/>
              </a:tabLst>
              <a:defRPr sz="1200">
                <a:solidFill>
                  <a:schemeClr val="tx1"/>
                </a:solidFill>
                <a:latin typeface="Arial" charset="0"/>
                <a:cs typeface="Arial" charset="0"/>
              </a:defRPr>
            </a:lvl2pPr>
            <a:lvl3pPr marL="1143000" indent="-228600" eaLnBrk="0" hangingPunct="0">
              <a:tabLst>
                <a:tab pos="174625" algn="l"/>
                <a:tab pos="341313" algn="l"/>
              </a:tabLst>
              <a:defRPr sz="1200">
                <a:solidFill>
                  <a:schemeClr val="tx1"/>
                </a:solidFill>
                <a:latin typeface="Arial" charset="0"/>
                <a:cs typeface="Arial" charset="0"/>
              </a:defRPr>
            </a:lvl3pPr>
            <a:lvl4pPr marL="1600200" indent="-228600" eaLnBrk="0" hangingPunct="0">
              <a:tabLst>
                <a:tab pos="174625" algn="l"/>
                <a:tab pos="341313" algn="l"/>
              </a:tabLst>
              <a:defRPr sz="1200">
                <a:solidFill>
                  <a:schemeClr val="tx1"/>
                </a:solidFill>
                <a:latin typeface="Arial" charset="0"/>
                <a:cs typeface="Arial" charset="0"/>
              </a:defRPr>
            </a:lvl4pPr>
            <a:lvl5pPr marL="2057400" indent="-228600" eaLnBrk="0" hangingPunct="0">
              <a:tabLst>
                <a:tab pos="174625" algn="l"/>
                <a:tab pos="341313" algn="l"/>
              </a:tabLst>
              <a:defRPr sz="1200">
                <a:solidFill>
                  <a:schemeClr val="tx1"/>
                </a:solidFill>
                <a:latin typeface="Arial" charset="0"/>
                <a:cs typeface="Arial" charset="0"/>
              </a:defRPr>
            </a:lvl5pPr>
            <a:lvl6pPr marL="25146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6pPr>
            <a:lvl7pPr marL="29718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7pPr>
            <a:lvl8pPr marL="34290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8pPr>
            <a:lvl9pPr marL="3886200" indent="-228600" eaLnBrk="0" fontAlgn="base" hangingPunct="0">
              <a:spcBef>
                <a:spcPct val="0"/>
              </a:spcBef>
              <a:spcAft>
                <a:spcPct val="0"/>
              </a:spcAft>
              <a:tabLst>
                <a:tab pos="174625" algn="l"/>
                <a:tab pos="341313" algn="l"/>
              </a:tabLst>
              <a:defRPr sz="1200">
                <a:solidFill>
                  <a:schemeClr val="tx1"/>
                </a:solidFill>
                <a:latin typeface="Arial" charset="0"/>
                <a:cs typeface="Arial" charset="0"/>
              </a:defRPr>
            </a:lvl9pPr>
          </a:lstStyle>
          <a:p>
            <a:pPr algn="ctr" eaLnBrk="1" hangingPunct="1">
              <a:spcBef>
                <a:spcPct val="50000"/>
              </a:spcBef>
            </a:pPr>
            <a:r>
              <a:rPr lang="en-US" altLang="en-US" sz="800" b="1" i="1" dirty="0"/>
              <a:t>Warfighter Support</a:t>
            </a:r>
          </a:p>
          <a:p>
            <a:pPr algn="ctr" eaLnBrk="1" hangingPunct="1">
              <a:spcBef>
                <a:spcPct val="50000"/>
              </a:spcBef>
            </a:pPr>
            <a:r>
              <a:rPr lang="en-US" altLang="en-US" sz="800" b="1" i="1" dirty="0"/>
              <a:t>Rapid </a:t>
            </a:r>
            <a:r>
              <a:rPr lang="en-US" altLang="en-US" sz="800" b="1" i="1" dirty="0" smtClean="0"/>
              <a:t>Engineering</a:t>
            </a:r>
            <a:endParaRPr lang="en-US" altLang="en-US" sz="800" b="1" i="1" dirty="0"/>
          </a:p>
          <a:p>
            <a:pPr algn="ctr" eaLnBrk="1" hangingPunct="1">
              <a:spcBef>
                <a:spcPct val="50000"/>
              </a:spcBef>
            </a:pPr>
            <a:r>
              <a:rPr lang="en-US" altLang="en-US" sz="800" b="1" i="1" dirty="0"/>
              <a:t>Integrated Training (Naval, Joint, Coalition</a:t>
            </a:r>
            <a:r>
              <a:rPr lang="en-US" altLang="en-US" sz="800" b="1" i="1" dirty="0" smtClean="0"/>
              <a:t>)</a:t>
            </a:r>
          </a:p>
          <a:p>
            <a:pPr algn="ctr" eaLnBrk="1" hangingPunct="1">
              <a:spcBef>
                <a:spcPct val="50000"/>
              </a:spcBef>
            </a:pPr>
            <a:r>
              <a:rPr lang="en-US" altLang="en-US" sz="800" b="1" i="1" dirty="0" smtClean="0"/>
              <a:t>Readiness</a:t>
            </a:r>
            <a:endParaRPr lang="en-US" altLang="en-US" sz="800" b="1" i="1" dirty="0"/>
          </a:p>
        </p:txBody>
      </p:sp>
      <p:sp>
        <p:nvSpPr>
          <p:cNvPr id="18476" name="Text Box 151"/>
          <p:cNvSpPr txBox="1">
            <a:spLocks noChangeArrowheads="1"/>
          </p:cNvSpPr>
          <p:nvPr/>
        </p:nvSpPr>
        <p:spPr bwMode="auto">
          <a:xfrm>
            <a:off x="171450" y="6181725"/>
            <a:ext cx="4529138" cy="263525"/>
          </a:xfrm>
          <a:prstGeom prst="rect">
            <a:avLst/>
          </a:prstGeom>
          <a:solidFill>
            <a:srgbClr val="CCFFFF"/>
          </a:solidFill>
          <a:ln w="9525">
            <a:solidFill>
              <a:srgbClr val="0000FF"/>
            </a:solidFill>
            <a:miter lim="800000"/>
            <a:headEnd/>
            <a:tailEnd/>
          </a:ln>
        </p:spPr>
        <p:txBody>
          <a:bodyPr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dirty="0">
                <a:solidFill>
                  <a:srgbClr val="262698"/>
                </a:solidFill>
                <a:ea typeface="ＭＳ Ｐゴシック" pitchFamily="34" charset="-128"/>
              </a:rPr>
              <a:t>Software Engineering</a:t>
            </a:r>
          </a:p>
        </p:txBody>
      </p:sp>
      <p:sp>
        <p:nvSpPr>
          <p:cNvPr id="18477" name="Text Box 152"/>
          <p:cNvSpPr txBox="1">
            <a:spLocks noChangeArrowheads="1"/>
          </p:cNvSpPr>
          <p:nvPr/>
        </p:nvSpPr>
        <p:spPr bwMode="auto">
          <a:xfrm>
            <a:off x="3871063" y="6181725"/>
            <a:ext cx="3939437" cy="263525"/>
          </a:xfrm>
          <a:prstGeom prst="rect">
            <a:avLst/>
          </a:prstGeom>
          <a:solidFill>
            <a:srgbClr val="99CCFF"/>
          </a:solidFill>
          <a:ln w="9525">
            <a:solidFill>
              <a:srgbClr val="0000FF"/>
            </a:solidFill>
            <a:miter lim="800000"/>
            <a:headEnd/>
            <a:tailEnd/>
          </a:ln>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endParaRPr lang="en-US" altLang="en-US" sz="1000" b="1">
              <a:solidFill>
                <a:srgbClr val="262698"/>
              </a:solidFill>
              <a:ea typeface="ＭＳ Ｐゴシック" pitchFamily="34" charset="-128"/>
            </a:endParaRPr>
          </a:p>
        </p:txBody>
      </p:sp>
      <p:sp>
        <p:nvSpPr>
          <p:cNvPr id="18478" name="Text Box 153"/>
          <p:cNvSpPr txBox="1">
            <a:spLocks noChangeArrowheads="1"/>
          </p:cNvSpPr>
          <p:nvPr/>
        </p:nvSpPr>
        <p:spPr bwMode="auto">
          <a:xfrm>
            <a:off x="6363494" y="6181725"/>
            <a:ext cx="1942307" cy="263525"/>
          </a:xfrm>
          <a:prstGeom prst="rect">
            <a:avLst/>
          </a:prstGeom>
          <a:solidFill>
            <a:srgbClr val="CCFFCC"/>
          </a:solidFill>
          <a:ln w="9525">
            <a:solidFill>
              <a:srgbClr val="0000FF"/>
            </a:solidFill>
            <a:miter lim="800000"/>
            <a:headEnd/>
            <a:tailEnd/>
          </a:ln>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endParaRPr lang="en-US" altLang="en-US" sz="800" b="1">
              <a:solidFill>
                <a:srgbClr val="262698"/>
              </a:solidFill>
              <a:ea typeface="ＭＳ Ｐゴシック" pitchFamily="34" charset="-128"/>
            </a:endParaRPr>
          </a:p>
        </p:txBody>
      </p:sp>
      <p:sp>
        <p:nvSpPr>
          <p:cNvPr id="18479" name="Rectangle 162"/>
          <p:cNvSpPr>
            <a:spLocks noChangeArrowheads="1"/>
          </p:cNvSpPr>
          <p:nvPr/>
        </p:nvSpPr>
        <p:spPr bwMode="auto">
          <a:xfrm>
            <a:off x="3871063" y="6169223"/>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dirty="0">
                <a:solidFill>
                  <a:srgbClr val="262698"/>
                </a:solidFill>
                <a:ea typeface="ＭＳ Ｐゴシック" pitchFamily="34" charset="-128"/>
              </a:rPr>
              <a:t>Hardware Engineering</a:t>
            </a:r>
          </a:p>
        </p:txBody>
      </p:sp>
      <p:sp>
        <p:nvSpPr>
          <p:cNvPr id="18480" name="Rectangle 164"/>
          <p:cNvSpPr>
            <a:spLocks noChangeArrowheads="1"/>
          </p:cNvSpPr>
          <p:nvPr/>
        </p:nvSpPr>
        <p:spPr bwMode="auto">
          <a:xfrm>
            <a:off x="6242051" y="6164263"/>
            <a:ext cx="2020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dirty="0" smtClean="0">
                <a:solidFill>
                  <a:srgbClr val="262698"/>
                </a:solidFill>
                <a:ea typeface="ＭＳ Ｐゴシック" pitchFamily="34" charset="-128"/>
              </a:rPr>
              <a:t>Systems </a:t>
            </a:r>
            <a:r>
              <a:rPr lang="en-US" altLang="en-US" sz="1400" b="1" dirty="0">
                <a:solidFill>
                  <a:srgbClr val="262698"/>
                </a:solidFill>
                <a:ea typeface="ＭＳ Ｐゴシック" pitchFamily="34" charset="-128"/>
              </a:rPr>
              <a:t>Engineering</a:t>
            </a:r>
          </a:p>
        </p:txBody>
      </p:sp>
      <p:sp>
        <p:nvSpPr>
          <p:cNvPr id="18481" name="AutoShape 168"/>
          <p:cNvSpPr>
            <a:spLocks noChangeArrowheads="1"/>
          </p:cNvSpPr>
          <p:nvPr/>
        </p:nvSpPr>
        <p:spPr bwMode="auto">
          <a:xfrm rot="-8142231">
            <a:off x="8150502" y="6132081"/>
            <a:ext cx="345137" cy="350405"/>
          </a:xfrm>
          <a:prstGeom prst="rtTriangle">
            <a:avLst/>
          </a:prstGeom>
          <a:gradFill rotWithShape="1">
            <a:gsLst>
              <a:gs pos="0">
                <a:srgbClr val="CCFFFF"/>
              </a:gs>
              <a:gs pos="100000">
                <a:srgbClr val="CCFFCC"/>
              </a:gs>
            </a:gsLst>
            <a:lin ang="5400000" scaled="1"/>
          </a:gradFill>
          <a:ln w="9525">
            <a:solidFill>
              <a:srgbClr val="0000FF"/>
            </a:solidFill>
            <a:miter lim="800000"/>
            <a:headEnd/>
            <a:tailEnd/>
          </a:ln>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endParaRPr lang="en-US" altLang="en-US"/>
          </a:p>
        </p:txBody>
      </p:sp>
      <p:pic>
        <p:nvPicPr>
          <p:cNvPr id="18482" name="Picture 51"/>
          <p:cNvPicPr>
            <a:picLocks noChangeAspect="1"/>
          </p:cNvPicPr>
          <p:nvPr/>
        </p:nvPicPr>
        <p:blipFill>
          <a:blip r:embed="rId13">
            <a:extLst>
              <a:ext uri="{28A0092B-C50C-407E-A947-70E740481C1C}">
                <a14:useLocalDpi xmlns:a14="http://schemas.microsoft.com/office/drawing/2010/main" val="0"/>
              </a:ext>
            </a:extLst>
          </a:blip>
          <a:srcRect l="-2" t="2" r="-716" b="23824"/>
          <a:stretch>
            <a:fillRect/>
          </a:stretch>
        </p:blipFill>
        <p:spPr bwMode="auto">
          <a:xfrm>
            <a:off x="7286625" y="5181600"/>
            <a:ext cx="1247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3" name="Picture 19" descr="Dahlgren_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645275" y="2476500"/>
            <a:ext cx="13795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4" name="Text Box 19"/>
          <p:cNvSpPr txBox="1">
            <a:spLocks noChangeArrowheads="1"/>
          </p:cNvSpPr>
          <p:nvPr/>
        </p:nvSpPr>
        <p:spPr bwMode="auto">
          <a:xfrm>
            <a:off x="7564438" y="835025"/>
            <a:ext cx="922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hangingPunct="1">
              <a:spcBef>
                <a:spcPct val="50000"/>
              </a:spcBef>
            </a:pPr>
            <a:r>
              <a:rPr lang="en-US" altLang="en-US" sz="1400" b="1" i="1" dirty="0">
                <a:solidFill>
                  <a:srgbClr val="000066"/>
                </a:solidFill>
                <a:ea typeface="ＭＳ Ｐゴシック" pitchFamily="34" charset="-128"/>
              </a:rPr>
              <a:t>Present</a:t>
            </a:r>
          </a:p>
        </p:txBody>
      </p:sp>
      <p:sp>
        <p:nvSpPr>
          <p:cNvPr id="53" name="Slide Number Placeholder 3"/>
          <p:cNvSpPr>
            <a:spLocks noGrp="1"/>
          </p:cNvSpPr>
          <p:nvPr>
            <p:ph type="sldNum" sz="quarter" idx="10"/>
          </p:nvPr>
        </p:nvSpPr>
        <p:spPr>
          <a:xfrm>
            <a:off x="8458200" y="6610350"/>
            <a:ext cx="68580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r"/>
            <a:fld id="{2663BD1A-D79A-4EBF-ADC8-B5479035F483}" type="slidenum">
              <a:rPr lang="en-US" altLang="en-US" sz="1000" smtClean="0">
                <a:solidFill>
                  <a:srgbClr val="000000"/>
                </a:solidFill>
              </a:rPr>
              <a:pPr algn="r"/>
              <a:t>8</a:t>
            </a:fld>
            <a:endParaRPr lang="en-US" altLang="en-US" sz="1000" dirty="0" smtClean="0">
              <a:solidFill>
                <a:srgbClr val="000000"/>
              </a:solidFill>
            </a:endParaRPr>
          </a:p>
        </p:txBody>
      </p:sp>
    </p:spTree>
    <p:extLst>
      <p:ext uri="{BB962C8B-B14F-4D97-AF65-F5344CB8AC3E}">
        <p14:creationId xmlns:p14="http://schemas.microsoft.com/office/powerpoint/2010/main" val="417998951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Rectangle 20"/>
          <p:cNvSpPr>
            <a:spLocks noGrp="1" noChangeArrowheads="1"/>
          </p:cNvSpPr>
          <p:nvPr>
            <p:ph type="title"/>
          </p:nvPr>
        </p:nvSpPr>
        <p:spPr>
          <a:xfrm>
            <a:off x="1246867" y="147258"/>
            <a:ext cx="6657975" cy="733425"/>
          </a:xfrm>
        </p:spPr>
        <p:txBody>
          <a:bodyPr/>
          <a:lstStyle/>
          <a:p>
            <a:pPr eaLnBrk="1" hangingPunct="1"/>
            <a:r>
              <a:rPr lang="en-US" dirty="0">
                <a:cs typeface="Arial" panose="020B0604020202020204" pitchFamily="34" charset="0"/>
              </a:rPr>
              <a:t>NSWC Dahlgren Division Integrated </a:t>
            </a:r>
            <a:br>
              <a:rPr lang="en-US" dirty="0">
                <a:cs typeface="Arial" panose="020B0604020202020204" pitchFamily="34" charset="0"/>
              </a:rPr>
            </a:br>
            <a:r>
              <a:rPr lang="en-US" dirty="0">
                <a:cs typeface="Arial" panose="020B0604020202020204" pitchFamily="34" charset="0"/>
              </a:rPr>
              <a:t>Technical Departments</a:t>
            </a:r>
            <a:endParaRPr lang="en-US" dirty="0" smtClean="0"/>
          </a:p>
        </p:txBody>
      </p:sp>
      <p:sp>
        <p:nvSpPr>
          <p:cNvPr id="20" name="Slide Number Placeholder 3"/>
          <p:cNvSpPr>
            <a:spLocks noGrp="1"/>
          </p:cNvSpPr>
          <p:nvPr>
            <p:ph type="sldNum" sz="quarter" idx="12"/>
          </p:nvPr>
        </p:nvSpPr>
        <p:spPr>
          <a:xfrm>
            <a:off x="8458200" y="6610350"/>
            <a:ext cx="68580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r"/>
            <a:fld id="{2663BD1A-D79A-4EBF-ADC8-B5479035F483}" type="slidenum">
              <a:rPr lang="en-US" altLang="en-US" sz="1000" smtClean="0">
                <a:solidFill>
                  <a:srgbClr val="000000"/>
                </a:solidFill>
              </a:rPr>
              <a:pPr algn="r"/>
              <a:t>9</a:t>
            </a:fld>
            <a:endParaRPr lang="en-US" altLang="en-US" sz="1000" dirty="0" smtClean="0">
              <a:solidFill>
                <a:srgbClr val="000000"/>
              </a:solidFill>
            </a:endParaRPr>
          </a:p>
        </p:txBody>
      </p:sp>
      <p:sp>
        <p:nvSpPr>
          <p:cNvPr id="34" name="Rectangle 19"/>
          <p:cNvSpPr>
            <a:spLocks noChangeArrowheads="1"/>
          </p:cNvSpPr>
          <p:nvPr/>
        </p:nvSpPr>
        <p:spPr bwMode="auto">
          <a:xfrm>
            <a:off x="152400" y="1143000"/>
            <a:ext cx="1447800"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A Department</a:t>
            </a:r>
          </a:p>
          <a:p>
            <a:pPr algn="ctr" eaLnBrk="0" fontAlgn="base" hangingPunct="0">
              <a:spcBef>
                <a:spcPct val="0"/>
              </a:spcBef>
              <a:spcAft>
                <a:spcPct val="0"/>
              </a:spcAft>
              <a:defRPr/>
            </a:pPr>
            <a:r>
              <a:rPr lang="en-US" sz="1200" b="1" dirty="0">
                <a:solidFill>
                  <a:srgbClr val="FFFFFF"/>
                </a:solidFill>
                <a:cs typeface="Arial" charset="0"/>
              </a:rPr>
              <a:t>Strategic &amp;</a:t>
            </a:r>
          </a:p>
          <a:p>
            <a:pPr algn="ctr" eaLnBrk="0" fontAlgn="base" hangingPunct="0">
              <a:spcBef>
                <a:spcPct val="0"/>
              </a:spcBef>
              <a:spcAft>
                <a:spcPct val="0"/>
              </a:spcAft>
              <a:defRPr/>
            </a:pPr>
            <a:r>
              <a:rPr lang="en-US" sz="1200" b="1" dirty="0">
                <a:solidFill>
                  <a:srgbClr val="FFFFFF"/>
                </a:solidFill>
                <a:cs typeface="Arial" charset="0"/>
              </a:rPr>
              <a:t>Computing Systems</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22" name="Text Box 6"/>
          <p:cNvSpPr txBox="1">
            <a:spLocks noChangeArrowheads="1"/>
          </p:cNvSpPr>
          <p:nvPr/>
        </p:nvSpPr>
        <p:spPr bwMode="auto">
          <a:xfrm>
            <a:off x="175122" y="2388037"/>
            <a:ext cx="1371600" cy="3016210"/>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SLBM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Re-entry systems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Common Computing Platforms &amp; Operating Environments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Cyber Warfare Engineering</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Anti-Tamper / SCRM</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Mission Assurance</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Cybersecurity</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Quantum Cyber Group/ </a:t>
            </a:r>
            <a:r>
              <a:rPr lang="en-US" sz="1000" b="1" dirty="0" err="1">
                <a:solidFill>
                  <a:srgbClr val="000066"/>
                </a:solidFill>
                <a:latin typeface="Arial" charset="0"/>
                <a:cs typeface="Arial" charset="0"/>
              </a:rPr>
              <a:t>Scientometrics</a:t>
            </a:r>
            <a:endParaRPr lang="en-US" sz="1000" b="1" dirty="0">
              <a:solidFill>
                <a:srgbClr val="000066"/>
              </a:solidFill>
              <a:latin typeface="Arial" charset="0"/>
              <a:cs typeface="Arial" charset="0"/>
            </a:endParaRP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TSOA/RIG</a:t>
            </a:r>
            <a:endParaRPr lang="en-US" sz="1000" dirty="0">
              <a:solidFill>
                <a:srgbClr val="000066"/>
              </a:solidFill>
              <a:latin typeface="Arial" charset="0"/>
              <a:cs typeface="Arial" charset="0"/>
            </a:endParaRPr>
          </a:p>
        </p:txBody>
      </p:sp>
      <p:sp>
        <p:nvSpPr>
          <p:cNvPr id="41" name="Rectangle 14"/>
          <p:cNvSpPr>
            <a:spLocks noChangeArrowheads="1"/>
          </p:cNvSpPr>
          <p:nvPr/>
        </p:nvSpPr>
        <p:spPr bwMode="auto">
          <a:xfrm>
            <a:off x="208809" y="5615226"/>
            <a:ext cx="1433195" cy="781043"/>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Code OME</a:t>
            </a:r>
          </a:p>
          <a:p>
            <a:pPr algn="ctr" eaLnBrk="0" fontAlgn="base" hangingPunct="0">
              <a:spcBef>
                <a:spcPct val="0"/>
              </a:spcBef>
              <a:spcAft>
                <a:spcPct val="0"/>
              </a:spcAft>
              <a:defRPr/>
            </a:pPr>
            <a:r>
              <a:rPr lang="en-US" sz="1200" b="1" dirty="0">
                <a:solidFill>
                  <a:srgbClr val="FFFFFF"/>
                </a:solidFill>
                <a:cs typeface="Arial" charset="0"/>
              </a:rPr>
              <a:t>Mission Engineering </a:t>
            </a:r>
          </a:p>
          <a:p>
            <a:pPr algn="ctr" eaLnBrk="0" fontAlgn="base" hangingPunct="0">
              <a:spcBef>
                <a:spcPct val="0"/>
              </a:spcBef>
              <a:spcAft>
                <a:spcPct val="0"/>
              </a:spcAft>
              <a:defRPr/>
            </a:pPr>
            <a:r>
              <a:rPr lang="en-US" sz="1200" b="1" dirty="0">
                <a:solidFill>
                  <a:srgbClr val="FFFFFF"/>
                </a:solidFill>
                <a:cs typeface="Arial" charset="0"/>
              </a:rPr>
              <a:t>&amp; Analysis</a:t>
            </a:r>
          </a:p>
          <a:p>
            <a:pPr algn="ctr" eaLnBrk="0" fontAlgn="base" hangingPunct="0">
              <a:spcBef>
                <a:spcPct val="0"/>
              </a:spcBef>
              <a:spcAft>
                <a:spcPct val="0"/>
              </a:spcAft>
              <a:defRPr/>
            </a:pPr>
            <a:r>
              <a:rPr lang="en-US" sz="1200" b="1" dirty="0">
                <a:solidFill>
                  <a:srgbClr val="FFFFFF"/>
                </a:solidFill>
                <a:cs typeface="Arial" charset="0"/>
              </a:rPr>
              <a:t> Directorate</a:t>
            </a:r>
            <a:endParaRPr lang="en-US" sz="1000" b="1" dirty="0">
              <a:solidFill>
                <a:srgbClr val="FFFFFF"/>
              </a:solidFill>
              <a:cs typeface="Arial" charset="0"/>
            </a:endParaRPr>
          </a:p>
        </p:txBody>
      </p:sp>
      <p:sp>
        <p:nvSpPr>
          <p:cNvPr id="42" name="Text Box 8"/>
          <p:cNvSpPr txBox="1">
            <a:spLocks noChangeArrowheads="1"/>
          </p:cNvSpPr>
          <p:nvPr/>
        </p:nvSpPr>
        <p:spPr bwMode="auto">
          <a:xfrm>
            <a:off x="1801706" y="5615226"/>
            <a:ext cx="2465494" cy="861774"/>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Acquisition Studies (CBAs, AOAs, ICDs)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Fleet Gaps, Assessments, and Operational Solutions</a:t>
            </a:r>
          </a:p>
          <a:p>
            <a:pPr marL="171450" indent="-171450" fontAlgn="base">
              <a:spcBef>
                <a:spcPct val="0"/>
              </a:spcBef>
              <a:spcAft>
                <a:spcPct val="0"/>
              </a:spcAft>
              <a:buFont typeface="Arial" panose="020B0604020202020204" pitchFamily="34" charset="0"/>
              <a:buChar char="•"/>
              <a:defRPr/>
            </a:pPr>
            <a:r>
              <a:rPr lang="en-US" sz="1000" b="1" dirty="0" err="1">
                <a:solidFill>
                  <a:srgbClr val="000066"/>
                </a:solidFill>
                <a:latin typeface="Arial" charset="0"/>
                <a:cs typeface="Arial" charset="0"/>
              </a:rPr>
              <a:t>SoS</a:t>
            </a:r>
            <a:r>
              <a:rPr lang="en-US" sz="1000" b="1" dirty="0">
                <a:solidFill>
                  <a:srgbClr val="000066"/>
                </a:solidFill>
                <a:latin typeface="Arial" charset="0"/>
                <a:cs typeface="Arial" charset="0"/>
              </a:rPr>
              <a:t> System Level Requirements</a:t>
            </a:r>
          </a:p>
        </p:txBody>
      </p:sp>
      <p:sp>
        <p:nvSpPr>
          <p:cNvPr id="25" name="Rectangle 13"/>
          <p:cNvSpPr>
            <a:spLocks noChangeArrowheads="1"/>
          </p:cNvSpPr>
          <p:nvPr/>
        </p:nvSpPr>
        <p:spPr bwMode="auto">
          <a:xfrm>
            <a:off x="1807482" y="1142999"/>
            <a:ext cx="1358900" cy="1143001"/>
          </a:xfrm>
          <a:prstGeom prst="rect">
            <a:avLst/>
          </a:prstGeom>
          <a:solidFill>
            <a:srgbClr val="000099">
              <a:alpha val="94000"/>
            </a:srgbClr>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B Department</a:t>
            </a:r>
          </a:p>
          <a:p>
            <a:pPr algn="ctr" eaLnBrk="0" fontAlgn="base" hangingPunct="0">
              <a:spcBef>
                <a:spcPct val="0"/>
              </a:spcBef>
              <a:spcAft>
                <a:spcPct val="0"/>
              </a:spcAft>
              <a:defRPr/>
            </a:pPr>
            <a:r>
              <a:rPr lang="en-US" sz="1200" b="1" dirty="0">
                <a:solidFill>
                  <a:srgbClr val="FFFFFF"/>
                </a:solidFill>
                <a:cs typeface="Arial" charset="0"/>
              </a:rPr>
              <a:t>Electromagnetic &amp;</a:t>
            </a:r>
          </a:p>
          <a:p>
            <a:pPr algn="ctr" eaLnBrk="0" fontAlgn="base" hangingPunct="0">
              <a:spcBef>
                <a:spcPct val="0"/>
              </a:spcBef>
              <a:spcAft>
                <a:spcPct val="0"/>
              </a:spcAft>
              <a:defRPr/>
            </a:pPr>
            <a:r>
              <a:rPr lang="en-US" sz="1200" b="1" dirty="0">
                <a:solidFill>
                  <a:srgbClr val="FFFFFF"/>
                </a:solidFill>
                <a:cs typeface="Arial" charset="0"/>
              </a:rPr>
              <a:t>Sensor Systems</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27" name="Rectangle 12"/>
          <p:cNvSpPr>
            <a:spLocks noChangeArrowheads="1"/>
          </p:cNvSpPr>
          <p:nvPr/>
        </p:nvSpPr>
        <p:spPr bwMode="auto">
          <a:xfrm>
            <a:off x="3373664" y="1142999"/>
            <a:ext cx="1143000" cy="1143001"/>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E Department</a:t>
            </a:r>
          </a:p>
          <a:p>
            <a:pPr algn="ctr" eaLnBrk="0" fontAlgn="base" hangingPunct="0">
              <a:spcBef>
                <a:spcPct val="0"/>
              </a:spcBef>
              <a:spcAft>
                <a:spcPct val="0"/>
              </a:spcAft>
              <a:defRPr/>
            </a:pPr>
            <a:r>
              <a:rPr lang="en-US" sz="1200" b="1" dirty="0">
                <a:solidFill>
                  <a:srgbClr val="FFFFFF"/>
                </a:solidFill>
                <a:cs typeface="Arial" charset="0"/>
              </a:rPr>
              <a:t>Gun &amp; Electric</a:t>
            </a:r>
          </a:p>
          <a:p>
            <a:pPr algn="ctr" eaLnBrk="0" fontAlgn="base" hangingPunct="0">
              <a:spcBef>
                <a:spcPct val="0"/>
              </a:spcBef>
              <a:spcAft>
                <a:spcPct val="0"/>
              </a:spcAft>
              <a:defRPr/>
            </a:pPr>
            <a:r>
              <a:rPr lang="en-US" sz="1200" b="1" dirty="0">
                <a:solidFill>
                  <a:srgbClr val="FFFFFF"/>
                </a:solidFill>
                <a:cs typeface="Arial" charset="0"/>
              </a:rPr>
              <a:t>Weapon Systems</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30" name="Text Box 7"/>
          <p:cNvSpPr txBox="1">
            <a:spLocks noChangeArrowheads="1"/>
          </p:cNvSpPr>
          <p:nvPr/>
        </p:nvSpPr>
        <p:spPr bwMode="auto">
          <a:xfrm>
            <a:off x="1805050" y="2402615"/>
            <a:ext cx="1395350" cy="2862322"/>
          </a:xfrm>
          <a:prstGeom prst="rect">
            <a:avLst/>
          </a:prstGeom>
          <a:gradFill rotWithShape="1">
            <a:gsLst>
              <a:gs pos="0">
                <a:srgbClr val="A6BE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Radar Systems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Electronic Warfare</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Sensor Integration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Electromagnetic Environmental Effects/ Topside Design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Spectrum Mgt/ RTSO</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Chemical, Biological, Radiological Defense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EM S&amp;T/ Metamaterials</a:t>
            </a:r>
          </a:p>
        </p:txBody>
      </p:sp>
      <p:sp>
        <p:nvSpPr>
          <p:cNvPr id="31" name="Text Box 18"/>
          <p:cNvSpPr txBox="1">
            <a:spLocks noChangeArrowheads="1"/>
          </p:cNvSpPr>
          <p:nvPr/>
        </p:nvSpPr>
        <p:spPr bwMode="auto">
          <a:xfrm>
            <a:off x="3390900" y="2388037"/>
            <a:ext cx="1181100" cy="1785104"/>
          </a:xfrm>
          <a:prstGeom prst="rect">
            <a:avLst/>
          </a:prstGeom>
          <a:gradFill rotWithShape="1">
            <a:gsLst>
              <a:gs pos="0">
                <a:srgbClr val="A3B8D6"/>
              </a:gs>
              <a:gs pos="53000">
                <a:srgbClr val="D4DEFF"/>
              </a:gs>
              <a:gs pos="83000">
                <a:srgbClr val="D4DEFF"/>
              </a:gs>
              <a:gs pos="100000">
                <a:schemeClr val="bg1"/>
              </a:gs>
            </a:gsLst>
            <a:lin ang="5400000" scaled="0"/>
          </a:gradFill>
          <a:ln w="9525">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Railgun (Launcher, Projectile, Power)</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Directed Energy Programs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Gun Weapon Systems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PRTR/Range Operations </a:t>
            </a:r>
          </a:p>
        </p:txBody>
      </p:sp>
      <p:sp>
        <p:nvSpPr>
          <p:cNvPr id="36" name="Rectangle 15"/>
          <p:cNvSpPr>
            <a:spLocks noChangeArrowheads="1"/>
          </p:cNvSpPr>
          <p:nvPr/>
        </p:nvSpPr>
        <p:spPr bwMode="auto">
          <a:xfrm>
            <a:off x="4723946" y="1143000"/>
            <a:ext cx="1219200"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H Department</a:t>
            </a:r>
          </a:p>
          <a:p>
            <a:pPr algn="ctr" eaLnBrk="0" fontAlgn="base" hangingPunct="0">
              <a:spcBef>
                <a:spcPct val="0"/>
              </a:spcBef>
              <a:spcAft>
                <a:spcPct val="0"/>
              </a:spcAft>
              <a:defRPr/>
            </a:pPr>
            <a:r>
              <a:rPr lang="en-US" sz="1200" b="1" dirty="0">
                <a:solidFill>
                  <a:srgbClr val="FFFFFF"/>
                </a:solidFill>
                <a:cs typeface="Arial" charset="0"/>
              </a:rPr>
              <a:t>Weapons Control &amp;</a:t>
            </a:r>
          </a:p>
          <a:p>
            <a:pPr algn="ctr" eaLnBrk="0" fontAlgn="base" hangingPunct="0">
              <a:spcBef>
                <a:spcPct val="0"/>
              </a:spcBef>
              <a:spcAft>
                <a:spcPct val="0"/>
              </a:spcAft>
              <a:defRPr/>
            </a:pPr>
            <a:r>
              <a:rPr lang="en-US" sz="1200" b="1" dirty="0">
                <a:solidFill>
                  <a:srgbClr val="FFFFFF"/>
                </a:solidFill>
                <a:cs typeface="Arial" charset="0"/>
              </a:rPr>
              <a:t>Integration</a:t>
            </a:r>
          </a:p>
          <a:p>
            <a:pPr algn="ctr" eaLnBrk="0" fontAlgn="base" hangingPunct="0">
              <a:spcBef>
                <a:spcPct val="0"/>
              </a:spcBef>
              <a:spcAft>
                <a:spcPct val="0"/>
              </a:spcAft>
              <a:defRPr/>
            </a:pPr>
            <a:r>
              <a:rPr lang="en-US" sz="1200" b="1" dirty="0">
                <a:solidFill>
                  <a:srgbClr val="FFFFFF"/>
                </a:solidFill>
                <a:cs typeface="Arial" charset="0"/>
              </a:rPr>
              <a:t>Department</a:t>
            </a:r>
          </a:p>
        </p:txBody>
      </p:sp>
      <p:sp>
        <p:nvSpPr>
          <p:cNvPr id="37" name="Text Box 9"/>
          <p:cNvSpPr txBox="1">
            <a:spLocks noChangeArrowheads="1"/>
          </p:cNvSpPr>
          <p:nvPr/>
        </p:nvSpPr>
        <p:spPr bwMode="auto">
          <a:xfrm>
            <a:off x="4760025" y="2388037"/>
            <a:ext cx="1219200" cy="3631763"/>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Weapons Control Systems (LCS, USW, Tomahawk…)</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Missile Integration &amp; Launchers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Weapons Effectiveness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Expeditionary Platform Integration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Unmanned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Battle Mgt System</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Asymmetric Capability Development/  Disruptive Technologies/ NCKN / IWO</a:t>
            </a:r>
          </a:p>
        </p:txBody>
      </p:sp>
      <p:sp>
        <p:nvSpPr>
          <p:cNvPr id="38" name="Rectangle 16"/>
          <p:cNvSpPr>
            <a:spLocks noChangeArrowheads="1"/>
          </p:cNvSpPr>
          <p:nvPr/>
        </p:nvSpPr>
        <p:spPr bwMode="auto">
          <a:xfrm>
            <a:off x="6150428" y="1143000"/>
            <a:ext cx="1273175"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1200" b="1" dirty="0">
                <a:solidFill>
                  <a:srgbClr val="FFFFFF"/>
                </a:solidFill>
                <a:cs typeface="Arial" charset="0"/>
              </a:rPr>
              <a:t>R Department</a:t>
            </a:r>
          </a:p>
          <a:p>
            <a:pPr algn="ctr" eaLnBrk="0" fontAlgn="base" hangingPunct="0">
              <a:spcBef>
                <a:spcPct val="0"/>
              </a:spcBef>
              <a:spcAft>
                <a:spcPct val="0"/>
              </a:spcAft>
              <a:defRPr/>
            </a:pPr>
            <a:r>
              <a:rPr lang="en-US" sz="1200" b="1" dirty="0">
                <a:solidFill>
                  <a:srgbClr val="FFFFFF"/>
                </a:solidFill>
                <a:cs typeface="Arial" charset="0"/>
              </a:rPr>
              <a:t>Readiness &amp;</a:t>
            </a:r>
          </a:p>
          <a:p>
            <a:pPr algn="ctr" eaLnBrk="0" fontAlgn="base" hangingPunct="0">
              <a:spcBef>
                <a:spcPct val="0"/>
              </a:spcBef>
              <a:spcAft>
                <a:spcPct val="0"/>
              </a:spcAft>
              <a:defRPr/>
            </a:pPr>
            <a:r>
              <a:rPr lang="en-US" sz="1200" b="1" dirty="0">
                <a:solidFill>
                  <a:srgbClr val="FFFFFF"/>
                </a:solidFill>
                <a:cs typeface="Arial" charset="0"/>
              </a:rPr>
              <a:t>Training Systems</a:t>
            </a:r>
          </a:p>
          <a:p>
            <a:pPr algn="ctr" eaLnBrk="0" fontAlgn="base" hangingPunct="0">
              <a:spcBef>
                <a:spcPct val="0"/>
              </a:spcBef>
              <a:spcAft>
                <a:spcPct val="0"/>
              </a:spcAft>
              <a:defRPr/>
            </a:pPr>
            <a:r>
              <a:rPr lang="en-US" sz="1200" b="1" dirty="0">
                <a:solidFill>
                  <a:srgbClr val="FFFFFF"/>
                </a:solidFill>
                <a:cs typeface="Arial" charset="0"/>
              </a:rPr>
              <a:t>Department</a:t>
            </a:r>
            <a:endParaRPr lang="en-US" sz="1000" b="1" dirty="0">
              <a:solidFill>
                <a:srgbClr val="000000"/>
              </a:solidFill>
              <a:latin typeface="Tahoma" pitchFamily="34" charset="0"/>
              <a:cs typeface="Arial" charset="0"/>
            </a:endParaRPr>
          </a:p>
        </p:txBody>
      </p:sp>
      <p:sp>
        <p:nvSpPr>
          <p:cNvPr id="40" name="Text Box 17"/>
          <p:cNvSpPr txBox="1">
            <a:spLocks noChangeArrowheads="1"/>
          </p:cNvSpPr>
          <p:nvPr/>
        </p:nvSpPr>
        <p:spPr bwMode="auto">
          <a:xfrm>
            <a:off x="6193060" y="2388037"/>
            <a:ext cx="1223739" cy="2554545"/>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Fleet Support</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Integrated Training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Computer Program Builds &amp; Installs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Integrated Logistics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Special Sensors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System Safety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Cyber Readiness/ T&amp;E</a:t>
            </a:r>
          </a:p>
        </p:txBody>
      </p:sp>
      <p:sp>
        <p:nvSpPr>
          <p:cNvPr id="43" name="Rectangle 14"/>
          <p:cNvSpPr>
            <a:spLocks noChangeArrowheads="1"/>
          </p:cNvSpPr>
          <p:nvPr/>
        </p:nvSpPr>
        <p:spPr bwMode="auto">
          <a:xfrm>
            <a:off x="7630885" y="1143000"/>
            <a:ext cx="1433195" cy="1143000"/>
          </a:xfrm>
          <a:prstGeom prst="rect">
            <a:avLst/>
          </a:prstGeom>
          <a:solidFill>
            <a:srgbClr val="000099"/>
          </a:solidFill>
          <a:ln w="12700">
            <a:solidFill>
              <a:schemeClr val="bg2"/>
            </a:solid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endParaRPr lang="en-US" sz="1200" b="1" dirty="0">
              <a:solidFill>
                <a:srgbClr val="FFFFFF"/>
              </a:solidFill>
              <a:cs typeface="Arial" charset="0"/>
            </a:endParaRPr>
          </a:p>
          <a:p>
            <a:pPr algn="ctr" eaLnBrk="0" fontAlgn="base" hangingPunct="0">
              <a:spcBef>
                <a:spcPct val="0"/>
              </a:spcBef>
              <a:spcAft>
                <a:spcPct val="0"/>
              </a:spcAft>
              <a:defRPr/>
            </a:pPr>
            <a:r>
              <a:rPr lang="en-US" sz="1200" b="1" dirty="0">
                <a:solidFill>
                  <a:srgbClr val="FFFFFF"/>
                </a:solidFill>
                <a:cs typeface="Arial" charset="0"/>
              </a:rPr>
              <a:t>V Department</a:t>
            </a:r>
          </a:p>
          <a:p>
            <a:pPr algn="ctr" eaLnBrk="0" fontAlgn="base" hangingPunct="0">
              <a:spcBef>
                <a:spcPct val="0"/>
              </a:spcBef>
              <a:spcAft>
                <a:spcPct val="0"/>
              </a:spcAft>
              <a:defRPr/>
            </a:pPr>
            <a:r>
              <a:rPr lang="en-US" sz="1200" b="1" dirty="0">
                <a:solidFill>
                  <a:srgbClr val="FFFFFF"/>
                </a:solidFill>
                <a:cs typeface="Arial" charset="0"/>
              </a:rPr>
              <a:t>Warfare Systems</a:t>
            </a:r>
          </a:p>
          <a:p>
            <a:pPr algn="ctr" eaLnBrk="0" fontAlgn="base" hangingPunct="0">
              <a:spcBef>
                <a:spcPct val="0"/>
              </a:spcBef>
              <a:spcAft>
                <a:spcPct val="0"/>
              </a:spcAft>
              <a:defRPr/>
            </a:pPr>
            <a:r>
              <a:rPr lang="en-US" sz="1200" b="1" dirty="0">
                <a:solidFill>
                  <a:srgbClr val="FFFFFF"/>
                </a:solidFill>
                <a:cs typeface="Arial" charset="0"/>
              </a:rPr>
              <a:t>Engineering &amp;</a:t>
            </a:r>
          </a:p>
          <a:p>
            <a:pPr algn="ctr" eaLnBrk="0" fontAlgn="base" hangingPunct="0">
              <a:spcBef>
                <a:spcPct val="0"/>
              </a:spcBef>
              <a:spcAft>
                <a:spcPct val="0"/>
              </a:spcAft>
              <a:defRPr/>
            </a:pPr>
            <a:r>
              <a:rPr lang="en-US" sz="1200" b="1" dirty="0">
                <a:solidFill>
                  <a:srgbClr val="FFFFFF"/>
                </a:solidFill>
                <a:cs typeface="Arial" charset="0"/>
              </a:rPr>
              <a:t>Integration</a:t>
            </a:r>
          </a:p>
          <a:p>
            <a:pPr algn="ctr" eaLnBrk="0" fontAlgn="base" hangingPunct="0">
              <a:spcBef>
                <a:spcPct val="0"/>
              </a:spcBef>
              <a:spcAft>
                <a:spcPct val="0"/>
              </a:spcAft>
              <a:defRPr/>
            </a:pPr>
            <a:r>
              <a:rPr lang="en-US" sz="1200" b="1" dirty="0">
                <a:solidFill>
                  <a:srgbClr val="FFFFFF"/>
                </a:solidFill>
                <a:cs typeface="Arial" charset="0"/>
              </a:rPr>
              <a:t>Department</a:t>
            </a:r>
            <a:endParaRPr lang="en-US" sz="1200" b="1" dirty="0">
              <a:solidFill>
                <a:srgbClr val="000066"/>
              </a:solidFill>
              <a:latin typeface="Tahoma" pitchFamily="34" charset="0"/>
              <a:cs typeface="Arial" charset="0"/>
            </a:endParaRPr>
          </a:p>
        </p:txBody>
      </p:sp>
      <p:sp>
        <p:nvSpPr>
          <p:cNvPr id="44" name="Text Box 8"/>
          <p:cNvSpPr txBox="1">
            <a:spLocks noChangeArrowheads="1"/>
          </p:cNvSpPr>
          <p:nvPr/>
        </p:nvSpPr>
        <p:spPr bwMode="auto">
          <a:xfrm>
            <a:off x="7654635" y="2388036"/>
            <a:ext cx="1378525" cy="2092881"/>
          </a:xfrm>
          <a:prstGeom prst="rect">
            <a:avLst/>
          </a:prstGeom>
          <a:gradFill rotWithShape="1">
            <a:gsLst>
              <a:gs pos="0">
                <a:srgbClr val="A3B8D6"/>
              </a:gs>
              <a:gs pos="53000">
                <a:srgbClr val="D4DEFF"/>
              </a:gs>
              <a:gs pos="83000">
                <a:srgbClr val="D4DEFF"/>
              </a:gs>
              <a:gs pos="100000">
                <a:schemeClr val="bg1"/>
              </a:gs>
            </a:gsLst>
            <a:lin ang="5400000" scaled="0"/>
          </a:gradFill>
          <a:ln w="9525" algn="ctr">
            <a:solidFill>
              <a:schemeClr val="bg2"/>
            </a:solidFill>
            <a:miter lim="800000"/>
            <a:headEnd/>
            <a:tailEnd/>
          </a:ln>
          <a:effectLst>
            <a:outerShdw dist="35921" dir="2700000" algn="ctr" rotWithShape="0">
              <a:srgbClr val="808080"/>
            </a:outerShdw>
          </a:effectLst>
        </p:spPr>
        <p:txBody>
          <a:bodyPr wrap="square">
            <a:spAutoFit/>
          </a:bodyPr>
          <a:lstStyle/>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Combat System Engineering</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Combat System Certification</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Combat System T&amp;E</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Mission/Force/ </a:t>
            </a:r>
            <a:r>
              <a:rPr lang="en-US" sz="1000" b="1" dirty="0" err="1">
                <a:solidFill>
                  <a:srgbClr val="000066"/>
                </a:solidFill>
                <a:latin typeface="Arial" charset="0"/>
                <a:cs typeface="Arial" charset="0"/>
              </a:rPr>
              <a:t>SoS</a:t>
            </a:r>
            <a:r>
              <a:rPr lang="en-US" sz="1000" b="1" dirty="0">
                <a:solidFill>
                  <a:srgbClr val="000066"/>
                </a:solidFill>
                <a:latin typeface="Arial" charset="0"/>
                <a:cs typeface="Arial" charset="0"/>
              </a:rPr>
              <a:t> Analysis &amp; Engineering</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Interoperability </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C2 Systems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Cost Analysis</a:t>
            </a:r>
          </a:p>
          <a:p>
            <a:pPr marL="171450" indent="-171450" fontAlgn="base">
              <a:spcBef>
                <a:spcPct val="0"/>
              </a:spcBef>
              <a:spcAft>
                <a:spcPct val="0"/>
              </a:spcAft>
              <a:buFont typeface="Arial" panose="020B0604020202020204" pitchFamily="34" charset="0"/>
              <a:buChar char="•"/>
              <a:defRPr/>
            </a:pPr>
            <a:r>
              <a:rPr lang="en-US" sz="1000" b="1" dirty="0">
                <a:solidFill>
                  <a:srgbClr val="000066"/>
                </a:solidFill>
                <a:latin typeface="Arial" charset="0"/>
                <a:cs typeface="Arial" charset="0"/>
              </a:rPr>
              <a:t>HSI</a:t>
            </a:r>
          </a:p>
        </p:txBody>
      </p:sp>
      <p:sp>
        <p:nvSpPr>
          <p:cNvPr id="19" name="Rectangle 16"/>
          <p:cNvSpPr>
            <a:spLocks noChangeArrowheads="1"/>
          </p:cNvSpPr>
          <p:nvPr/>
        </p:nvSpPr>
        <p:spPr bwMode="auto">
          <a:xfrm>
            <a:off x="6193061" y="2388036"/>
            <a:ext cx="1274539" cy="2554546"/>
          </a:xfrm>
          <a:prstGeom prst="rect">
            <a:avLst/>
          </a:prstGeom>
          <a:noFill/>
          <a:ln w="38100">
            <a:solidFill>
              <a:srgbClr val="FF0000"/>
            </a:solidFill>
            <a:miter lim="800000"/>
            <a:headEnd/>
            <a:tailEnd/>
          </a:ln>
          <a:effectLst/>
        </p:spPr>
        <p:txBody>
          <a:bodyPr wrap="none" anchor="ctr"/>
          <a:lstStyle/>
          <a:p>
            <a:pPr algn="ctr" eaLnBrk="0" hangingPunct="0">
              <a:defRPr/>
            </a:pPr>
            <a:endParaRPr lang="en-US" sz="1000" b="1" dirty="0">
              <a:solidFill>
                <a:srgbClr val="000000"/>
              </a:solidFill>
              <a:latin typeface="Tahoma" pitchFamily="34" charset="0"/>
              <a:cs typeface="Arial" charset="0"/>
            </a:endParaRPr>
          </a:p>
        </p:txBody>
      </p:sp>
      <p:sp>
        <p:nvSpPr>
          <p:cNvPr id="23" name="Rectangle 16"/>
          <p:cNvSpPr>
            <a:spLocks noChangeArrowheads="1"/>
          </p:cNvSpPr>
          <p:nvPr/>
        </p:nvSpPr>
        <p:spPr bwMode="auto">
          <a:xfrm>
            <a:off x="6150428" y="1125342"/>
            <a:ext cx="1274539" cy="1160658"/>
          </a:xfrm>
          <a:prstGeom prst="rect">
            <a:avLst/>
          </a:prstGeom>
          <a:noFill/>
          <a:ln w="38100">
            <a:solidFill>
              <a:srgbClr val="FF0000"/>
            </a:solidFill>
            <a:miter lim="800000"/>
            <a:headEnd/>
            <a:tailEnd/>
          </a:ln>
          <a:effectLst/>
        </p:spPr>
        <p:txBody>
          <a:bodyPr wrap="none" anchor="ctr"/>
          <a:lstStyle/>
          <a:p>
            <a:pPr algn="ctr" eaLnBrk="0" hangingPunct="0">
              <a:defRPr/>
            </a:pPr>
            <a:endParaRPr lang="en-US" sz="1000" b="1" dirty="0">
              <a:solidFill>
                <a:srgbClr val="000000"/>
              </a:solidFill>
              <a:latin typeface="Tahoma" pitchFamily="34" charset="0"/>
              <a:cs typeface="Arial" charset="0"/>
            </a:endParaRPr>
          </a:p>
        </p:txBody>
      </p:sp>
      <p:sp>
        <p:nvSpPr>
          <p:cNvPr id="2" name="Rectangle 1"/>
          <p:cNvSpPr/>
          <p:nvPr/>
        </p:nvSpPr>
        <p:spPr>
          <a:xfrm>
            <a:off x="137160" y="2895600"/>
            <a:ext cx="1447800" cy="76970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34315" y="3788287"/>
            <a:ext cx="1447800" cy="17411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62800" y="6223456"/>
            <a:ext cx="1295400" cy="1773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Denotes Dam Neck Site</a:t>
            </a:r>
            <a:endParaRPr lang="en-US" sz="900" dirty="0">
              <a:solidFill>
                <a:schemeClr val="tx1"/>
              </a:solidFill>
            </a:endParaRPr>
          </a:p>
        </p:txBody>
      </p:sp>
    </p:spTree>
    <p:extLst>
      <p:ext uri="{BB962C8B-B14F-4D97-AF65-F5344CB8AC3E}">
        <p14:creationId xmlns:p14="http://schemas.microsoft.com/office/powerpoint/2010/main" val="196553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16335</TotalTime>
  <Words>3499</Words>
  <Application>Microsoft Office PowerPoint</Application>
  <PresentationFormat>On-screen Show (4:3)</PresentationFormat>
  <Paragraphs>658</Paragraphs>
  <Slides>18</Slides>
  <Notes>10</Notes>
  <HiddenSlides>1</HiddenSlides>
  <MMClips>0</MMClips>
  <ScaleCrop>false</ScaleCrop>
  <HeadingPairs>
    <vt:vector size="6" baseType="variant">
      <vt:variant>
        <vt:lpstr>Theme</vt:lpstr>
      </vt:variant>
      <vt:variant>
        <vt:i4>4</vt:i4>
      </vt:variant>
      <vt:variant>
        <vt:lpstr>Embedded OLE Servers</vt:lpstr>
      </vt:variant>
      <vt:variant>
        <vt:i4>0</vt:i4>
      </vt:variant>
      <vt:variant>
        <vt:lpstr>Slide Titles</vt:lpstr>
      </vt:variant>
      <vt:variant>
        <vt:i4>18</vt:i4>
      </vt:variant>
    </vt:vector>
  </HeadingPairs>
  <TitlesOfParts>
    <vt:vector size="22" baseType="lpstr">
      <vt:lpstr>Default Design</vt:lpstr>
      <vt:lpstr>11_Office Theme</vt:lpstr>
      <vt:lpstr>1_Office Theme</vt:lpstr>
      <vt:lpstr>5_Office Theme</vt:lpstr>
      <vt:lpstr>PowerPoint Presentation</vt:lpstr>
      <vt:lpstr>Navy’s Design for Maritime Superiority</vt:lpstr>
      <vt:lpstr>PowerPoint Presentation</vt:lpstr>
      <vt:lpstr>Roles of the Warfare Centers</vt:lpstr>
      <vt:lpstr>PowerPoint Presentation</vt:lpstr>
      <vt:lpstr>What We Do for the Program Offices/Fleet</vt:lpstr>
      <vt:lpstr>Expanding Warfare Center Capabilities  to the Waterfront</vt:lpstr>
      <vt:lpstr> CDSA History</vt:lpstr>
      <vt:lpstr>NSWC Dahlgren Division Integrated  Technical Departments</vt:lpstr>
      <vt:lpstr>CDSA Fleet Support Footprint</vt:lpstr>
      <vt:lpstr>CDSA FY16 Numbers  </vt:lpstr>
      <vt:lpstr>Fleet Support in Q1-Q3 FY16</vt:lpstr>
      <vt:lpstr>NAVSEA Warfare Center Fleet  Engagement Community of Practice</vt:lpstr>
      <vt:lpstr>NSWC Dahlgren Division Integrated  Technical Departments</vt:lpstr>
      <vt:lpstr>A32 Ship Self-Defense System Computing</vt:lpstr>
      <vt:lpstr>V50 Division Enterprise Test and Evaluation Division</vt:lpstr>
      <vt:lpstr>      Diverse Partnerships</vt:lpstr>
      <vt:lpstr>Select FE COP Lines of Effort</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margie.stevens</dc:creator>
  <cp:lastModifiedBy>Navratil, Joseph CIV NSWC, PAO, 103</cp:lastModifiedBy>
  <cp:revision>875</cp:revision>
  <cp:lastPrinted>2016-10-14T16:35:46Z</cp:lastPrinted>
  <dcterms:created xsi:type="dcterms:W3CDTF">2010-03-30T15:34:14Z</dcterms:created>
  <dcterms:modified xsi:type="dcterms:W3CDTF">2016-10-17T13:58:18Z</dcterms:modified>
</cp:coreProperties>
</file>