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4" r:id="rId3"/>
    <p:sldId id="262" r:id="rId4"/>
    <p:sldId id="259" r:id="rId5"/>
    <p:sldId id="263" r:id="rId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C7CECA1-776F-4060-B151-068C9B68698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7C67B47-4650-42F9-AFA4-688BE6AAF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60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1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0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8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8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9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3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7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4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1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5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6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35660-4EE2-46E0-AFB5-F00E178963ED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F124C-804A-41A7-A339-CFFF87CBF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5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pyron@wrsystem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TGIC - Reverse Industry 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Industry Rep – Pyron</a:t>
            </a:r>
          </a:p>
          <a:p>
            <a:r>
              <a:rPr lang="en-US" dirty="0"/>
              <a:t>06 June 2018</a:t>
            </a:r>
          </a:p>
        </p:txBody>
      </p:sp>
    </p:spTree>
    <p:extLst>
      <p:ext uri="{BB962C8B-B14F-4D97-AF65-F5344CB8AC3E}">
        <p14:creationId xmlns:p14="http://schemas.microsoft.com/office/powerpoint/2010/main" val="239368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70C0"/>
                </a:solidFill>
              </a:rPr>
              <a:t>Program Operations and Contracts</a:t>
            </a:r>
          </a:p>
          <a:p>
            <a:r>
              <a:rPr lang="en-US" dirty="0"/>
              <a:t>LPTA and Best Value Pricing</a:t>
            </a:r>
          </a:p>
          <a:p>
            <a:r>
              <a:rPr lang="en-US" dirty="0"/>
              <a:t>Data Rights</a:t>
            </a:r>
          </a:p>
          <a:p>
            <a:r>
              <a:rPr lang="en-US" dirty="0"/>
              <a:t>Program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3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Actual Work versus Requested RFP Language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Meet Program requirements - </a:t>
            </a:r>
          </a:p>
          <a:p>
            <a:pPr lvl="1"/>
            <a:r>
              <a:rPr lang="en-US" dirty="0"/>
              <a:t>Requirements that match the Position Descriptions</a:t>
            </a:r>
          </a:p>
          <a:p>
            <a:pPr lvl="2"/>
            <a:r>
              <a:rPr lang="en-US" dirty="0"/>
              <a:t>Technical Services</a:t>
            </a:r>
          </a:p>
          <a:p>
            <a:pPr lvl="2"/>
            <a:r>
              <a:rPr lang="en-US" dirty="0"/>
              <a:t>Engineering</a:t>
            </a:r>
          </a:p>
          <a:p>
            <a:pPr lvl="1"/>
            <a:r>
              <a:rPr lang="en-US" dirty="0"/>
              <a:t>Total Ownership Cost vs. Acquisition Cost</a:t>
            </a:r>
          </a:p>
          <a:p>
            <a:r>
              <a:rPr lang="en-US" dirty="0"/>
              <a:t>SBSA:  Indicate interest on Market Survey or RFI, then fail to propose.  Result = Government &amp; Industry quandary.</a:t>
            </a:r>
          </a:p>
          <a:p>
            <a:r>
              <a:rPr lang="en-US" dirty="0"/>
              <a:t>OKAY for Contracts to talk with Industry</a:t>
            </a:r>
          </a:p>
          <a:p>
            <a:pPr lvl="1"/>
            <a:r>
              <a:rPr lang="en-US" dirty="0"/>
              <a:t>Collaboration is not a four-letter word</a:t>
            </a:r>
          </a:p>
          <a:p>
            <a:r>
              <a:rPr lang="en-US" dirty="0"/>
              <a:t>Follow standard sequence of Systems Engineering</a:t>
            </a:r>
          </a:p>
          <a:p>
            <a:pPr lvl="1"/>
            <a:r>
              <a:rPr lang="en-US" dirty="0"/>
              <a:t>Plan and promulgate the Acquisition Strategy &amp; Plan</a:t>
            </a:r>
          </a:p>
          <a:p>
            <a:pPr lvl="1"/>
            <a:r>
              <a:rPr lang="en-US" dirty="0"/>
              <a:t>Allows Industry to better align resource planning &amp; IRAD</a:t>
            </a:r>
          </a:p>
        </p:txBody>
      </p:sp>
    </p:spTree>
    <p:extLst>
      <p:ext uri="{BB962C8B-B14F-4D97-AF65-F5344CB8AC3E}">
        <p14:creationId xmlns:p14="http://schemas.microsoft.com/office/powerpoint/2010/main" val="233749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OBJ:  Program OPS and Contracts in better alignment</a:t>
            </a:r>
          </a:p>
          <a:p>
            <a:pPr lvl="1"/>
            <a:r>
              <a:rPr lang="en-US" b="1" dirty="0"/>
              <a:t>Example:  increase SB require content in PWS; use CPARS to hold Industry accountable</a:t>
            </a:r>
          </a:p>
          <a:p>
            <a:pPr lvl="1"/>
            <a:r>
              <a:rPr lang="en-US" b="1" dirty="0"/>
              <a:t>Follow classic systems engineering practice</a:t>
            </a:r>
          </a:p>
          <a:p>
            <a:pPr lvl="2"/>
            <a:r>
              <a:rPr lang="en-US" b="1" dirty="0"/>
              <a:t>Market Survey/Interest (could be preceded by BAA or SBIR)</a:t>
            </a:r>
          </a:p>
          <a:p>
            <a:pPr lvl="2"/>
            <a:r>
              <a:rPr lang="en-US" b="1" dirty="0"/>
              <a:t>Request For Information</a:t>
            </a:r>
          </a:p>
          <a:p>
            <a:pPr lvl="2"/>
            <a:r>
              <a:rPr lang="en-US" b="1" dirty="0"/>
              <a:t>Draft RFP with full Tech Data Package (TDP) or Performance Work Specification (PWS)</a:t>
            </a:r>
          </a:p>
          <a:p>
            <a:pPr lvl="2"/>
            <a:r>
              <a:rPr lang="en-US" b="1" dirty="0"/>
              <a:t>Questions &amp; Answers; Government Office Calls; Site Visits</a:t>
            </a:r>
          </a:p>
          <a:p>
            <a:pPr lvl="2"/>
            <a:r>
              <a:rPr lang="en-US" b="1" dirty="0"/>
              <a:t>Industry Day; 1:1’s</a:t>
            </a:r>
          </a:p>
          <a:p>
            <a:pPr lvl="2"/>
            <a:r>
              <a:rPr lang="en-US" b="1" dirty="0"/>
              <a:t>Amended Draft RFP, or straight to RFP</a:t>
            </a:r>
          </a:p>
          <a:p>
            <a:pPr lvl="2"/>
            <a:r>
              <a:rPr lang="en-US" b="1" dirty="0"/>
              <a:t>Site Surveys; Oral Presentations; BAFO; Engineering Notices</a:t>
            </a:r>
          </a:p>
          <a:p>
            <a:pPr lvl="1"/>
            <a:r>
              <a:rPr lang="en-US" b="1" dirty="0"/>
              <a:t>Key:  industry communication until RFP is released. </a:t>
            </a:r>
          </a:p>
          <a:p>
            <a:r>
              <a:rPr lang="en-US" b="1" dirty="0"/>
              <a:t>Contracting Strategy pendulum swing back to amidships</a:t>
            </a:r>
          </a:p>
          <a:p>
            <a:r>
              <a:rPr lang="en-US" b="1" dirty="0"/>
              <a:t>Opportunity exists for active, positive, mutually beneficial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29980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Contact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John Pyron</a:t>
            </a:r>
          </a:p>
          <a:p>
            <a:pPr marL="0" indent="0">
              <a:buNone/>
            </a:pPr>
            <a:r>
              <a:rPr lang="en-US" dirty="0"/>
              <a:t>WR Systems - Vice President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Fairfax Office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11351 Random Hills Road</a:t>
            </a:r>
          </a:p>
          <a:p>
            <a:pPr marL="0" indent="0">
              <a:buNone/>
            </a:pPr>
            <a:r>
              <a:rPr lang="en-US" dirty="0"/>
              <a:t>Fairfax, VA  22030</a:t>
            </a:r>
          </a:p>
          <a:p>
            <a:pPr marL="0" indent="0">
              <a:buNone/>
            </a:pPr>
            <a:r>
              <a:rPr lang="en-US" dirty="0"/>
              <a:t>(703) 293-7378 (Office)</a:t>
            </a:r>
          </a:p>
          <a:p>
            <a:pPr marL="0" indent="0">
              <a:buNone/>
            </a:pPr>
            <a:r>
              <a:rPr lang="en-US" dirty="0"/>
              <a:t>(434) 806-7005 (Mobile)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jpyron@wrsystems.com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Hampton Roads Address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2500 Almeda Avenue</a:t>
            </a:r>
          </a:p>
          <a:p>
            <a:pPr marL="0" indent="0">
              <a:buNone/>
            </a:pPr>
            <a:r>
              <a:rPr lang="en-US" dirty="0"/>
              <a:t>Norfolk, VA  23513</a:t>
            </a:r>
          </a:p>
          <a:p>
            <a:pPr marL="0" indent="0">
              <a:buNone/>
            </a:pPr>
            <a:r>
              <a:rPr lang="en-US" dirty="0"/>
              <a:t>(757) 858-6000</a:t>
            </a:r>
          </a:p>
        </p:txBody>
      </p:sp>
    </p:spTree>
    <p:extLst>
      <p:ext uri="{BB962C8B-B14F-4D97-AF65-F5344CB8AC3E}">
        <p14:creationId xmlns:p14="http://schemas.microsoft.com/office/powerpoint/2010/main" val="144284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287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TGIC - Reverse Industry Day</vt:lpstr>
      <vt:lpstr>Areas of Interest</vt:lpstr>
      <vt:lpstr>Actual Work versus Requested RFP Language </vt:lpstr>
      <vt:lpstr>Summary</vt:lpstr>
      <vt:lpstr>Contact Information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TGIC - Reverse Industry Day</dc:title>
  <dc:creator>John Pyron</dc:creator>
  <cp:lastModifiedBy>bsessoms</cp:lastModifiedBy>
  <cp:revision>19</cp:revision>
  <cp:lastPrinted>2018-05-22T14:52:48Z</cp:lastPrinted>
  <dcterms:created xsi:type="dcterms:W3CDTF">2018-05-22T13:42:46Z</dcterms:created>
  <dcterms:modified xsi:type="dcterms:W3CDTF">2018-06-05T01:43:58Z</dcterms:modified>
</cp:coreProperties>
</file>