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2" r:id="rId2"/>
    <p:sldId id="416" r:id="rId3"/>
    <p:sldId id="418" r:id="rId4"/>
    <p:sldId id="433" r:id="rId5"/>
    <p:sldId id="434" r:id="rId6"/>
    <p:sldId id="417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6B0"/>
    <a:srgbClr val="9AB1D2"/>
    <a:srgbClr val="88A3CA"/>
    <a:srgbClr val="2F476B"/>
    <a:srgbClr val="94ACD0"/>
    <a:srgbClr val="000066"/>
    <a:srgbClr val="A6BED6"/>
    <a:srgbClr val="B7CFE7"/>
    <a:srgbClr val="A3B8D6"/>
    <a:srgbClr val="AAB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463" autoAdjust="0"/>
    <p:restoredTop sz="94817" autoAdjust="0"/>
  </p:normalViewPr>
  <p:slideViewPr>
    <p:cSldViewPr showGuides="1">
      <p:cViewPr varScale="1">
        <p:scale>
          <a:sx n="107" d="100"/>
          <a:sy n="107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474" y="45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92875570401975"/>
          <c:y val="0.13721965071407025"/>
          <c:w val="0.72539682539682537"/>
          <c:h val="0.77937649880095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S&amp;E</c:v>
                </c:pt>
              </c:strCache>
            </c:strRef>
          </c:tx>
          <c:spPr>
            <a:solidFill>
              <a:srgbClr val="333399"/>
            </a:solidFill>
            <a:ln w="76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Ops Research An</c:v>
                </c:pt>
                <c:pt idx="1">
                  <c:v>Mechanical Eng</c:v>
                </c:pt>
                <c:pt idx="2">
                  <c:v>Mathematician</c:v>
                </c:pt>
                <c:pt idx="3">
                  <c:v>General Eng</c:v>
                </c:pt>
                <c:pt idx="4">
                  <c:v>Student Trainee</c:v>
                </c:pt>
                <c:pt idx="5">
                  <c:v>Elec/Electronic Eng</c:v>
                </c:pt>
                <c:pt idx="6">
                  <c:v>Computer Scientist</c:v>
                </c:pt>
                <c:pt idx="7">
                  <c:v>Computer Eng</c:v>
                </c:pt>
                <c:pt idx="8">
                  <c:v>Physical Sciences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13</c:v>
                </c:pt>
                <c:pt idx="1">
                  <c:v>24</c:v>
                </c:pt>
                <c:pt idx="2">
                  <c:v>22</c:v>
                </c:pt>
                <c:pt idx="3">
                  <c:v>26</c:v>
                </c:pt>
                <c:pt idx="4">
                  <c:v>11</c:v>
                </c:pt>
                <c:pt idx="5">
                  <c:v>82</c:v>
                </c:pt>
                <c:pt idx="6">
                  <c:v>105</c:v>
                </c:pt>
                <c:pt idx="7">
                  <c:v>15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Ops Research An</c:v>
                </c:pt>
                <c:pt idx="1">
                  <c:v>Mechanical Eng</c:v>
                </c:pt>
                <c:pt idx="2">
                  <c:v>Mathematician</c:v>
                </c:pt>
                <c:pt idx="3">
                  <c:v>General Eng</c:v>
                </c:pt>
                <c:pt idx="4">
                  <c:v>Student Trainee</c:v>
                </c:pt>
                <c:pt idx="5">
                  <c:v>Elec/Electronic Eng</c:v>
                </c:pt>
                <c:pt idx="6">
                  <c:v>Computer Scientist</c:v>
                </c:pt>
                <c:pt idx="7">
                  <c:v>Computer Eng</c:v>
                </c:pt>
                <c:pt idx="8">
                  <c:v>Physical Sciences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84768"/>
        <c:axId val="98852864"/>
      </c:barChart>
      <c:catAx>
        <c:axId val="98784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9885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852864"/>
        <c:scaling>
          <c:orientation val="minMax"/>
        </c:scaling>
        <c:delete val="0"/>
        <c:axPos val="b"/>
        <c:majorGridlines>
          <c:spPr>
            <a:ln w="190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98784768"/>
        <c:crosses val="autoZero"/>
        <c:crossBetween val="between"/>
      </c:valAx>
      <c:spPr>
        <a:noFill/>
        <a:ln w="76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32714413972387"/>
          <c:y val="0.15441924076517408"/>
          <c:w val="0.73512463596549027"/>
          <c:h val="0.620027790405088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Base in $M</c:v>
                </c:pt>
              </c:strCache>
            </c:strRef>
          </c:tx>
          <c:explosion val="10"/>
          <c:dPt>
            <c:idx val="2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ITS</c:v>
                </c:pt>
                <c:pt idx="1">
                  <c:v>CSR</c:v>
                </c:pt>
                <c:pt idx="2">
                  <c:v>C6ISR</c:v>
                </c:pt>
                <c:pt idx="3">
                  <c:v>SS</c:v>
                </c:pt>
              </c:strCache>
            </c:strRef>
          </c:cat>
          <c:val>
            <c:numRef>
              <c:f>Sheet1!$B$2:$B$5</c:f>
              <c:numCache>
                <c:formatCode>"$"#,##0.00_);[Red]\("$"#,##0.00\)</c:formatCode>
                <c:ptCount val="4"/>
                <c:pt idx="0">
                  <c:v>36.4</c:v>
                </c:pt>
                <c:pt idx="1">
                  <c:v>85.8</c:v>
                </c:pt>
                <c:pt idx="2">
                  <c:v>35.4</c:v>
                </c:pt>
                <c:pt idx="3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0.49275</cdr:x>
      <cdr:y>0.5045</cdr:y>
    </cdr:from>
    <cdr:to>
      <cdr:x>0.51025</cdr:x>
      <cdr:y>0.56675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6870" y="2003836"/>
          <a:ext cx="105013" cy="2472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B8F8-79FC-4EFD-BB55-F9971C425E1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8761-3982-4A14-8ED8-5104FF1B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FDC34509-CE82-45A9-A2E8-2D26C7D2C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7237E-ACDE-4E65-9545-9E55ED7828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1" y="4419601"/>
            <a:ext cx="6019800" cy="4182419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Dahlgren Division is a naval Research, Development, Test and Evaluation (RDT&amp;E) institution founded in Naval Warfare, focused to meet the needs of the Department of Navy (DoN), which also supports Joint and National initiatives that have naval implications. Our Role:</a:t>
            </a:r>
          </a:p>
          <a:p>
            <a:pPr marL="171438" indent="-171438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 the Navy determine and develop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apabilities it needs.</a:t>
            </a:r>
          </a:p>
          <a:p>
            <a:pPr marL="628604" lvl="1" indent="-171438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play an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ntegral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part in the decision-making process as technical advisors.</a:t>
            </a:r>
          </a:p>
          <a:p>
            <a:pPr marL="171438" indent="-171438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Verify the quality, safety, and effective of the Navy’s ships and systems utilizing rigorous systems engineering processes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38" indent="-171438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 design, develop and field solutions for urgent operational Fleet needs.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04" lvl="1" indent="-171438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pride ourselves on our ability to deliver an array of responsive options and service for Fleet needs. </a:t>
            </a:r>
          </a:p>
          <a:p>
            <a:pPr marL="171438" indent="-171438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closely with the warfighter to fully understand operational challenges and requirements.</a:t>
            </a:r>
          </a:p>
          <a:p>
            <a:pPr marL="171438" indent="-171438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bridge between warfighters and the technical community. </a:t>
            </a:r>
          </a:p>
          <a:p>
            <a:pPr marL="628604" lvl="1" indent="-171438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 work with the fleet to understand their operational needs and translate them into requirements that the technical community can understand. 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critical linkage results in delivery of effective, affordable and timely warfighting capabilities to our men and women in uniform.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7237E-ACDE-4E65-9545-9E55ED7828F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1" y="4419603"/>
            <a:ext cx="6019800" cy="4182419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Dahlgren Division is a naval Research, Development, Test and Evaluation (RDT&amp;E) institution founded in Naval Warfare, focused to meet the needs of the Department of Navy (DoN), which also supports Joint and National initiatives that have naval implications. Our Role:</a:t>
            </a:r>
          </a:p>
          <a:p>
            <a:pPr marL="171410" indent="-17141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 the Navy determine and develop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apabilities it needs.</a:t>
            </a:r>
          </a:p>
          <a:p>
            <a:pPr marL="628502" lvl="1" indent="-17141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play an 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ntegral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part in the decision-making process as technical advisors.</a:t>
            </a:r>
          </a:p>
          <a:p>
            <a:pPr marL="171410" indent="-17141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Verify the quality, safety, and effective of the Navy’s ships and systems utilizing rigorous systems engineering processes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10" indent="-17141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 design, develop and field solutions for urgent operational Fleet needs.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502" lvl="1" indent="-17141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pride ourselves on our ability to deliver an array of responsive options and service for Fleet needs. </a:t>
            </a:r>
          </a:p>
          <a:p>
            <a:pPr marL="171410" indent="-17141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closely with the warfighter to fully understand operational challenges and requirements.</a:t>
            </a:r>
          </a:p>
          <a:p>
            <a:pPr marL="171410" indent="-17141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bridge between warfighters and the technical community. </a:t>
            </a:r>
          </a:p>
          <a:p>
            <a:pPr marL="628502" lvl="1" indent="-17141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 work with the fleet to understand their operational needs and translate them into requirements that the technical community can understand.  </a:t>
            </a:r>
          </a:p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critical linkage results in delivery of effective, affordable and timely warfighting capabilities to our men and women in uniform.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A4876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1219200"/>
            <a:ext cx="9144000" cy="13335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504950"/>
            <a:ext cx="9144000" cy="7620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247650" y="285750"/>
            <a:ext cx="8629650" cy="6286500"/>
          </a:xfrm>
          <a:prstGeom prst="rect">
            <a:avLst/>
          </a:prstGeom>
          <a:solidFill>
            <a:srgbClr val="171D2F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446088" y="469900"/>
            <a:ext cx="8251825" cy="5918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171D2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19050" y="6626225"/>
            <a:ext cx="2133600" cy="2508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8500" y="6626225"/>
            <a:ext cx="2133600" cy="250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C1E0C5-A338-42B6-BFAF-3B46A9BB9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86701"/>
            <a:ext cx="3657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4E76B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7343-CEF7-4886-87C0-8CCD70214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86701"/>
            <a:ext cx="3657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4E76B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9127-24AA-4A77-901D-78040D2F5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86701"/>
            <a:ext cx="3657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4E76B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9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295400"/>
            <a:ext cx="4175125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295400"/>
            <a:ext cx="4175125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83BB-FDED-44B5-AD4A-343E64737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86701"/>
            <a:ext cx="3657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4E76B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F1F5-8B42-45FA-8F15-E7345CDCE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86701"/>
            <a:ext cx="3657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4E76B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0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8D24-1C8C-464D-87C4-317133281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86701"/>
            <a:ext cx="3657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4E76B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6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Distribution A:  Approved for public release; distribution is unlimited.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0CBF9-9579-414B-8BD3-2EF41E5F1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295400"/>
            <a:ext cx="850265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86701"/>
            <a:ext cx="3657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4E76B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171D2F"/>
                </a:solidFill>
              </a:defRPr>
            </a:lvl1pPr>
          </a:lstStyle>
          <a:p>
            <a:pPr>
              <a:defRPr/>
            </a:pPr>
            <a:fld id="{D35D18F3-E2E9-4076-93FA-6C939B3FEE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914399"/>
          </a:xfrm>
          <a:prstGeom prst="rect">
            <a:avLst/>
          </a:prstGeom>
          <a:gradFill rotWithShape="1">
            <a:gsLst>
              <a:gs pos="0">
                <a:srgbClr val="88A3CA"/>
              </a:gs>
              <a:gs pos="100000">
                <a:srgbClr val="3A4876"/>
              </a:gs>
            </a:gsLst>
            <a:lin ang="0" scaled="1"/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35292" y="170408"/>
            <a:ext cx="6657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3" name="Picture 9" descr="Warfare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>
            <a:fillRect/>
          </a:stretch>
        </p:blipFill>
        <p:spPr bwMode="auto">
          <a:xfrm>
            <a:off x="76200" y="123825"/>
            <a:ext cx="1148715" cy="6381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m Neck logo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29" y="123825"/>
            <a:ext cx="1019533" cy="5619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4" r:id="rId5"/>
    <p:sldLayoutId id="2147484055" r:id="rId6"/>
    <p:sldLayoutId id="2147484057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sz="2400" b="1" i="1">
          <a:solidFill>
            <a:srgbClr val="171D2F"/>
          </a:solidFill>
          <a:latin typeface="+mn-lt"/>
          <a:ea typeface="+mn-ea"/>
          <a:cs typeface="+mn-cs"/>
        </a:defRPr>
      </a:lvl1pPr>
      <a:lvl2pPr marL="515938" indent="-1682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71D2F"/>
          </a:solidFill>
          <a:latin typeface="+mn-lt"/>
        </a:defRPr>
      </a:lvl2pPr>
      <a:lvl3pPr marL="855663" indent="-1635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71D2F"/>
          </a:solidFill>
          <a:latin typeface="+mn-lt"/>
        </a:defRPr>
      </a:lvl3pPr>
      <a:lvl4pPr marL="1198563" indent="-2222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71D2F"/>
          </a:solidFill>
          <a:latin typeface="+mn-lt"/>
        </a:defRPr>
      </a:lvl4pPr>
      <a:lvl5pPr marL="1489075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5pPr>
      <a:lvl6pPr marL="1946275" indent="-1762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6pPr>
      <a:lvl7pPr marL="2403475" indent="-1762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7pPr>
      <a:lvl8pPr marL="2860675" indent="-1762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8pPr>
      <a:lvl9pPr marL="3317875" indent="-176213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2739252&amp;memlevel=A&amp;a=p&amp;q=computer%20world&amp;k_mode=all&amp;s=1&amp;e=18&amp;show=&amp;c=&amp;cid=&amp;findincat=&amp;g=&amp;cc=&amp;page=1&amp;k_exc=&amp;pubid=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wmf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jpeg"/><Relationship Id="rId3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8.jpeg"/><Relationship Id="rId5" Type="http://schemas.openxmlformats.org/officeDocument/2006/relationships/image" Target="../media/image19.wmf"/><Relationship Id="rId10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com/url?sa=i&amp;rct=j&amp;q=&amp;esrc=s&amp;frm=1&amp;source=images&amp;cd=&amp;cad=rja&amp;uact=8&amp;ved=0CAcQjRxqFQoTCLCnsp30yccCFYs3PgodNdUB4g&amp;url=http://www.albawaba.com/news/us-aegis-ships-remain-turkey-732040&amp;ei=_ljfVbCwC4vv-AG1qoeQDg&amp;psig=AFQjCNF8PE3l2EkHJnS3RJu_NJxvFYuHUQ&amp;ust=14407832898181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66" y="3706772"/>
            <a:ext cx="645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The Leader in Warfare Systems Development and Integration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7666" y="6454586"/>
            <a:ext cx="4070321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itchFamily="34" charset="0"/>
              </a:rPr>
              <a:t>Distribution 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 A:  </a:t>
            </a:r>
            <a:r>
              <a:rPr lang="en-US" sz="1000" dirty="0">
                <a:solidFill>
                  <a:schemeClr val="bg1"/>
                </a:solidFill>
                <a:latin typeface="Arial" pitchFamily="34" charset="0"/>
              </a:rPr>
              <a:t>Approved  for </a:t>
            </a: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 Public Release; Distribution is Unlimited</a:t>
            </a:r>
            <a:endParaRPr lang="en-US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7666" y="5334000"/>
            <a:ext cx="21216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January 2015</a:t>
            </a:r>
            <a:endParaRPr lang="en-US" sz="1400" dirty="0">
              <a:solidFill>
                <a:schemeClr val="bg1"/>
              </a:solidFill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7666" y="2627649"/>
            <a:ext cx="52230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Times"/>
                <a:cs typeface="Times"/>
              </a:rPr>
              <a:t>Naval Surface Warfare Center, Dahlgren </a:t>
            </a:r>
            <a:r>
              <a:rPr lang="en-US" sz="3200" dirty="0" smtClean="0">
                <a:solidFill>
                  <a:schemeClr val="bg1"/>
                </a:solidFill>
                <a:latin typeface="Times"/>
                <a:cs typeface="Times"/>
              </a:rPr>
              <a:t>Division</a:t>
            </a:r>
            <a:endParaRPr lang="en-US" sz="3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65038" y="4191000"/>
            <a:ext cx="4228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Brief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666" y="1834739"/>
            <a:ext cx="3626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CAPT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Brian R. Durant • </a:t>
            </a:r>
            <a:r>
              <a:rPr lang="en-US" sz="1600" i="1" dirty="0" smtClean="0">
                <a:solidFill>
                  <a:schemeClr val="bg1"/>
                </a:solidFill>
                <a:latin typeface="Times"/>
                <a:cs typeface="Times"/>
              </a:rPr>
              <a:t>Commander</a:t>
            </a:r>
            <a:endParaRPr lang="en-US" sz="1600" i="1" dirty="0">
              <a:solidFill>
                <a:schemeClr val="bg1"/>
              </a:solidFill>
              <a:latin typeface="Times"/>
              <a:ea typeface="ＭＳ Ｐゴシック"/>
              <a:cs typeface="Time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7666" y="2158010"/>
            <a:ext cx="3914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Dennis M. McLaughlin • </a:t>
            </a:r>
            <a:r>
              <a:rPr lang="en-US" sz="1600" i="1" dirty="0" smtClean="0">
                <a:solidFill>
                  <a:schemeClr val="bg1"/>
                </a:solidFill>
                <a:latin typeface="Times"/>
                <a:cs typeface="Times"/>
              </a:rPr>
              <a:t>Technical Director</a:t>
            </a:r>
            <a:endParaRPr lang="en-US" sz="1600" i="1" dirty="0">
              <a:solidFill>
                <a:schemeClr val="bg1"/>
              </a:solidFill>
              <a:latin typeface="Times"/>
              <a:ea typeface="ＭＳ Ｐゴシック"/>
              <a:cs typeface="Time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" y="0"/>
            <a:ext cx="9212263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0066" y="3859172"/>
            <a:ext cx="645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The Leader in Warfare Systems Development and Integration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8" descr="Warfare Logo"/>
          <p:cNvPicPr>
            <a:picLocks noChangeAspect="1" noChangeArrowheads="1"/>
          </p:cNvPicPr>
          <p:nvPr/>
        </p:nvPicPr>
        <p:blipFill>
          <a:blip r:embed="rId3" cstate="print"/>
          <a:srcRect b="1234"/>
          <a:stretch>
            <a:fillRect/>
          </a:stretch>
        </p:blipFill>
        <p:spPr bwMode="auto">
          <a:xfrm>
            <a:off x="535524" y="457200"/>
            <a:ext cx="1200539" cy="666551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9" descr="Dam Neck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547" y="460375"/>
            <a:ext cx="1207487" cy="665163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-76200" y="6606986"/>
            <a:ext cx="456658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 pitchFamily="34" charset="0"/>
              </a:rPr>
              <a:t>Distribution  A:  Approved  for  Public Release; Distribution is Unlimited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  </a:t>
            </a:r>
            <a:endParaRPr lang="en-US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0066" y="5486400"/>
            <a:ext cx="2459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Date: 19 October 2016</a:t>
            </a:r>
            <a:endParaRPr lang="en-US" sz="1400" dirty="0">
              <a:solidFill>
                <a:schemeClr val="bg1"/>
              </a:solidFill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0066" y="2780049"/>
            <a:ext cx="52230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Times"/>
                <a:cs typeface="Times"/>
              </a:rPr>
              <a:t>Naval Surface Warfare Center, Dahlgren </a:t>
            </a:r>
            <a:r>
              <a:rPr lang="en-US" sz="3200" dirty="0" smtClean="0">
                <a:solidFill>
                  <a:schemeClr val="bg1"/>
                </a:solidFill>
                <a:latin typeface="Times"/>
                <a:cs typeface="Times"/>
              </a:rPr>
              <a:t>Division</a:t>
            </a:r>
            <a:endParaRPr lang="en-US" sz="3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759741" y="4495800"/>
            <a:ext cx="42281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i="1" dirty="0">
                <a:solidFill>
                  <a:schemeClr val="bg1"/>
                </a:solidFill>
                <a:latin typeface="Arial" pitchFamily="34" charset="0"/>
              </a:rPr>
              <a:t>Readiness &amp; Training Systems Department (R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  <a:p>
            <a:pPr algn="ctr">
              <a:spcAft>
                <a:spcPts val="300"/>
              </a:spcAft>
            </a:pP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</a:rPr>
              <a:t>Overview</a:t>
            </a:r>
          </a:p>
          <a:p>
            <a:pPr algn="ctr">
              <a:spcAft>
                <a:spcPts val="300"/>
              </a:spcAft>
            </a:pPr>
            <a:endParaRPr lang="en-US" sz="2400" b="1" i="1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Leo Zaloga</a:t>
            </a:r>
          </a:p>
          <a:p>
            <a:pPr algn="ctr">
              <a:spcAft>
                <a:spcPts val="300"/>
              </a:spcAft>
            </a:pPr>
            <a:r>
              <a:rPr lang="en-US" sz="2000" i="1" dirty="0" smtClean="0">
                <a:solidFill>
                  <a:schemeClr val="bg1"/>
                </a:solidFill>
                <a:latin typeface="Times"/>
                <a:cs typeface="Times"/>
              </a:rPr>
              <a:t>Deputy Department </a:t>
            </a:r>
            <a:r>
              <a:rPr lang="en-US" sz="2000" i="1" dirty="0">
                <a:solidFill>
                  <a:schemeClr val="bg1"/>
                </a:solidFill>
                <a:latin typeface="Times"/>
                <a:cs typeface="Times"/>
              </a:rPr>
              <a:t>Head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" y="1320225"/>
            <a:ext cx="4228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CAPT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Brian R. Durant • </a:t>
            </a:r>
            <a:r>
              <a:rPr lang="en-US" sz="1600" i="1" dirty="0">
                <a:solidFill>
                  <a:schemeClr val="bg1"/>
                </a:solidFill>
                <a:latin typeface="Times"/>
                <a:cs typeface="Times"/>
              </a:rPr>
              <a:t>Commanding Officer</a:t>
            </a:r>
          </a:p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latin typeface="Times"/>
                <a:cs typeface="Times"/>
              </a:rPr>
              <a:t>NSWC Dahlgren Division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204" y="1988403"/>
            <a:ext cx="4418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CDR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Andrew J.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Hoffman • </a:t>
            </a:r>
            <a:r>
              <a:rPr lang="en-US" sz="1600" i="1" dirty="0">
                <a:solidFill>
                  <a:schemeClr val="bg1"/>
                </a:solidFill>
                <a:latin typeface="Times"/>
                <a:cs typeface="Times"/>
              </a:rPr>
              <a:t>Commanding Officer Combat Direction Systems Activity, Dam Neck</a:t>
            </a:r>
          </a:p>
          <a:p>
            <a:pPr>
              <a:defRPr/>
            </a:pPr>
            <a:endParaRPr lang="en-US" sz="1600" i="1" dirty="0">
              <a:solidFill>
                <a:schemeClr val="bg1"/>
              </a:solidFill>
              <a:latin typeface="Times"/>
              <a:ea typeface="ＭＳ Ｐゴシック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220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6825" y="109728"/>
            <a:ext cx="6611938" cy="733425"/>
          </a:xfrm>
        </p:spPr>
        <p:txBody>
          <a:bodyPr/>
          <a:lstStyle/>
          <a:p>
            <a:r>
              <a:rPr lang="en-US" dirty="0" smtClean="0"/>
              <a:t>R40 </a:t>
            </a:r>
            <a:r>
              <a:rPr lang="en-US" dirty="0"/>
              <a:t>Division</a:t>
            </a:r>
            <a:br>
              <a:rPr lang="en-US" dirty="0"/>
            </a:br>
            <a:r>
              <a:rPr lang="en-US" sz="2400" dirty="0" smtClean="0"/>
              <a:t>Systems Safety Engineering </a:t>
            </a:r>
            <a:r>
              <a:rPr lang="en-US" sz="2400" dirty="0"/>
              <a:t>Division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0224" y="1255692"/>
            <a:ext cx="4216400" cy="1106508"/>
            <a:chOff x="4730224" y="1255692"/>
            <a:chExt cx="4216400" cy="1106508"/>
          </a:xfrm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4730224" y="1255692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4730732" y="1587804"/>
              <a:ext cx="4215384" cy="774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strengthen our emphasis on innovation, technical </a:t>
              </a:r>
              <a:endPara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excellence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the </a:t>
              </a:r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our products.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9108" y="2819400"/>
            <a:ext cx="4216400" cy="583359"/>
            <a:chOff x="229108" y="2403351"/>
            <a:chExt cx="4216400" cy="583359"/>
          </a:xfrm>
        </p:grpSpPr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229108" y="2403351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Capabilities</a:t>
              </a: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229616" y="2735463"/>
              <a:ext cx="4215384" cy="251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DD18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– Surface Warfare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Systems Safety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4496719"/>
            <a:ext cx="4216400" cy="1828800"/>
            <a:chOff x="228600" y="4496719"/>
            <a:chExt cx="4216400" cy="1828800"/>
          </a:xfrm>
        </p:grpSpPr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228600" y="4496719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Functional Capabilities</a:t>
              </a: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229108" y="4828831"/>
              <a:ext cx="4215384" cy="1496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Weapon Systems Safety Engineering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Combat Systems Safety Engineering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Platform Systems Safety Engineering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Laser Systems Safety Engineering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Pointing and Firing Cutout Zone analysis and design expertise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Radar Systems Safety Engineering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Environmental Safety Engineering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New technologies Safety Engineering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23892" y="3488452"/>
            <a:ext cx="4216400" cy="2834664"/>
            <a:chOff x="4723892" y="3488452"/>
            <a:chExt cx="4216400" cy="2834664"/>
          </a:xfrm>
        </p:grpSpPr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4723892" y="3488452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Summary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4724400" y="3820564"/>
              <a:ext cx="4215384" cy="2502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2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PEO IWS 1 –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BFTT, AEGIS, P&amp;FCO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MDA – Aegis </a:t>
              </a: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BMD, SM -3, AEGIS Ashore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PEO IWS 10 – SSDS MK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	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LCS, PMS420,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PMS 501,PMS505 </a:t>
              </a: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–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LCS </a:t>
              </a:r>
              <a:r>
                <a:rPr lang="en-US" sz="9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Seaframes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, SUW Mission Package, </a:t>
              </a: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ASW Mission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Package</a:t>
              </a:r>
              <a:endParaRPr lang="en-US" sz="9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PEO IWS 5B – Surface Ship ASW (AN/SQQ-89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PEO IWS 2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– SM-2, ESSM, PC Griffin, SLQ-32, NULKA, AMDR, DBR, SPQ9,EASR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IWS 3 – MK41 VLS, CIWS, MK34 GWS, MK48 GWS, MK46 GWS, NSSMS, RAM, MK57 VLS</a:t>
              </a:r>
              <a:endParaRPr lang="en-US" sz="9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IWS 4 –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FMS</a:t>
              </a:r>
              <a:endParaRPr lang="en-US" sz="9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PEO IWS 6 –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CEC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PEO Carriers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– CVN78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ONR </a:t>
              </a:r>
              <a:r>
                <a:rPr lang="en-US" sz="900" dirty="0">
                  <a:solidFill>
                    <a:schemeClr val="tx1"/>
                  </a:solidFill>
                  <a:cs typeface="Arial" panose="020B0604020202020204" pitchFamily="34" charset="0"/>
                </a:rPr>
                <a:t>– </a:t>
              </a: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30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PMS 312 – P&amp;FCO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PMS 317 – LPD 17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PMS 377 – LHA, SSC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PMS 385 – JHSV, MLP AFSB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PMS 470 – P&amp;FCO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PMA-280 TTWCS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IWS 9 – DDG1000 CS</a:t>
              </a:r>
              <a:endParaRPr lang="en-US" sz="9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PMS 408 – CREW Systems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MCSC PM Ammo – SCSG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MCSC  PM IWS – 81mm Mortars, MPM-NLWS, OI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MCSC PM A FSS – CLRF, EFSS, HIMARS, Excalibur, PERM, GMLRS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MCSC PM  LAV – LAV-AT MOD, LAV FOVs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PEO-LS – GATOR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MCSC – Marine Radars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NAVSEA 04N – Laser Safety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smtClean="0">
                  <a:solidFill>
                    <a:schemeClr val="tx1"/>
                  </a:solidFill>
                  <a:cs typeface="Arial" panose="020B0604020202020204" pitchFamily="34" charset="0"/>
                </a:rPr>
                <a:t>Coast Guard – P&amp;FCO</a:t>
              </a:r>
              <a:endParaRPr lang="en-US" sz="9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 descr="C:\Users\william.d.tremper\Pictures\Navy\Ships\Acft Carriers\14212705107_509b8dc160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50000" r="23669" b="25551"/>
          <a:stretch/>
        </p:blipFill>
        <p:spPr bwMode="auto">
          <a:xfrm>
            <a:off x="4730732" y="2402392"/>
            <a:ext cx="4209052" cy="1065028"/>
          </a:xfrm>
          <a:prstGeom prst="rect">
            <a:avLst/>
          </a:prstGeom>
          <a:noFill/>
          <a:ln w="38100" cap="sq">
            <a:noFill/>
            <a:miter lim="800000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lide6p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05200"/>
            <a:ext cx="4393317" cy="83637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56" y="1426666"/>
            <a:ext cx="1263939" cy="1261872"/>
          </a:xfrm>
          <a:prstGeom prst="rect">
            <a:avLst/>
          </a:prstGeom>
        </p:spPr>
      </p:pic>
      <p:pic>
        <p:nvPicPr>
          <p:cNvPr id="22" name="Picture 2" descr="C:\Users\melissa.lederer\Desktop\laws po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66" y="1426464"/>
            <a:ext cx="1493027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44" y="1426666"/>
            <a:ext cx="1440950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3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11"/>
          <p:cNvSpPr txBox="1">
            <a:spLocks/>
          </p:cNvSpPr>
          <p:nvPr/>
        </p:nvSpPr>
        <p:spPr bwMode="auto">
          <a:xfrm>
            <a:off x="1266825" y="249238"/>
            <a:ext cx="6611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en-US" sz="3200" kern="0" dirty="0" smtClean="0">
                <a:solidFill>
                  <a:srgbClr val="FFFFFF"/>
                </a:solidFill>
              </a:rPr>
              <a:t>Cybersecurity Engineering</a:t>
            </a:r>
            <a:endParaRPr lang="en-US" sz="3200" kern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278" y="1447800"/>
            <a:ext cx="832104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Supporting 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Naval Programs and Platforms Throughout the Lifecycle for Engineering of Secure </a:t>
            </a: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ystems</a:t>
            </a: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Security </a:t>
            </a: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Engineering</a:t>
            </a: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Leadership &amp; Support </a:t>
            </a: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for 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Certification &amp; Accreditation (C&amp;A) Process: </a:t>
            </a:r>
            <a:endParaRPr lang="en-US" sz="1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DoD</a:t>
            </a: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Information Assurance Certification and Accreditation Process (DIACAP) </a:t>
            </a:r>
            <a:endParaRPr lang="en-US" sz="1400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Security </a:t>
            </a: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Test &amp; Evaluation Planning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&amp; Execution</a:t>
            </a:r>
            <a:endParaRPr lang="en-US" sz="14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Penetration Test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Planning &amp; Execution</a:t>
            </a:r>
            <a:endParaRPr lang="en-US" sz="14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Risk Assessments</a:t>
            </a: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Review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&amp; Selection </a:t>
            </a: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of Common Criteria tools</a:t>
            </a: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Information Assurance Vulnerability Management (IAVM</a:t>
            </a: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) Planning &amp; Oversight</a:t>
            </a:r>
            <a:endParaRPr lang="en-US" sz="14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Risk Analysis 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&amp; Management</a:t>
            </a: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Distributed Cyber Test &amp; Training    </a:t>
            </a:r>
            <a:endParaRPr lang="en-US" sz="1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6226" y="4284480"/>
            <a:ext cx="4343400" cy="238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Aft>
                <a:spcPct val="15000"/>
              </a:spcAft>
              <a:buClr>
                <a:srgbClr val="000000"/>
              </a:buClr>
              <a:buSzPct val="125000"/>
              <a:buFontTx/>
              <a:buChar char="•"/>
            </a:pPr>
            <a:endParaRPr lang="en-US" sz="1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91613" y="4572000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Systems &amp; Platforms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999" y="4876800"/>
            <a:ext cx="5359401" cy="186512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14300" indent="-114300" eaLnBrk="0" hangingPunc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Maritime Sensors </a:t>
            </a:r>
          </a:p>
          <a:p>
            <a:pPr marL="114300" indent="-114300" eaLnBrk="0" hangingPunc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Carrier Warfare </a:t>
            </a: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Systems </a:t>
            </a:r>
            <a:endParaRPr lang="en-US" sz="1600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114300" indent="-114300" eaLnBrk="0" hangingPunc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Maritime Training Systems</a:t>
            </a:r>
          </a:p>
          <a:p>
            <a:pPr marL="114300" indent="-114300" eaLnBrk="0" hangingPunc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Amphibious Warfare Systems</a:t>
            </a:r>
          </a:p>
          <a:p>
            <a:pPr marL="114300" indent="-1143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</a:rPr>
              <a:t>Common Architecture System Assurance (CASA)</a:t>
            </a:r>
          </a:p>
          <a:p>
            <a:pPr marL="114300" indent="-1143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Test Resource Management Center </a:t>
            </a:r>
            <a:r>
              <a:rPr lang="en-US" sz="1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Cyberspace Support Cell </a:t>
            </a:r>
            <a:endParaRPr lang="en-US" sz="1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1" name="Picture 13" descr="LCS cover photo_no nam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5105400"/>
            <a:ext cx="2305856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82601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2133600"/>
            <a:ext cx="2103120" cy="12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nimitzovh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" y="4876800"/>
            <a:ext cx="1176338" cy="1628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091613" y="1066800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Description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7162800" y="67627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171D2F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6825" y="76200"/>
            <a:ext cx="6611938" cy="733425"/>
          </a:xfrm>
        </p:spPr>
        <p:txBody>
          <a:bodyPr/>
          <a:lstStyle/>
          <a:p>
            <a:r>
              <a:rPr lang="en-US" dirty="0" smtClean="0"/>
              <a:t>Rapid Engineering &amp; Additive Manufacturing</a:t>
            </a:r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07456" y="2818888"/>
            <a:ext cx="832104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What Can Be Printed? </a:t>
            </a:r>
          </a:p>
          <a:p>
            <a:pPr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Navy Additive </a:t>
            </a:r>
            <a:r>
              <a:rPr lang="en-US" sz="1600" dirty="0">
                <a:solidFill>
                  <a:srgbClr val="000000"/>
                </a:solidFill>
              </a:rPr>
              <a:t>Manufacturing </a:t>
            </a:r>
            <a:r>
              <a:rPr lang="en-US" sz="1600" dirty="0" smtClean="0">
                <a:solidFill>
                  <a:srgbClr val="000000"/>
                </a:solidFill>
              </a:rPr>
              <a:t>Innovation</a:t>
            </a:r>
          </a:p>
          <a:p>
            <a:pPr marL="605790" lvl="1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Family </a:t>
            </a:r>
            <a:r>
              <a:rPr lang="en-US" sz="1400" dirty="0">
                <a:solidFill>
                  <a:srgbClr val="000000"/>
                </a:solidFill>
              </a:rPr>
              <a:t>of processes that join materials </a:t>
            </a:r>
            <a:r>
              <a:rPr lang="en-US" sz="1400" dirty="0" smtClean="0">
                <a:solidFill>
                  <a:srgbClr val="000000"/>
                </a:solidFill>
              </a:rPr>
              <a:t>together </a:t>
            </a:r>
            <a:r>
              <a:rPr lang="en-US" sz="1400" dirty="0">
                <a:solidFill>
                  <a:srgbClr val="000000"/>
                </a:solidFill>
              </a:rPr>
              <a:t>in order to </a:t>
            </a:r>
            <a:r>
              <a:rPr lang="en-US" sz="1400" dirty="0" smtClean="0">
                <a:solidFill>
                  <a:srgbClr val="000000"/>
                </a:solidFill>
              </a:rPr>
              <a:t>create </a:t>
            </a:r>
            <a:r>
              <a:rPr lang="en-US" sz="1400" dirty="0">
                <a:solidFill>
                  <a:srgbClr val="000000"/>
                </a:solidFill>
              </a:rPr>
              <a:t>objects from </a:t>
            </a:r>
            <a:r>
              <a:rPr lang="en-US" sz="1400" dirty="0" smtClean="0">
                <a:solidFill>
                  <a:srgbClr val="000000"/>
                </a:solidFill>
              </a:rPr>
              <a:t>3D </a:t>
            </a:r>
            <a:r>
              <a:rPr lang="en-US" sz="1400" dirty="0">
                <a:solidFill>
                  <a:srgbClr val="000000"/>
                </a:solidFill>
              </a:rPr>
              <a:t>data models, layer upon </a:t>
            </a:r>
            <a:r>
              <a:rPr lang="en-US" sz="1400" dirty="0" smtClean="0">
                <a:solidFill>
                  <a:srgbClr val="000000"/>
                </a:solidFill>
              </a:rPr>
              <a:t>layer…as </a:t>
            </a:r>
            <a:r>
              <a:rPr lang="en-US" sz="1400" dirty="0">
                <a:solidFill>
                  <a:srgbClr val="000000"/>
                </a:solidFill>
              </a:rPr>
              <a:t>opposed to traditional subtractive </a:t>
            </a:r>
            <a:r>
              <a:rPr lang="en-US" sz="1400" dirty="0" smtClean="0">
                <a:solidFill>
                  <a:srgbClr val="000000"/>
                </a:solidFill>
              </a:rPr>
              <a:t>processes</a:t>
            </a:r>
            <a:r>
              <a:rPr lang="en-US" sz="1400" dirty="0">
                <a:solidFill>
                  <a:srgbClr val="000000"/>
                </a:solidFill>
              </a:rPr>
              <a:t>, e.g., </a:t>
            </a:r>
            <a:r>
              <a:rPr lang="en-US" sz="1400" dirty="0" smtClean="0">
                <a:solidFill>
                  <a:srgbClr val="000000"/>
                </a:solidFill>
              </a:rPr>
              <a:t>machining</a:t>
            </a:r>
          </a:p>
          <a:p>
            <a:pPr marL="60579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Applications</a:t>
            </a:r>
          </a:p>
          <a:p>
            <a:pPr marL="948690" lvl="4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Rapid Prototyping, Tooling, Molding, Repair, Custom Parts, Prosthesis,                                                                                     Cranial Implants, Surgical Planning, Warfighting Systems</a:t>
            </a:r>
          </a:p>
          <a:p>
            <a:pPr marL="60579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Communities</a:t>
            </a:r>
          </a:p>
          <a:p>
            <a:pPr marL="948690" lvl="4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Aviation, Ship, Sub, Medical, Applied </a:t>
            </a:r>
            <a:r>
              <a:rPr lang="en-US" sz="1400" dirty="0">
                <a:solidFill>
                  <a:srgbClr val="000000"/>
                </a:solidFill>
              </a:rPr>
              <a:t>Research</a:t>
            </a:r>
            <a:endParaRPr lang="en-US" sz="1400" dirty="0" smtClean="0">
              <a:solidFill>
                <a:srgbClr val="000000"/>
              </a:solidFill>
            </a:endParaRPr>
          </a:p>
          <a:p>
            <a:pPr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Chief </a:t>
            </a:r>
            <a:r>
              <a:rPr lang="en-US" sz="1600" dirty="0">
                <a:solidFill>
                  <a:srgbClr val="000000"/>
                </a:solidFill>
              </a:rPr>
              <a:t>of Naval Operations’ Rapid Innovation Cell (CRIC)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60579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“</a:t>
            </a:r>
            <a:r>
              <a:rPr lang="en-US" sz="1400" dirty="0">
                <a:solidFill>
                  <a:srgbClr val="000000"/>
                </a:solidFill>
              </a:rPr>
              <a:t>Print-to-Fleet” </a:t>
            </a:r>
            <a:r>
              <a:rPr lang="en-US" sz="1400" dirty="0" smtClean="0">
                <a:solidFill>
                  <a:srgbClr val="000000"/>
                </a:solidFill>
              </a:rPr>
              <a:t>Initiative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5854700" y="1823502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06878" y="1447800"/>
            <a:ext cx="832104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Rapidly develop </a:t>
            </a:r>
            <a:r>
              <a:rPr lang="en-US" sz="1600" dirty="0">
                <a:solidFill>
                  <a:srgbClr val="000000"/>
                </a:solidFill>
              </a:rPr>
              <a:t>system components </a:t>
            </a:r>
            <a:r>
              <a:rPr lang="en-US" sz="1600" dirty="0" smtClean="0">
                <a:solidFill>
                  <a:srgbClr val="000000"/>
                </a:solidFill>
              </a:rPr>
              <a:t>able to meet robust characteristics - hostile environment within size, weight, power, &amp; low cost constraints following disciplined engineering processes.   </a:t>
            </a:r>
            <a:endParaRPr lang="en-US" sz="1600" dirty="0">
              <a:solidFill>
                <a:srgbClr val="000000"/>
              </a:solidFill>
            </a:endParaRPr>
          </a:p>
          <a:p>
            <a:pPr marL="18288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Harsh Environment Laboratory (HEL)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86400" y="4743244"/>
            <a:ext cx="3443741" cy="1137384"/>
            <a:chOff x="5912654" y="5444913"/>
            <a:chExt cx="3138941" cy="905741"/>
          </a:xfrm>
        </p:grpSpPr>
        <p:grpSp>
          <p:nvGrpSpPr>
            <p:cNvPr id="11" name="Group 10"/>
            <p:cNvGrpSpPr/>
            <p:nvPr/>
          </p:nvGrpSpPr>
          <p:grpSpPr>
            <a:xfrm>
              <a:off x="5912654" y="5461056"/>
              <a:ext cx="640080" cy="889598"/>
              <a:chOff x="5912654" y="3937056"/>
              <a:chExt cx="640080" cy="889598"/>
            </a:xfrm>
          </p:grpSpPr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8797" y="3937056"/>
                <a:ext cx="607795" cy="607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912654" y="4630579"/>
                <a:ext cx="640080" cy="19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Metals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29673" y="5490633"/>
              <a:ext cx="824458" cy="860021"/>
              <a:chOff x="6587064" y="3966633"/>
              <a:chExt cx="824458" cy="860021"/>
            </a:xfrm>
          </p:grpSpPr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64" y="3966633"/>
                <a:ext cx="824458" cy="548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679253" y="4630579"/>
                <a:ext cx="640080" cy="19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Polymer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531070" y="5444913"/>
              <a:ext cx="669036" cy="905741"/>
              <a:chOff x="7510542" y="3920913"/>
              <a:chExt cx="669036" cy="905741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0542" y="3920913"/>
                <a:ext cx="669036" cy="640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525020" y="4630579"/>
                <a:ext cx="640080" cy="19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Paper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277045" y="5490633"/>
              <a:ext cx="774550" cy="860021"/>
              <a:chOff x="8277045" y="3966633"/>
              <a:chExt cx="774550" cy="860021"/>
            </a:xfrm>
          </p:grpSpPr>
          <p:pic>
            <p:nvPicPr>
              <p:cNvPr id="15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7045" y="3966633"/>
                <a:ext cx="774550" cy="548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8344280" y="4630579"/>
                <a:ext cx="640080" cy="19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Ceramic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6324600" y="4340423"/>
            <a:ext cx="176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Materials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939213" y="2514600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FFFFFF"/>
                </a:solidFill>
              </a:rPr>
              <a:t>Additive Manufacturing / 3D </a:t>
            </a:r>
            <a:r>
              <a:rPr lang="en-US" sz="1600" b="1" dirty="0" smtClean="0">
                <a:solidFill>
                  <a:srgbClr val="FFFFFF"/>
                </a:solidFill>
              </a:rPr>
              <a:t>Printing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939213" y="1134374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Description</a:t>
            </a:r>
            <a:endParaRPr lang="en-US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11"/>
          <p:cNvSpPr txBox="1">
            <a:spLocks/>
          </p:cNvSpPr>
          <p:nvPr/>
        </p:nvSpPr>
        <p:spPr bwMode="auto">
          <a:xfrm>
            <a:off x="1266825" y="249238"/>
            <a:ext cx="6611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Integrated Training Systems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854700" y="1823502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06878" y="1447800"/>
            <a:ext cx="832104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Supporting Warfighters </a:t>
            </a:r>
            <a:r>
              <a:rPr lang="en-US" sz="1600" dirty="0">
                <a:solidFill>
                  <a:srgbClr val="000000"/>
                </a:solidFill>
              </a:rPr>
              <a:t>A</a:t>
            </a:r>
            <a:r>
              <a:rPr lang="en-US" sz="1600" dirty="0" smtClean="0">
                <a:solidFill>
                  <a:srgbClr val="000000"/>
                </a:solidFill>
              </a:rPr>
              <a:t>cross the Training </a:t>
            </a:r>
            <a:r>
              <a:rPr lang="en-US" sz="1600" dirty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rgbClr val="000000"/>
                </a:solidFill>
              </a:rPr>
              <a:t>ontinuum through Collaboration, Teamwork &amp; Technical </a:t>
            </a:r>
            <a:r>
              <a:rPr lang="en-US" sz="1600" dirty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xpertise</a:t>
            </a: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Individual, Team, Units, Strike-Group, Joint </a:t>
            </a: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Embedded </a:t>
            </a:r>
            <a:r>
              <a:rPr lang="en-US" sz="1600" dirty="0">
                <a:solidFill>
                  <a:srgbClr val="000000"/>
                </a:solidFill>
              </a:rPr>
              <a:t>Shipboard </a:t>
            </a:r>
            <a:r>
              <a:rPr lang="en-US" sz="1600" dirty="0" smtClean="0">
                <a:solidFill>
                  <a:srgbClr val="000000"/>
                </a:solidFill>
              </a:rPr>
              <a:t>Training</a:t>
            </a: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Modeling &amp; Simulation Services</a:t>
            </a:r>
            <a:endParaRPr lang="en-US" sz="1600" dirty="0">
              <a:solidFill>
                <a:srgbClr val="000000"/>
              </a:solidFill>
            </a:endParaRP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Communication Architectures</a:t>
            </a: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Fleet Synthetic Training</a:t>
            </a: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M&amp;S </a:t>
            </a:r>
            <a:r>
              <a:rPr lang="en-US" sz="1400" dirty="0">
                <a:solidFill>
                  <a:srgbClr val="000000"/>
                </a:solidFill>
              </a:rPr>
              <a:t>Development</a:t>
            </a: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</a:rPr>
              <a:t>FST Exercise Integration</a:t>
            </a: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Distributed Training Environment</a:t>
            </a:r>
            <a:endParaRPr lang="en-US" sz="1400" dirty="0">
              <a:solidFill>
                <a:srgbClr val="000000"/>
              </a:solidFill>
            </a:endParaRP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Maritime, Joint &amp; Multi-National Exercise Integration</a:t>
            </a:r>
          </a:p>
          <a:p>
            <a:pPr marL="640080" lvl="2" indent="-18288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400" dirty="0" smtClean="0">
                <a:solidFill>
                  <a:srgbClr val="000000"/>
                </a:solidFill>
              </a:rPr>
              <a:t>Joint Live Virtual Constructive</a:t>
            </a:r>
            <a:endParaRPr lang="en-US" sz="1400" dirty="0">
              <a:solidFill>
                <a:srgbClr val="000000"/>
              </a:solidFill>
            </a:endParaRPr>
          </a:p>
          <a:p>
            <a:pPr marL="182880" indent="-18288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Web Enabled Individual Training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4" y="2057400"/>
            <a:ext cx="4282199" cy="25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9586" y="1828800"/>
            <a:ext cx="3218915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The Training Continuum </a:t>
            </a:r>
            <a:endParaRPr lang="en-US" sz="1400" b="1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17" y="4775031"/>
            <a:ext cx="3719558" cy="177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1" y="5099109"/>
            <a:ext cx="2994869" cy="1454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939213" y="1134374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Description</a:t>
            </a:r>
            <a:endParaRPr lang="en-US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014663"/>
            <a:ext cx="66087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6825" y="109728"/>
            <a:ext cx="6611938" cy="733425"/>
          </a:xfrm>
        </p:spPr>
        <p:txBody>
          <a:bodyPr/>
          <a:lstStyle/>
          <a:p>
            <a:r>
              <a:rPr lang="en-US" dirty="0" smtClean="0"/>
              <a:t>Surface Warfare Systems</a:t>
            </a:r>
            <a:endParaRPr lang="en-US" dirty="0"/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4937125" y="2020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878" y="1447800"/>
            <a:ext cx="832104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7160">
              <a:lnSpc>
                <a:spcPct val="120000"/>
              </a:lnSpc>
            </a:pPr>
            <a:r>
              <a:rPr lang="en-US" sz="1600" dirty="0">
                <a:solidFill>
                  <a:srgbClr val="000000"/>
                </a:solidFill>
              </a:rPr>
              <a:t>Supporting </a:t>
            </a:r>
            <a:r>
              <a:rPr lang="en-US" sz="1600" dirty="0" smtClean="0">
                <a:solidFill>
                  <a:srgbClr val="000000"/>
                </a:solidFill>
              </a:rPr>
              <a:t>Surface Warfare Systems Hardware &amp; Software </a:t>
            </a:r>
            <a:r>
              <a:rPr lang="en-US" sz="1600" dirty="0">
                <a:solidFill>
                  <a:srgbClr val="000000"/>
                </a:solidFill>
              </a:rPr>
              <a:t>D</a:t>
            </a:r>
            <a:r>
              <a:rPr lang="en-US" sz="1600" dirty="0" smtClean="0">
                <a:solidFill>
                  <a:srgbClr val="000000"/>
                </a:solidFill>
              </a:rPr>
              <a:t>esign, Acquisition,                                    Logistics,  Test &amp; Delivery and Life </a:t>
            </a:r>
            <a:r>
              <a:rPr lang="en-US" sz="1600" dirty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rgbClr val="000000"/>
                </a:solidFill>
              </a:rPr>
              <a:t>ycle </a:t>
            </a:r>
            <a:r>
              <a:rPr lang="en-US" sz="1600" dirty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ngineering.</a:t>
            </a:r>
          </a:p>
          <a:p>
            <a:pPr marL="18288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In-Service </a:t>
            </a:r>
            <a:r>
              <a:rPr lang="en-US" sz="1600" dirty="0">
                <a:solidFill>
                  <a:srgbClr val="000000"/>
                </a:solidFill>
              </a:rPr>
              <a:t>Engineering  </a:t>
            </a:r>
          </a:p>
          <a:p>
            <a:pPr marL="18288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Fleet Readiness &amp; Support </a:t>
            </a:r>
          </a:p>
          <a:p>
            <a:pPr marL="18288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Systems Acquisition Engineering</a:t>
            </a:r>
          </a:p>
          <a:p>
            <a:pPr marL="18288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Alterations, Installations &amp; Grooms</a:t>
            </a:r>
          </a:p>
          <a:p>
            <a:pPr marL="18288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Combat Systems Integrated Logistics</a:t>
            </a:r>
          </a:p>
          <a:p>
            <a:pPr marL="18288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System Modernization &amp; Obsolescence Engineering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68" y="1219199"/>
            <a:ext cx="1737360" cy="157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68" y="2802651"/>
            <a:ext cx="1737360" cy="137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68" y="4187068"/>
            <a:ext cx="1737360" cy="128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68" y="5482824"/>
            <a:ext cx="1737360" cy="123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82" y="2133600"/>
            <a:ext cx="2006853" cy="13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83" y="4737705"/>
            <a:ext cx="12192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43000" y="4572000"/>
            <a:ext cx="5359401" cy="156966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82880" indent="-18288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Carrier Warfare Systems </a:t>
            </a:r>
          </a:p>
          <a:p>
            <a:pPr marL="182880" indent="-18288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Surface Undersea Sensors</a:t>
            </a:r>
          </a:p>
          <a:p>
            <a:pPr marL="182880" indent="-182880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Amphibious Warfare Systems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Common Computing &amp; Displays  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Surface Sensor Distribution Systems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939213" y="4267200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charset="0"/>
              </a:rPr>
              <a:t>Systems &amp; Platforms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939213" y="1134374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Description</a:t>
            </a:r>
            <a:endParaRPr lang="en-US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66825" y="109728"/>
            <a:ext cx="6611938" cy="733425"/>
          </a:xfrm>
        </p:spPr>
        <p:txBody>
          <a:bodyPr/>
          <a:lstStyle/>
          <a:p>
            <a:r>
              <a:rPr lang="en-US" dirty="0" smtClean="0"/>
              <a:t>Cross-Site Business Thrusts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92175"/>
            <a:ext cx="85534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266825" y="109728"/>
            <a:ext cx="6611938" cy="733425"/>
          </a:xfrm>
        </p:spPr>
        <p:txBody>
          <a:bodyPr/>
          <a:lstStyle/>
          <a:p>
            <a:r>
              <a:rPr lang="en-US" dirty="0" smtClean="0"/>
              <a:t>Types of Support Contracts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39213" y="1134374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Structured by Functional Area</a:t>
            </a:r>
            <a:endParaRPr 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878" y="1447800"/>
            <a:ext cx="8321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716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6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Cyber Engineering Services</a:t>
            </a:r>
            <a:endParaRPr lang="en-US" sz="2000" dirty="0">
              <a:solidFill>
                <a:srgbClr val="000000"/>
              </a:solidFill>
            </a:endParaRPr>
          </a:p>
          <a:p>
            <a:pPr lvl="6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Hardware Procurements</a:t>
            </a:r>
          </a:p>
          <a:p>
            <a:pPr lvl="6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Systems Engineering Services</a:t>
            </a:r>
          </a:p>
          <a:p>
            <a:pPr lvl="6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Hardware Engineering Services</a:t>
            </a:r>
          </a:p>
          <a:p>
            <a:pPr lvl="6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In-Service Engineering Services</a:t>
            </a:r>
          </a:p>
          <a:p>
            <a:pPr lvl="6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Original Equipment Manufacturer </a:t>
            </a:r>
            <a:r>
              <a:rPr lang="en-US" sz="2000" dirty="0" smtClean="0">
                <a:solidFill>
                  <a:srgbClr val="000000"/>
                </a:solidFill>
              </a:rPr>
              <a:t>Support</a:t>
            </a:r>
          </a:p>
          <a:p>
            <a:pPr lvl="6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Software </a:t>
            </a:r>
            <a:r>
              <a:rPr lang="en-US" sz="2000" dirty="0" smtClean="0">
                <a:solidFill>
                  <a:srgbClr val="000000"/>
                </a:solidFill>
              </a:rPr>
              <a:t>Services</a:t>
            </a:r>
          </a:p>
          <a:p>
            <a:pPr lvl="6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Systems Safety Engineering Services</a:t>
            </a:r>
          </a:p>
          <a:p>
            <a:pPr marL="2560320" lvl="6">
              <a:lnSpc>
                <a:spcPct val="120000"/>
              </a:lnSpc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66825" y="109728"/>
            <a:ext cx="6611938" cy="733425"/>
          </a:xfrm>
        </p:spPr>
        <p:txBody>
          <a:bodyPr/>
          <a:lstStyle/>
          <a:p>
            <a:r>
              <a:rPr lang="en-US" dirty="0" smtClean="0"/>
              <a:t>Future Contracts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2213" y="1066800"/>
            <a:ext cx="83210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716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Engineering </a:t>
            </a:r>
            <a:r>
              <a:rPr lang="en-US" dirty="0">
                <a:solidFill>
                  <a:srgbClr val="000000"/>
                </a:solidFill>
              </a:rPr>
              <a:t>and Subject Matter Expert Support Services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SPQ-14 &amp; 15 Hardware &amp; Support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Global </a:t>
            </a:r>
            <a:r>
              <a:rPr lang="en-US" dirty="0">
                <a:solidFill>
                  <a:srgbClr val="000000"/>
                </a:solidFill>
              </a:rPr>
              <a:t>Training and Readiness </a:t>
            </a:r>
            <a:r>
              <a:rPr lang="en-US" dirty="0" smtClean="0">
                <a:solidFill>
                  <a:srgbClr val="000000"/>
                </a:solidFill>
              </a:rPr>
              <a:t>Support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Fleet Delivery and Install Support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Surface Sonar's Life Cycle Engineering </a:t>
            </a:r>
            <a:r>
              <a:rPr lang="en-US" dirty="0" smtClean="0">
                <a:solidFill>
                  <a:srgbClr val="000000"/>
                </a:solidFill>
              </a:rPr>
              <a:t>Support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Training and Readiness Software Development </a:t>
            </a:r>
            <a:r>
              <a:rPr lang="en-US" dirty="0" smtClean="0">
                <a:solidFill>
                  <a:srgbClr val="000000"/>
                </a:solidFill>
              </a:rPr>
              <a:t>Support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Training and Readiness Systems Engineering Support </a:t>
            </a:r>
            <a:endParaRPr lang="en-US" dirty="0" smtClean="0">
              <a:solidFill>
                <a:srgbClr val="000000"/>
              </a:solidFill>
            </a:endParaRP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ITS ISEA Install </a:t>
            </a:r>
            <a:r>
              <a:rPr lang="en-US" dirty="0" smtClean="0">
                <a:solidFill>
                  <a:srgbClr val="000000"/>
                </a:solidFill>
              </a:rPr>
              <a:t>Support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SSDS Production</a:t>
            </a:r>
            <a:endParaRPr lang="en-US" dirty="0" smtClean="0">
              <a:solidFill>
                <a:srgbClr val="000000"/>
              </a:solidFill>
            </a:endParaRP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Prototype &amp; EDM </a:t>
            </a:r>
            <a:r>
              <a:rPr lang="en-US" dirty="0" smtClean="0">
                <a:solidFill>
                  <a:srgbClr val="000000"/>
                </a:solidFill>
              </a:rPr>
              <a:t>Engineering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System </a:t>
            </a:r>
            <a:r>
              <a:rPr lang="en-US" dirty="0" smtClean="0">
                <a:solidFill>
                  <a:srgbClr val="000000"/>
                </a:solidFill>
              </a:rPr>
              <a:t>Safety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Programmatic and Acquisition Support </a:t>
            </a:r>
            <a:r>
              <a:rPr lang="en-US" dirty="0" smtClean="0">
                <a:solidFill>
                  <a:srgbClr val="000000"/>
                </a:solidFill>
              </a:rPr>
              <a:t>Services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Combat Systems </a:t>
            </a:r>
            <a:r>
              <a:rPr lang="en-US" dirty="0" smtClean="0">
                <a:solidFill>
                  <a:srgbClr val="000000"/>
                </a:solidFill>
              </a:rPr>
              <a:t>Engineering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Software Engineering </a:t>
            </a:r>
            <a:r>
              <a:rPr lang="en-US" dirty="0" smtClean="0">
                <a:solidFill>
                  <a:srgbClr val="000000"/>
                </a:solidFill>
              </a:rPr>
              <a:t>Support</a:t>
            </a:r>
          </a:p>
          <a:p>
            <a:pPr lvl="3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Signal Intelligence (SIGINT)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2719" y="1143000"/>
            <a:ext cx="5255514" cy="304800"/>
          </a:xfrm>
          <a:prstGeom prst="rect">
            <a:avLst/>
          </a:prstGeom>
          <a:solidFill>
            <a:srgbClr val="062B6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Planned </a:t>
            </a:r>
            <a:r>
              <a:rPr 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2017/18 </a:t>
            </a: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Support Requirements Solicitation Areas</a:t>
            </a:r>
          </a:p>
        </p:txBody>
      </p:sp>
    </p:spTree>
    <p:extLst>
      <p:ext uri="{BB962C8B-B14F-4D97-AF65-F5344CB8AC3E}">
        <p14:creationId xmlns:p14="http://schemas.microsoft.com/office/powerpoint/2010/main" val="2472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195697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3D59E8-FAAF-4A05-8052-6D01942CD8F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312862" y="76200"/>
            <a:ext cx="6611938" cy="733425"/>
          </a:xfrm>
        </p:spPr>
        <p:txBody>
          <a:bodyPr/>
          <a:lstStyle/>
          <a:p>
            <a:r>
              <a:rPr lang="en-US" dirty="0" smtClean="0"/>
              <a:t>NSWC Dahlgren Division Integrated </a:t>
            </a:r>
            <a:br>
              <a:rPr lang="en-US" dirty="0" smtClean="0"/>
            </a:br>
            <a:r>
              <a:rPr lang="en-US" dirty="0" smtClean="0"/>
              <a:t>Technical Departments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2398713"/>
            <a:ext cx="88646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17587"/>
            <a:ext cx="14874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666713" y="990600"/>
            <a:ext cx="1231477" cy="11430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cs typeface="Arial" charset="0"/>
              </a:rPr>
              <a:t>Code H</a:t>
            </a:r>
          </a:p>
          <a:p>
            <a:pPr algn="ctr" eaLnBrk="0" hangingPunct="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cs typeface="Arial" charset="0"/>
              </a:rPr>
              <a:t>Weapons Control &amp;</a:t>
            </a:r>
          </a:p>
          <a:p>
            <a:pPr algn="ctr" eaLnBrk="0" hangingPunct="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cs typeface="Arial" charset="0"/>
              </a:rPr>
              <a:t>Integration</a:t>
            </a:r>
          </a:p>
          <a:p>
            <a:pPr algn="ctr" eaLnBrk="0" hangingPunct="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cs typeface="Arial" charset="0"/>
              </a:rPr>
              <a:t>Department</a:t>
            </a:r>
            <a:endParaRPr lang="en-US" sz="1200" b="1" dirty="0">
              <a:solidFill>
                <a:schemeClr val="bg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John Lysher</a:t>
            </a:r>
            <a:endParaRPr lang="en-US" sz="12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7" y="1027113"/>
            <a:ext cx="12684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27113"/>
            <a:ext cx="141446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7113"/>
            <a:ext cx="1506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13287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4" y="990600"/>
            <a:ext cx="13223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55688" y="269557"/>
            <a:ext cx="693420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520700" algn="l"/>
              </a:tabLst>
            </a:pPr>
            <a:r>
              <a:rPr lang="en-US" sz="2600" b="1" i="1" dirty="0" smtClean="0">
                <a:solidFill>
                  <a:schemeClr val="bg1"/>
                </a:solidFill>
              </a:rPr>
              <a:t>Readiness &amp; Training Systems Department</a:t>
            </a:r>
            <a:endParaRPr lang="en-US" sz="26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413951" y="4800600"/>
            <a:ext cx="1828800" cy="135421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r>
              <a:rPr kumimoji="1"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Special Technologies 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sz="900" b="1" dirty="0">
                <a:solidFill>
                  <a:srgbClr val="0000FF"/>
                </a:solidFill>
              </a:rPr>
              <a:t>R</a:t>
            </a:r>
            <a:r>
              <a:rPr lang="en-US" sz="900" b="1" dirty="0" smtClean="0">
                <a:solidFill>
                  <a:srgbClr val="0000FF"/>
                </a:solidFill>
              </a:rPr>
              <a:t>11)</a:t>
            </a:r>
            <a:br>
              <a:rPr lang="en-US" sz="900" b="1" dirty="0" smtClean="0">
                <a:solidFill>
                  <a:srgbClr val="0000FF"/>
                </a:solidFill>
              </a:rPr>
            </a:br>
            <a:endParaRPr kumimoji="1" lang="en-US" sz="900" dirty="0">
              <a:solidFill>
                <a:srgbClr val="000000"/>
              </a:solidFill>
              <a:cs typeface="Arial" charset="0"/>
            </a:endParaRPr>
          </a:p>
          <a:p>
            <a:endParaRPr kumimoji="1" lang="en-US" sz="500" dirty="0">
              <a:cs typeface="Arial" panose="020B0604020202020204" pitchFamily="34" charset="0"/>
            </a:endParaRPr>
          </a:p>
          <a:p>
            <a:r>
              <a:rPr kumimoji="1" lang="en-US" sz="900" b="1" dirty="0" smtClean="0">
                <a:solidFill>
                  <a:srgbClr val="000000"/>
                </a:solidFill>
                <a:cs typeface="Arial" charset="0"/>
              </a:rPr>
              <a:t>Systems Assessment 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900" b="1" dirty="0">
                <a:solidFill>
                  <a:srgbClr val="0000FF"/>
                </a:solidFill>
              </a:rPr>
              <a:t>R</a:t>
            </a:r>
            <a:r>
              <a:rPr lang="en-US" sz="900" b="1" dirty="0" smtClean="0">
                <a:solidFill>
                  <a:srgbClr val="0000FF"/>
                </a:solidFill>
              </a:rPr>
              <a:t>12)</a:t>
            </a:r>
            <a:endParaRPr kumimoji="1" lang="en-US" sz="900" b="1" dirty="0">
              <a:solidFill>
                <a:srgbClr val="000000"/>
              </a:solidFill>
              <a:cs typeface="Arial" charset="0"/>
            </a:endParaRPr>
          </a:p>
          <a:p>
            <a:endParaRPr kumimoji="1" lang="en-US" sz="9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5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9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Cybersecurity Engineering &amp; Readiness 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(R</a:t>
            </a:r>
            <a:r>
              <a:rPr lang="en-US" sz="900" b="1" dirty="0" smtClean="0">
                <a:solidFill>
                  <a:srgbClr val="0000FF"/>
                </a:solidFill>
              </a:rPr>
              <a:t>13)</a:t>
            </a:r>
          </a:p>
          <a:p>
            <a:endParaRPr kumimoji="1" lang="en-US" sz="900" dirty="0" smtClean="0">
              <a:solidFill>
                <a:srgbClr val="000000"/>
              </a:solidFill>
              <a:cs typeface="Arial" charset="0"/>
            </a:endParaRPr>
          </a:p>
          <a:p>
            <a:endParaRPr kumimoji="1" lang="en-US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667001" y="4800600"/>
            <a:ext cx="1752600" cy="11541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339725" indent="-339725"/>
            <a:r>
              <a:rPr kumimoji="1" lang="en-US" sz="900" b="1" dirty="0" smtClean="0">
                <a:solidFill>
                  <a:srgbClr val="000000"/>
                </a:solidFill>
                <a:cs typeface="Arial" charset="0"/>
              </a:rPr>
              <a:t>Surface Training Systems 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(R</a:t>
            </a:r>
            <a:r>
              <a:rPr lang="en-US" sz="900" b="1" dirty="0" smtClean="0">
                <a:solidFill>
                  <a:srgbClr val="0000FF"/>
                </a:solidFill>
              </a:rPr>
              <a:t>21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)</a:t>
            </a:r>
          </a:p>
          <a:p>
            <a:pPr marL="285750" indent="-285750"/>
            <a:endParaRPr kumimoji="1" lang="en-US" sz="900" dirty="0" smtClean="0">
              <a:solidFill>
                <a:srgbClr val="000000"/>
              </a:solidFill>
              <a:cs typeface="Arial" charset="0"/>
            </a:endParaRPr>
          </a:p>
          <a:p>
            <a:pPr marL="339725" indent="-339725"/>
            <a:endParaRPr kumimoji="1" lang="en-US" sz="500" dirty="0">
              <a:solidFill>
                <a:srgbClr val="0000FF"/>
              </a:solidFill>
              <a:cs typeface="Arial" charset="0"/>
            </a:endParaRPr>
          </a:p>
          <a:p>
            <a:pPr marL="285750" indent="-285750"/>
            <a:r>
              <a:rPr kumimoji="1" lang="en-US" sz="900" b="1" i="1" dirty="0" smtClean="0">
                <a:solidFill>
                  <a:srgbClr val="0000FF"/>
                </a:solidFill>
                <a:cs typeface="Arial" charset="0"/>
              </a:rPr>
              <a:t>Tactical Support Engineering 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900" b="1" dirty="0" smtClean="0">
                <a:solidFill>
                  <a:srgbClr val="0000FF"/>
                </a:solidFill>
              </a:rPr>
              <a:t>R22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)</a:t>
            </a:r>
            <a:endParaRPr kumimoji="1" lang="en-US" sz="900" b="1" dirty="0">
              <a:solidFill>
                <a:srgbClr val="0000FF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900" i="1" dirty="0" smtClean="0">
              <a:solidFill>
                <a:srgbClr val="0000FF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500" dirty="0" smtClean="0">
              <a:solidFill>
                <a:srgbClr val="000000"/>
              </a:solidFill>
              <a:cs typeface="Arial" charset="0"/>
            </a:endParaRPr>
          </a:p>
          <a:p>
            <a:pPr marL="339725" indent="-339725"/>
            <a:r>
              <a:rPr kumimoji="1" lang="en-US" sz="900" b="1" dirty="0" smtClean="0">
                <a:solidFill>
                  <a:srgbClr val="000000"/>
                </a:solidFill>
                <a:cs typeface="Arial" charset="0"/>
              </a:rPr>
              <a:t>Distributed Training 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900" b="1" dirty="0" smtClean="0">
                <a:solidFill>
                  <a:srgbClr val="0000FF"/>
                </a:solidFill>
              </a:rPr>
              <a:t>R23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)</a:t>
            </a:r>
            <a:endParaRPr kumimoji="1" lang="en-US" sz="900" b="1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/>
            <a:endParaRPr kumimoji="1" lang="en-US" sz="900" dirty="0" smtClean="0">
              <a:solidFill>
                <a:srgbClr val="000000"/>
              </a:solidFill>
              <a:cs typeface="Arial" charset="0"/>
            </a:endParaRPr>
          </a:p>
          <a:p>
            <a:pPr marL="339725" indent="-339725" fontAlgn="base">
              <a:spcBef>
                <a:spcPct val="0"/>
              </a:spcBef>
              <a:spcAft>
                <a:spcPct val="0"/>
              </a:spcAft>
            </a:pPr>
            <a:endParaRPr kumimoji="1" lang="en-US" sz="5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9" name="Straight Connector 63"/>
          <p:cNvCxnSpPr>
            <a:cxnSpLocks noChangeShapeType="1"/>
          </p:cNvCxnSpPr>
          <p:nvPr/>
        </p:nvCxnSpPr>
        <p:spPr bwMode="auto">
          <a:xfrm>
            <a:off x="5822952" y="4191000"/>
            <a:ext cx="1" cy="3215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62"/>
          <p:cNvCxnSpPr>
            <a:cxnSpLocks noChangeShapeType="1"/>
          </p:cNvCxnSpPr>
          <p:nvPr/>
        </p:nvCxnSpPr>
        <p:spPr bwMode="auto">
          <a:xfrm>
            <a:off x="3548062" y="4191000"/>
            <a:ext cx="2" cy="31838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7073900" y="5770562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4798278" y="4648200"/>
            <a:ext cx="3908" cy="16451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254128" y="4191000"/>
            <a:ext cx="6850063" cy="321563"/>
          </a:xfrm>
          <a:custGeom>
            <a:avLst/>
            <a:gdLst>
              <a:gd name="T0" fmla="*/ 0 w 3890"/>
              <a:gd name="T1" fmla="*/ 2147483647 h 224"/>
              <a:gd name="T2" fmla="*/ 0 w 3890"/>
              <a:gd name="T3" fmla="*/ 0 h 224"/>
              <a:gd name="T4" fmla="*/ 2147483647 w 3890"/>
              <a:gd name="T5" fmla="*/ 0 h 224"/>
              <a:gd name="T6" fmla="*/ 2147483647 w 3890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3890"/>
              <a:gd name="T13" fmla="*/ 0 h 224"/>
              <a:gd name="T14" fmla="*/ 3890 w 3890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90" h="224">
                <a:moveTo>
                  <a:pt x="0" y="177"/>
                </a:moveTo>
                <a:lnTo>
                  <a:pt x="0" y="0"/>
                </a:lnTo>
                <a:lnTo>
                  <a:pt x="3890" y="0"/>
                </a:lnTo>
                <a:lnTo>
                  <a:pt x="3890" y="22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724400" y="1457325"/>
            <a:ext cx="0" cy="273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234549" y="4648200"/>
            <a:ext cx="1985" cy="9815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H="1">
            <a:off x="230190" y="5629701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>
            <a:off x="230191" y="5288076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H="1">
            <a:off x="230191" y="4931974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822703" y="1981200"/>
            <a:ext cx="1828800" cy="4572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</a:rPr>
              <a:t>Deputy </a:t>
            </a:r>
            <a:r>
              <a:rPr lang="en-US" sz="1050" b="1" dirty="0" smtClean="0">
                <a:solidFill>
                  <a:srgbClr val="000000"/>
                </a:solidFill>
              </a:rPr>
              <a:t>Department Head </a:t>
            </a:r>
            <a:r>
              <a:rPr lang="en-US" sz="1050" b="1" dirty="0" smtClean="0">
                <a:solidFill>
                  <a:srgbClr val="0000FF"/>
                </a:solidFill>
              </a:rPr>
              <a:t>(R02)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3624622" y="1295400"/>
            <a:ext cx="2286000" cy="498283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</a:rPr>
              <a:t>Department Head </a:t>
            </a:r>
            <a:r>
              <a:rPr lang="en-US" sz="1100" b="1" dirty="0" smtClean="0">
                <a:solidFill>
                  <a:srgbClr val="0000FF"/>
                </a:solidFill>
              </a:rPr>
              <a:t>(R)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4737103" y="4343400"/>
            <a:ext cx="2193925" cy="5029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Combat Systems Readiness</a:t>
            </a:r>
            <a:r>
              <a:rPr kumimoji="1" lang="en-US" sz="10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kumimoji="1" lang="en-US" sz="1000" b="1" dirty="0">
                <a:solidFill>
                  <a:srgbClr val="000000"/>
                </a:solidFill>
                <a:cs typeface="Arial" charset="0"/>
              </a:rPr>
            </a:br>
            <a:r>
              <a:rPr lang="en-US" sz="1000" b="1" dirty="0">
                <a:solidFill>
                  <a:srgbClr val="0000FF"/>
                </a:solidFill>
              </a:rPr>
              <a:t>R</a:t>
            </a:r>
            <a:r>
              <a:rPr lang="en-US" sz="1000" b="1" dirty="0" smtClean="0">
                <a:solidFill>
                  <a:srgbClr val="0000FF"/>
                </a:solidFill>
              </a:rPr>
              <a:t>30</a:t>
            </a:r>
            <a:br>
              <a:rPr lang="en-US" sz="1000" b="1" dirty="0" smtClean="0">
                <a:solidFill>
                  <a:srgbClr val="0000FF"/>
                </a:solidFill>
              </a:rPr>
            </a:br>
            <a:endParaRPr kumimoji="1" lang="en-US" sz="1000" dirty="0">
              <a:cs typeface="Arial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2489200" y="4419600"/>
            <a:ext cx="12700" cy="12101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457453" y="4343400"/>
            <a:ext cx="2193925" cy="5029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Integrated Training Systems</a:t>
            </a:r>
            <a:r>
              <a:rPr kumimoji="1" lang="en-US" sz="900" b="1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kumimoji="1" lang="en-US" sz="900" b="1" dirty="0" smtClean="0">
                <a:solidFill>
                  <a:srgbClr val="000000"/>
                </a:solidFill>
                <a:cs typeface="Arial" charset="0"/>
              </a:rPr>
            </a:b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R</a:t>
            </a:r>
            <a:r>
              <a:rPr lang="en-US" sz="1000" b="1" dirty="0" smtClean="0">
                <a:solidFill>
                  <a:srgbClr val="0000FF"/>
                </a:solidFill>
              </a:rPr>
              <a:t>20</a:t>
            </a:r>
            <a:br>
              <a:rPr lang="en-US" sz="1000" b="1" dirty="0" smtClean="0">
                <a:solidFill>
                  <a:srgbClr val="0000FF"/>
                </a:solidFill>
              </a:rPr>
            </a:br>
            <a:endParaRPr kumimoji="1" lang="en-US" sz="1000" dirty="0">
              <a:cs typeface="Arial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4794370" y="4912226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6019800" y="2895600"/>
            <a:ext cx="3016248" cy="8382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r>
              <a:rPr kumimoji="1" lang="en-US" sz="1000" b="1" dirty="0">
                <a:solidFill>
                  <a:srgbClr val="000000"/>
                </a:solidFill>
                <a:cs typeface="Arial" charset="0"/>
              </a:rPr>
              <a:t>TECHNICAL STAFF</a:t>
            </a:r>
          </a:p>
          <a:p>
            <a:pPr eaLnBrk="0" hangingPunct="0"/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Chief </a:t>
            </a:r>
            <a:r>
              <a:rPr kumimoji="1" lang="en-US" sz="1000" b="1" dirty="0">
                <a:solidFill>
                  <a:srgbClr val="000000"/>
                </a:solidFill>
                <a:cs typeface="Arial" charset="0"/>
              </a:rPr>
              <a:t>Engineer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(R04</a:t>
            </a:r>
            <a:r>
              <a:rPr kumimoji="1" lang="en-US" sz="1000" b="1" dirty="0">
                <a:solidFill>
                  <a:srgbClr val="0000FF"/>
                </a:solidFill>
                <a:cs typeface="Arial" charset="0"/>
              </a:rPr>
              <a:t>)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(A)</a:t>
            </a:r>
            <a:endParaRPr kumimoji="1" lang="en-US" sz="1000" b="1" dirty="0">
              <a:solidFill>
                <a:srgbClr val="0000FF"/>
              </a:solidFill>
              <a:cs typeface="Arial" charset="0"/>
            </a:endParaRPr>
          </a:p>
          <a:p>
            <a:pPr eaLnBrk="0" hangingPunct="0"/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Chief Scientist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(R04S</a:t>
            </a:r>
            <a:r>
              <a:rPr kumimoji="1" lang="en-US" sz="1000" b="1" dirty="0">
                <a:solidFill>
                  <a:srgbClr val="0000FF"/>
                </a:solidFill>
                <a:cs typeface="Arial" charset="0"/>
              </a:rPr>
              <a:t>) </a:t>
            </a:r>
          </a:p>
          <a:p>
            <a:pPr eaLnBrk="0" hangingPunct="0"/>
            <a:r>
              <a:rPr kumimoji="1" lang="en-US" sz="1000" b="1" dirty="0" smtClean="0">
                <a:cs typeface="Arial" charset="0"/>
              </a:rPr>
              <a:t>Readiness Program Office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1000" b="1" dirty="0" smtClean="0">
                <a:solidFill>
                  <a:srgbClr val="0000FF"/>
                </a:solidFill>
              </a:rPr>
              <a:t>R05)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eaLnBrk="0" hangingPunct="0"/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Strategic Operations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(R06)</a:t>
            </a:r>
            <a:endParaRPr kumimoji="1" lang="en-US" sz="10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990600" y="2904677"/>
            <a:ext cx="2451655" cy="981523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DEPARTMENT OPERATIONS</a:t>
            </a:r>
            <a:endParaRPr kumimoji="1" lang="en-US" sz="1000" b="1" dirty="0">
              <a:solidFill>
                <a:srgbClr val="000000"/>
              </a:solidFill>
              <a:cs typeface="Arial" charset="0"/>
            </a:endParaRPr>
          </a:p>
          <a:p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Business </a:t>
            </a:r>
            <a:r>
              <a:rPr kumimoji="1" lang="en-US" sz="1000" b="1" dirty="0">
                <a:solidFill>
                  <a:srgbClr val="000000"/>
                </a:solidFill>
                <a:cs typeface="Arial" charset="0"/>
              </a:rPr>
              <a:t>Office</a:t>
            </a:r>
            <a:r>
              <a:rPr kumimoji="1" lang="en-US" sz="1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1000" b="1" dirty="0">
                <a:solidFill>
                  <a:srgbClr val="0000FF"/>
                </a:solidFill>
              </a:rPr>
              <a:t>R</a:t>
            </a:r>
            <a:r>
              <a:rPr lang="en-US" sz="1000" b="1" dirty="0" smtClean="0">
                <a:solidFill>
                  <a:srgbClr val="0000FF"/>
                </a:solidFill>
              </a:rPr>
              <a:t>03)</a:t>
            </a:r>
            <a:r>
              <a:rPr kumimoji="1" lang="en-US" sz="1000" b="1" dirty="0" smtClean="0">
                <a:solidFill>
                  <a:srgbClr val="0033CC"/>
                </a:solidFill>
                <a:cs typeface="Arial" charset="0"/>
              </a:rPr>
              <a:t> </a:t>
            </a:r>
            <a:endParaRPr kumimoji="1" lang="en-US" sz="1000" b="1" dirty="0">
              <a:solidFill>
                <a:srgbClr val="000000"/>
              </a:solidFill>
              <a:cs typeface="Arial" charset="0"/>
            </a:endParaRPr>
          </a:p>
          <a:p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Acquisition Team</a:t>
            </a:r>
            <a:r>
              <a:rPr kumimoji="1" lang="en-US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(R</a:t>
            </a:r>
            <a:r>
              <a:rPr lang="en-US" sz="1000" b="1" dirty="0" smtClean="0">
                <a:solidFill>
                  <a:srgbClr val="0000FF"/>
                </a:solidFill>
              </a:rPr>
              <a:t>0A)</a:t>
            </a:r>
            <a:r>
              <a:rPr kumimoji="1" lang="en-US" sz="1000" b="1" dirty="0" smtClean="0">
                <a:solidFill>
                  <a:srgbClr val="0033CC"/>
                </a:solidFill>
                <a:cs typeface="Arial" charset="0"/>
              </a:rPr>
              <a:t> </a:t>
            </a:r>
            <a:endParaRPr kumimoji="1" lang="en-US" sz="1000" dirty="0">
              <a:solidFill>
                <a:srgbClr val="000000"/>
              </a:solidFill>
              <a:cs typeface="Arial" charset="0"/>
            </a:endParaRPr>
          </a:p>
          <a:p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TDAA</a:t>
            </a:r>
            <a:r>
              <a:rPr kumimoji="1" lang="en-US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1000" b="1" dirty="0" smtClean="0">
                <a:solidFill>
                  <a:srgbClr val="0000FF"/>
                </a:solidFill>
              </a:rPr>
              <a:t>R0C)</a:t>
            </a:r>
            <a:r>
              <a:rPr kumimoji="1" lang="en-US" sz="1000" b="1" dirty="0" smtClean="0">
                <a:solidFill>
                  <a:srgbClr val="0033CC"/>
                </a:solidFill>
                <a:cs typeface="Arial" charset="0"/>
              </a:rPr>
              <a:t> </a:t>
            </a:r>
            <a:endParaRPr kumimoji="1" lang="en-US" sz="1000" dirty="0">
              <a:solidFill>
                <a:srgbClr val="000000"/>
              </a:solidFill>
              <a:cs typeface="Arial" charset="0"/>
            </a:endParaRPr>
          </a:p>
          <a:p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Facilities/Infrastructure</a:t>
            </a:r>
            <a:r>
              <a:rPr kumimoji="1" lang="en-US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(R</a:t>
            </a:r>
            <a:r>
              <a:rPr lang="en-US" sz="1000" b="1" dirty="0" smtClean="0">
                <a:solidFill>
                  <a:srgbClr val="0000FF"/>
                </a:solidFill>
              </a:rPr>
              <a:t>0F)</a:t>
            </a:r>
            <a:endParaRPr kumimoji="1" lang="en-US" sz="1000" dirty="0">
              <a:solidFill>
                <a:srgbClr val="000000"/>
              </a:solidFill>
              <a:cs typeface="Arial" charset="0"/>
            </a:endParaRPr>
          </a:p>
          <a:p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Information  </a:t>
            </a:r>
            <a:r>
              <a:rPr kumimoji="1" lang="en-US" sz="1000" b="1" dirty="0">
                <a:solidFill>
                  <a:srgbClr val="000000"/>
                </a:solidFill>
                <a:cs typeface="Arial" charset="0"/>
              </a:rPr>
              <a:t>Officer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1000" b="1" dirty="0" smtClean="0">
                <a:solidFill>
                  <a:srgbClr val="0000FF"/>
                </a:solidFill>
              </a:rPr>
              <a:t>R0I) 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84794" y="2141349"/>
            <a:ext cx="1364084" cy="696339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r>
              <a:rPr kumimoji="1" lang="en-US" sz="1000" b="1" dirty="0">
                <a:solidFill>
                  <a:srgbClr val="000000"/>
                </a:solidFill>
                <a:cs typeface="Arial" charset="0"/>
              </a:rPr>
              <a:t>Executive Assistant </a:t>
            </a:r>
            <a:r>
              <a:rPr kumimoji="1" lang="en-US" sz="1000" b="1" dirty="0">
                <a:solidFill>
                  <a:srgbClr val="0000FF"/>
                </a:solidFill>
                <a:cs typeface="Arial" charset="0"/>
              </a:rPr>
              <a:t>(R</a:t>
            </a:r>
            <a:r>
              <a:rPr lang="en-US" sz="1000" b="1" dirty="0">
                <a:solidFill>
                  <a:srgbClr val="0000FF"/>
                </a:solidFill>
              </a:rPr>
              <a:t>09)</a:t>
            </a:r>
            <a:endParaRPr kumimoji="1" lang="en-US" sz="1000" b="1" dirty="0">
              <a:solidFill>
                <a:srgbClr val="000000"/>
              </a:solidFill>
              <a:cs typeface="Arial" charset="0"/>
            </a:endParaRPr>
          </a:p>
          <a:p>
            <a:pPr algn="ctr" eaLnBrk="0" hangingPunct="0"/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Assistant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(R</a:t>
            </a:r>
            <a:r>
              <a:rPr lang="en-US" sz="1000" b="1" dirty="0" smtClean="0">
                <a:solidFill>
                  <a:srgbClr val="0000FF"/>
                </a:solidFill>
              </a:rPr>
              <a:t>029)</a:t>
            </a:r>
            <a:endParaRPr kumimoji="1" lang="en-US" sz="10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981575" y="4800600"/>
            <a:ext cx="2049462" cy="18466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339725" indent="-339725"/>
            <a:r>
              <a:rPr kumimoji="1" lang="en-US" sz="900" b="1" dirty="0" smtClean="0">
                <a:solidFill>
                  <a:srgbClr val="000000"/>
                </a:solidFill>
                <a:cs typeface="Arial" charset="0"/>
              </a:rPr>
              <a:t>Combat Systems Support  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900" b="1" dirty="0">
                <a:solidFill>
                  <a:srgbClr val="0000FF"/>
                </a:solidFill>
              </a:rPr>
              <a:t>R</a:t>
            </a:r>
            <a:r>
              <a:rPr lang="en-US" sz="900" b="1" dirty="0" smtClean="0">
                <a:solidFill>
                  <a:srgbClr val="0000FF"/>
                </a:solidFill>
              </a:rPr>
              <a:t>31)</a:t>
            </a:r>
            <a:endParaRPr kumimoji="1" lang="en-US" sz="900" b="1" dirty="0">
              <a:solidFill>
                <a:srgbClr val="000000"/>
              </a:solidFill>
              <a:cs typeface="Arial" charset="0"/>
            </a:endParaRPr>
          </a:p>
          <a:p>
            <a:pPr marL="339725" indent="-339725"/>
            <a:endParaRPr kumimoji="1" lang="en-US" sz="900" dirty="0" smtClean="0">
              <a:solidFill>
                <a:srgbClr val="000000"/>
              </a:solidFill>
              <a:cs typeface="Arial" charset="0"/>
            </a:endParaRPr>
          </a:p>
          <a:p>
            <a:pPr marL="339725" indent="-339725"/>
            <a:endParaRPr kumimoji="1" lang="en-US" sz="200" dirty="0">
              <a:solidFill>
                <a:srgbClr val="000000"/>
              </a:solidFill>
              <a:cs typeface="Arial" charset="0"/>
            </a:endParaRPr>
          </a:p>
          <a:p>
            <a:pPr marL="339725" indent="-3397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900" b="1" dirty="0" smtClean="0">
                <a:cs typeface="Arial" charset="0"/>
              </a:rPr>
              <a:t>Data Distribution Systems 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(R32)</a:t>
            </a:r>
            <a:endParaRPr kumimoji="1" lang="en-US" sz="900" b="1" i="1" dirty="0">
              <a:solidFill>
                <a:srgbClr val="0000FF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900" dirty="0" smtClean="0">
                <a:cs typeface="Arial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200" dirty="0">
              <a:solidFill>
                <a:srgbClr val="0000FF"/>
              </a:solidFill>
              <a:cs typeface="Arial" charset="0"/>
            </a:endParaRPr>
          </a:p>
          <a:p>
            <a:pPr marL="285750" indent="-285750"/>
            <a:r>
              <a:rPr kumimoji="1" lang="en-US" sz="900" b="1" dirty="0" smtClean="0">
                <a:solidFill>
                  <a:srgbClr val="000000"/>
                </a:solidFill>
                <a:cs typeface="Arial" charset="0"/>
              </a:rPr>
              <a:t>Surface Ship ASW Systems Support 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900" b="1" dirty="0">
                <a:solidFill>
                  <a:srgbClr val="0000FF"/>
                </a:solidFill>
              </a:rPr>
              <a:t>R</a:t>
            </a:r>
            <a:r>
              <a:rPr lang="en-US" sz="900" b="1" dirty="0" smtClean="0">
                <a:solidFill>
                  <a:srgbClr val="0000FF"/>
                </a:solidFill>
              </a:rPr>
              <a:t>33)</a:t>
            </a:r>
            <a:r>
              <a:rPr kumimoji="1" lang="en-US" sz="900" b="1" dirty="0" smtClean="0">
                <a:solidFill>
                  <a:srgbClr val="000000"/>
                </a:solidFill>
                <a:cs typeface="Arial" charset="0"/>
              </a:rPr>
              <a:t> </a:t>
            </a:r>
            <a:endParaRPr kumimoji="1" lang="en-US" sz="900" b="1" dirty="0">
              <a:solidFill>
                <a:srgbClr val="000000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900" dirty="0">
              <a:cs typeface="Arial" charset="0"/>
            </a:endParaRPr>
          </a:p>
          <a:p>
            <a:r>
              <a:rPr kumimoji="1" lang="en-US" sz="900" b="1" i="1" dirty="0" smtClean="0">
                <a:solidFill>
                  <a:srgbClr val="0000FF"/>
                </a:solidFill>
                <a:cs typeface="Arial" charset="0"/>
              </a:rPr>
              <a:t>Combat Systems Software Installation &amp; Integration </a:t>
            </a:r>
            <a:r>
              <a:rPr kumimoji="1" lang="en-US" sz="900" b="1" dirty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900" b="1" dirty="0" smtClean="0">
                <a:solidFill>
                  <a:srgbClr val="0000FF"/>
                </a:solidFill>
              </a:rPr>
              <a:t>R34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)</a:t>
            </a:r>
          </a:p>
          <a:p>
            <a:endParaRPr kumimoji="1" lang="en-US" sz="900" i="1" dirty="0" smtClean="0">
              <a:solidFill>
                <a:srgbClr val="0000FF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200" dirty="0" smtClean="0">
              <a:solidFill>
                <a:srgbClr val="CC3300"/>
              </a:solidFill>
              <a:latin typeface="Arial" charset="0"/>
              <a:cs typeface="Arial" charset="0"/>
            </a:endParaRPr>
          </a:p>
          <a:p>
            <a:r>
              <a:rPr kumimoji="1" lang="en-US" sz="900" b="1" i="1" dirty="0" smtClean="0">
                <a:solidFill>
                  <a:srgbClr val="0000FF"/>
                </a:solidFill>
                <a:cs typeface="Arial" charset="0"/>
              </a:rPr>
              <a:t>Combat Systems Software Readiness &amp; Sustainment </a:t>
            </a:r>
            <a:r>
              <a:rPr kumimoji="1" lang="en-US" sz="900" b="1" dirty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900" b="1" dirty="0" smtClean="0">
                <a:solidFill>
                  <a:srgbClr val="0000FF"/>
                </a:solidFill>
              </a:rPr>
              <a:t>R35</a:t>
            </a:r>
            <a: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  <a:t>)</a:t>
            </a:r>
            <a:br>
              <a:rPr kumimoji="1" lang="en-US" sz="900" b="1" dirty="0" smtClean="0">
                <a:solidFill>
                  <a:srgbClr val="0000FF"/>
                </a:solidFill>
                <a:cs typeface="Arial" charset="0"/>
              </a:rPr>
            </a:br>
            <a:endParaRPr kumimoji="1" lang="en-US" sz="900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7251622" y="4800600"/>
            <a:ext cx="1951036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339725" indent="-339725"/>
            <a:r>
              <a:rPr kumimoji="1" lang="en-US" sz="9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Engagement Systems Safety 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sz="900" b="1" dirty="0">
                <a:solidFill>
                  <a:srgbClr val="0000FF"/>
                </a:solidFill>
              </a:rPr>
              <a:t>R</a:t>
            </a:r>
            <a:r>
              <a:rPr lang="en-US" sz="900" b="1" dirty="0" smtClean="0">
                <a:solidFill>
                  <a:srgbClr val="0000FF"/>
                </a:solidFill>
              </a:rPr>
              <a:t>41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endParaRPr kumimoji="1" lang="en-US" sz="9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900" i="1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5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kumimoji="1" lang="en-US" sz="9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Combat Systems Safety 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sz="900" b="1" dirty="0">
                <a:solidFill>
                  <a:srgbClr val="0000FF"/>
                </a:solidFill>
              </a:rPr>
              <a:t>R</a:t>
            </a:r>
            <a:r>
              <a:rPr lang="en-US" sz="900" b="1" dirty="0" smtClean="0">
                <a:solidFill>
                  <a:srgbClr val="0000FF"/>
                </a:solidFill>
              </a:rPr>
              <a:t>42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endParaRPr kumimoji="1" lang="en-US" sz="9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900" i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5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9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Platform Systems Integration Safety 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(R</a:t>
            </a:r>
            <a:r>
              <a:rPr lang="en-US" sz="900" b="1" dirty="0" smtClean="0">
                <a:solidFill>
                  <a:srgbClr val="0000FF"/>
                </a:solidFill>
              </a:rPr>
              <a:t>43)</a:t>
            </a:r>
            <a:endParaRPr kumimoji="1" lang="en-US" sz="9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900" i="1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500" b="1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285750" indent="-285750"/>
            <a:r>
              <a:rPr kumimoji="1" lang="en-US" sz="900" b="1" i="1" dirty="0" smtClean="0">
                <a:solidFill>
                  <a:srgbClr val="0000FF"/>
                </a:solidFill>
                <a:cs typeface="Arial" panose="020B0604020202020204" pitchFamily="34" charset="0"/>
              </a:rPr>
              <a:t>Technology Integration Safety 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sz="900" b="1" dirty="0" smtClean="0">
                <a:solidFill>
                  <a:srgbClr val="0000FF"/>
                </a:solidFill>
              </a:rPr>
              <a:t>R44</a:t>
            </a:r>
            <a:r>
              <a:rPr kumimoji="1" lang="en-US" sz="9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endParaRPr kumimoji="1" lang="en-US" sz="9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kumimoji="1"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H="1">
            <a:off x="4802188" y="5619230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H="1">
            <a:off x="4800603" y="5293226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7086600" y="4724399"/>
            <a:ext cx="7942" cy="13716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H="1">
            <a:off x="7085017" y="4897806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flipH="1">
            <a:off x="7094542" y="5638800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H="1">
            <a:off x="7097716" y="5278806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7073900" y="4343400"/>
            <a:ext cx="1962148" cy="5029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Systems Safety Engineering</a:t>
            </a:r>
            <a:r>
              <a:rPr kumimoji="1" lang="en-US" sz="10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kumimoji="1" lang="en-US" sz="1000" b="1" dirty="0">
                <a:solidFill>
                  <a:srgbClr val="000000"/>
                </a:solidFill>
                <a:cs typeface="Arial" charset="0"/>
              </a:rPr>
            </a:br>
            <a:r>
              <a:rPr lang="en-US" sz="1000" b="1" dirty="0">
                <a:solidFill>
                  <a:srgbClr val="0000FF"/>
                </a:solidFill>
              </a:rPr>
              <a:t>R</a:t>
            </a:r>
            <a:r>
              <a:rPr lang="en-US" sz="1000" b="1" dirty="0" smtClean="0">
                <a:solidFill>
                  <a:srgbClr val="0000FF"/>
                </a:solidFill>
              </a:rPr>
              <a:t>40</a:t>
            </a:r>
            <a:br>
              <a:rPr lang="en-US" sz="1000" b="1" dirty="0" smtClean="0">
                <a:solidFill>
                  <a:srgbClr val="0000FF"/>
                </a:solidFill>
              </a:rPr>
            </a:br>
            <a:endParaRPr kumimoji="1" lang="en-US" sz="1000" dirty="0">
              <a:cs typeface="Arial" charset="0"/>
            </a:endParaRPr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flipH="1">
            <a:off x="2489200" y="5629454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H="1">
            <a:off x="2494472" y="5284667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 flipH="1">
            <a:off x="2505078" y="49224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81575" y="5723929"/>
            <a:ext cx="1957273" cy="882785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FFFFFF"/>
              </a:solidFill>
            </a:endParaRPr>
          </a:p>
        </p:txBody>
      </p: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6629400" y="1717483"/>
            <a:ext cx="1828800" cy="339917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9144" bIns="914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Military Applications Officer </a:t>
            </a:r>
            <a:r>
              <a:rPr kumimoji="1" lang="en-US" sz="1000" b="1" dirty="0" smtClean="0">
                <a:solidFill>
                  <a:srgbClr val="0000FF"/>
                </a:solidFill>
                <a:cs typeface="Arial" charset="0"/>
              </a:rPr>
              <a:t>(R</a:t>
            </a:r>
            <a:r>
              <a:rPr lang="en-US" sz="1000" b="1" dirty="0" smtClean="0">
                <a:solidFill>
                  <a:srgbClr val="0000FF"/>
                </a:solidFill>
              </a:rPr>
              <a:t>01)</a:t>
            </a:r>
            <a:endParaRPr lang="en-US" sz="10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2" name="Straight Connector 41"/>
          <p:cNvCxnSpPr>
            <a:endCxn id="41" idx="1"/>
          </p:cNvCxnSpPr>
          <p:nvPr/>
        </p:nvCxnSpPr>
        <p:spPr>
          <a:xfrm>
            <a:off x="4724400" y="1887441"/>
            <a:ext cx="1905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42255" y="2599944"/>
            <a:ext cx="12887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1"/>
          </p:cNvCxnSpPr>
          <p:nvPr/>
        </p:nvCxnSpPr>
        <p:spPr>
          <a:xfrm flipH="1">
            <a:off x="3442255" y="3314700"/>
            <a:ext cx="25775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016753" y="4266580"/>
            <a:ext cx="2019295" cy="2026735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67000" y="5180362"/>
            <a:ext cx="1957273" cy="30603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FFFFFF"/>
              </a:solidFill>
            </a:endParaRP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 flipH="1">
            <a:off x="4808250" y="5867400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H="1">
            <a:off x="4794368" y="6293316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 flipH="1">
            <a:off x="7097716" y="6096000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3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19884" y="6001305"/>
            <a:ext cx="1560727" cy="4305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000000"/>
                </a:solidFill>
              </a:rPr>
              <a:t>           Cross-Site</a:t>
            </a:r>
            <a:endParaRPr lang="en-US" sz="800" b="1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94706" y="6243937"/>
            <a:ext cx="31801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4"/>
          <p:cNvSpPr txBox="1">
            <a:spLocks/>
          </p:cNvSpPr>
          <p:nvPr/>
        </p:nvSpPr>
        <p:spPr bwMode="auto">
          <a:xfrm>
            <a:off x="7162800" y="67627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171D2F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C50CEA9-B413-4089-89AA-5F7A2347E6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25403" y="4191000"/>
            <a:ext cx="2193925" cy="5029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  <a:t>C6ISR Systems</a:t>
            </a:r>
            <a:br>
              <a:rPr kumimoji="1" lang="en-US" sz="10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000" b="1" dirty="0">
                <a:solidFill>
                  <a:srgbClr val="0000FF"/>
                </a:solidFill>
              </a:rPr>
              <a:t>R</a:t>
            </a:r>
            <a:r>
              <a:rPr lang="en-US" sz="1000" b="1" dirty="0" smtClean="0">
                <a:solidFill>
                  <a:srgbClr val="0000FF"/>
                </a:solidFill>
              </a:rPr>
              <a:t>10</a:t>
            </a:r>
            <a:br>
              <a:rPr lang="en-US" sz="1000" b="1" dirty="0" smtClean="0">
                <a:solidFill>
                  <a:srgbClr val="0000FF"/>
                </a:solidFill>
              </a:rPr>
            </a:br>
            <a:r>
              <a:rPr lang="en-US" sz="1000" dirty="0" smtClean="0"/>
              <a:t> </a:t>
            </a:r>
            <a:endParaRPr kumimoji="1"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FY16 - R Department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875" y="6610350"/>
            <a:ext cx="2133600" cy="247650"/>
          </a:xfrm>
        </p:spPr>
        <p:txBody>
          <a:bodyPr/>
          <a:lstStyle/>
          <a:p>
            <a:pPr>
              <a:defRPr/>
            </a:pPr>
            <a:fld id="{30BDAAAD-9E02-4D5A-BA05-5C95D05D7BB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700" y="1550989"/>
            <a:ext cx="8629650" cy="430212"/>
          </a:xfrm>
          <a:prstGeom prst="rect">
            <a:avLst/>
          </a:prstGeom>
          <a:solidFill>
            <a:srgbClr val="D5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en-US" sz="3200" b="1" dirty="0" smtClean="0">
                <a:solidFill>
                  <a:srgbClr val="000046"/>
                </a:solidFill>
              </a:rPr>
              <a:t>Direct $220 </a:t>
            </a:r>
            <a:r>
              <a:rPr lang="en-US" altLang="en-US" sz="3200" b="1" dirty="0" smtClean="0">
                <a:solidFill>
                  <a:srgbClr val="000046"/>
                </a:solidFill>
              </a:rPr>
              <a:t>M</a:t>
            </a:r>
            <a:endParaRPr lang="en-US" altLang="en-US" sz="3200" b="1" dirty="0">
              <a:solidFill>
                <a:srgbClr val="000046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591300" y="1517650"/>
            <a:ext cx="1831975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46050" y="1555750"/>
            <a:ext cx="2743200" cy="0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146050" y="2286000"/>
            <a:ext cx="2743200" cy="0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46050" y="2590800"/>
            <a:ext cx="2743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146050" y="1555750"/>
            <a:ext cx="0" cy="1295400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255588" y="2380605"/>
            <a:ext cx="2819400" cy="461665"/>
          </a:xfrm>
          <a:prstGeom prst="rect">
            <a:avLst/>
          </a:prstGeom>
          <a:solidFill>
            <a:srgbClr val="E0FF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en-US" sz="2400" b="1" dirty="0" smtClean="0">
                <a:solidFill>
                  <a:srgbClr val="000046"/>
                </a:solidFill>
              </a:rPr>
              <a:t>$130 M</a:t>
            </a:r>
            <a:endParaRPr lang="en-US" altLang="en-US" sz="2400" b="1" dirty="0">
              <a:solidFill>
                <a:srgbClr val="000046"/>
              </a:solidFill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255588" y="2028825"/>
            <a:ext cx="2819400" cy="3206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80000"/>
              <a:defRPr/>
            </a:pPr>
            <a:r>
              <a:rPr lang="en-US" sz="15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Total Contracting Effort</a:t>
            </a: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3186113" y="2380605"/>
            <a:ext cx="2809875" cy="461665"/>
          </a:xfrm>
          <a:prstGeom prst="rect">
            <a:avLst/>
          </a:prstGeom>
          <a:solidFill>
            <a:srgbClr val="E0FF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en-US" sz="2400" b="1" dirty="0" smtClean="0">
                <a:solidFill>
                  <a:srgbClr val="000046"/>
                </a:solidFill>
              </a:rPr>
              <a:t>11</a:t>
            </a:r>
            <a:endParaRPr lang="en-US" altLang="en-US" sz="2400" b="1" dirty="0">
              <a:solidFill>
                <a:srgbClr val="000046"/>
              </a:solidFill>
            </a:endParaRP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3181350" y="2028825"/>
            <a:ext cx="2819400" cy="3206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80000"/>
              <a:defRPr/>
            </a:pPr>
            <a:r>
              <a:rPr lang="en-US" sz="15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Buildings Occupied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247650" y="1144588"/>
            <a:ext cx="8667750" cy="3206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80000"/>
              <a:defRPr/>
            </a:pPr>
            <a:r>
              <a:rPr lang="en-US" sz="15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Business Baseline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03200" y="3197225"/>
            <a:ext cx="46482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03200" y="5735638"/>
            <a:ext cx="46482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03200" y="3389313"/>
            <a:ext cx="0" cy="11414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851400" y="3197225"/>
            <a:ext cx="118427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203200" y="4530725"/>
            <a:ext cx="0" cy="1141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41300" y="2895600"/>
            <a:ext cx="5759450" cy="3206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Civilian </a:t>
            </a:r>
            <a:r>
              <a:rPr lang="en-US" sz="1500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Staffing – data as of 28 July 2016</a:t>
            </a:r>
            <a:endParaRPr lang="en-US" sz="15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162300" y="5101431"/>
            <a:ext cx="2838450" cy="63579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6002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6002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6002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6002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6002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00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00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00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00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285750" algn="l"/>
              </a:tabLst>
            </a:pPr>
            <a:r>
              <a:rPr lang="en-US" altLang="en-US" b="1" dirty="0" smtClean="0">
                <a:solidFill>
                  <a:srgbClr val="000046"/>
                </a:solidFill>
              </a:rPr>
              <a:t>	Bachelors</a:t>
            </a:r>
            <a:r>
              <a:rPr lang="en-US" altLang="en-US" b="1" i="1" dirty="0" smtClean="0">
                <a:solidFill>
                  <a:srgbClr val="000046"/>
                </a:solidFill>
              </a:rPr>
              <a:t> </a:t>
            </a:r>
            <a:r>
              <a:rPr lang="en-US" altLang="en-US" b="1" i="1" dirty="0">
                <a:solidFill>
                  <a:srgbClr val="000046"/>
                </a:solidFill>
              </a:rPr>
              <a:t>	</a:t>
            </a:r>
            <a:r>
              <a:rPr lang="en-US" altLang="en-US" b="1" i="1" dirty="0" smtClean="0">
                <a:solidFill>
                  <a:srgbClr val="000046"/>
                </a:solidFill>
              </a:rPr>
              <a:t>   </a:t>
            </a:r>
            <a:r>
              <a:rPr lang="en-US" altLang="en-US" b="1" dirty="0" smtClean="0">
                <a:solidFill>
                  <a:srgbClr val="000046"/>
                </a:solidFill>
              </a:rPr>
              <a:t>260</a:t>
            </a:r>
            <a:endParaRPr lang="en-US" altLang="en-US" b="1" dirty="0">
              <a:solidFill>
                <a:srgbClr val="000046"/>
              </a:solidFill>
            </a:endParaRPr>
          </a:p>
          <a:p>
            <a:pPr eaLnBrk="1" fontAlgn="base" hangingPunct="1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285750" algn="l"/>
              </a:tabLst>
            </a:pPr>
            <a:r>
              <a:rPr lang="en-US" altLang="en-US" b="1" dirty="0" smtClean="0">
                <a:solidFill>
                  <a:srgbClr val="000046"/>
                </a:solidFill>
              </a:rPr>
              <a:t>	Masters     </a:t>
            </a:r>
            <a:r>
              <a:rPr lang="en-US" altLang="en-US" b="1" i="1" dirty="0" smtClean="0">
                <a:solidFill>
                  <a:srgbClr val="000046"/>
                </a:solidFill>
              </a:rPr>
              <a:t>            	   139</a:t>
            </a:r>
            <a:endParaRPr lang="en-US" altLang="en-US" b="1" dirty="0">
              <a:solidFill>
                <a:srgbClr val="000046"/>
              </a:solidFill>
            </a:endParaRPr>
          </a:p>
          <a:p>
            <a:pPr eaLnBrk="1" fontAlgn="base" hangingPunct="1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  <a:buSzPct val="80000"/>
              <a:buFont typeface="Wingdings" pitchFamily="2" charset="2"/>
              <a:buNone/>
              <a:tabLst>
                <a:tab pos="285750" algn="l"/>
              </a:tabLst>
            </a:pPr>
            <a:r>
              <a:rPr lang="en-US" altLang="en-US" b="1" dirty="0" smtClean="0">
                <a:solidFill>
                  <a:srgbClr val="000046"/>
                </a:solidFill>
              </a:rPr>
              <a:t>	Doctorate</a:t>
            </a:r>
            <a:r>
              <a:rPr lang="en-US" altLang="en-US" b="1" dirty="0">
                <a:solidFill>
                  <a:srgbClr val="000046"/>
                </a:solidFill>
              </a:rPr>
              <a:t>	  </a:t>
            </a:r>
            <a:r>
              <a:rPr lang="en-US" altLang="en-US" b="1" dirty="0" smtClean="0">
                <a:solidFill>
                  <a:srgbClr val="000046"/>
                </a:solidFill>
              </a:rPr>
              <a:t> 4</a:t>
            </a:r>
            <a:endParaRPr lang="en-US" altLang="en-US" b="1" dirty="0">
              <a:solidFill>
                <a:srgbClr val="000046"/>
              </a:solidFill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00025" y="5516563"/>
            <a:ext cx="44307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00025" y="5453063"/>
            <a:ext cx="0" cy="7953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3169899" y="4347572"/>
            <a:ext cx="2865775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en-US" sz="1400" b="1" dirty="0" smtClean="0">
                <a:solidFill>
                  <a:srgbClr val="000046"/>
                </a:solidFill>
              </a:rPr>
              <a:t>47</a:t>
            </a:r>
            <a:endParaRPr lang="en-US" altLang="en-US" sz="1400" b="1" dirty="0">
              <a:solidFill>
                <a:srgbClr val="000046"/>
              </a:solidFill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3186113" y="4038600"/>
            <a:ext cx="2844800" cy="3048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80000"/>
              <a:defRPr/>
            </a:pPr>
            <a:r>
              <a:rPr lang="en-US" sz="14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Average Age of Workforce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3181350" y="3657600"/>
            <a:ext cx="2741613" cy="304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en-US" sz="1600" b="1" dirty="0" smtClean="0">
                <a:solidFill>
                  <a:srgbClr val="000046"/>
                </a:solidFill>
              </a:rPr>
              <a:t>543/ 37 </a:t>
            </a:r>
            <a:endParaRPr lang="en-US" altLang="en-US" sz="1600" b="1" dirty="0">
              <a:solidFill>
                <a:srgbClr val="000046"/>
              </a:solidFill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3197225" y="3318391"/>
            <a:ext cx="2781300" cy="307777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80000"/>
              <a:defRPr/>
            </a:pPr>
            <a:r>
              <a:rPr lang="en-US" sz="14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Employee End-strength (</a:t>
            </a:r>
            <a:r>
              <a:rPr lang="en-US" sz="1400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Civ</a:t>
            </a:r>
            <a:r>
              <a:rPr lang="en-US" sz="14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/Mil)</a:t>
            </a: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3195637" y="6143624"/>
            <a:ext cx="2824163" cy="40957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en-US" sz="1400" b="1" dirty="0" smtClean="0">
                <a:solidFill>
                  <a:srgbClr val="000046"/>
                </a:solidFill>
              </a:rPr>
              <a:t>110</a:t>
            </a:r>
          </a:p>
        </p:txBody>
      </p:sp>
      <p:sp>
        <p:nvSpPr>
          <p:cNvPr id="33" name="Text Box 57"/>
          <p:cNvSpPr txBox="1">
            <a:spLocks noChangeArrowheads="1"/>
          </p:cNvSpPr>
          <p:nvPr/>
        </p:nvSpPr>
        <p:spPr bwMode="auto">
          <a:xfrm>
            <a:off x="3164901" y="4764881"/>
            <a:ext cx="2838450" cy="3365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Workforce Education</a:t>
            </a:r>
          </a:p>
        </p:txBody>
      </p:sp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400246"/>
              </p:ext>
            </p:extLst>
          </p:nvPr>
        </p:nvGraphicFramePr>
        <p:xfrm>
          <a:off x="7601" y="3491789"/>
          <a:ext cx="3162299" cy="235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241301" y="3319046"/>
            <a:ext cx="2833688" cy="338554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S&amp;E Disciplines</a:t>
            </a:r>
            <a:endParaRPr lang="en-US" sz="1100" b="1" i="1" dirty="0">
              <a:solidFill>
                <a:srgbClr val="0070C0"/>
              </a:solidFill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247650" y="6205954"/>
            <a:ext cx="2827337" cy="34724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altLang="en-US" sz="1600" b="1" dirty="0" smtClean="0">
                <a:solidFill>
                  <a:srgbClr val="000046"/>
                </a:solidFill>
              </a:rPr>
              <a:t>325</a:t>
            </a:r>
            <a:endParaRPr lang="en-US" altLang="en-US" sz="1600" b="1" dirty="0">
              <a:solidFill>
                <a:srgbClr val="000046"/>
              </a:solidFill>
            </a:endParaRPr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241300" y="5867400"/>
            <a:ext cx="2833687" cy="338554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Scientist &amp; Engineers </a:t>
            </a:r>
            <a:endParaRPr lang="en-US" sz="1100" b="1" i="1" dirty="0">
              <a:solidFill>
                <a:srgbClr val="0070C0"/>
              </a:solidFill>
            </a:endParaRPr>
          </a:p>
        </p:txBody>
      </p:sp>
      <p:sp>
        <p:nvSpPr>
          <p:cNvPr id="42" name="Text Box 57"/>
          <p:cNvSpPr txBox="1">
            <a:spLocks noChangeArrowheads="1"/>
          </p:cNvSpPr>
          <p:nvPr/>
        </p:nvSpPr>
        <p:spPr bwMode="auto">
          <a:xfrm>
            <a:off x="3162301" y="5867400"/>
            <a:ext cx="2833687" cy="338554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spc="-1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Cyber Engineering Workforce</a:t>
            </a:r>
            <a:endParaRPr lang="en-US" sz="1100" b="1" i="1" spc="-10" dirty="0">
              <a:solidFill>
                <a:srgbClr val="0070C0"/>
              </a:solidFill>
            </a:endParaRPr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4032837807"/>
              </p:ext>
            </p:extLst>
          </p:nvPr>
        </p:nvGraphicFramePr>
        <p:xfrm>
          <a:off x="6100763" y="3200837"/>
          <a:ext cx="2814637" cy="333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6100763" y="2893060"/>
            <a:ext cx="2819400" cy="307777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80000"/>
              <a:defRPr/>
            </a:pPr>
            <a:r>
              <a:rPr lang="en-US" sz="14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Business Base in $M</a:t>
            </a: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6103937" y="2393940"/>
            <a:ext cx="2781300" cy="461665"/>
          </a:xfrm>
          <a:prstGeom prst="rect">
            <a:avLst/>
          </a:prstGeom>
          <a:solidFill>
            <a:srgbClr val="E0FF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181,045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6083300" y="2042160"/>
            <a:ext cx="2795587" cy="3206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Pct val="80000"/>
              <a:defRPr/>
            </a:pPr>
            <a:r>
              <a:rPr lang="en-US" sz="15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Total Square Feet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86701"/>
            <a:ext cx="3657600" cy="247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2" name="Rectangle 6"/>
          <p:cNvSpPr>
            <a:spLocks noGrp="1" noChangeArrowheads="1"/>
          </p:cNvSpPr>
          <p:nvPr>
            <p:ph type="title"/>
          </p:nvPr>
        </p:nvSpPr>
        <p:spPr>
          <a:xfrm>
            <a:off x="1266825" y="76200"/>
            <a:ext cx="6611938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Readiness &amp; Training Systems</a:t>
            </a:r>
            <a:br>
              <a:rPr lang="en-US" sz="2800" dirty="0"/>
            </a:br>
            <a:r>
              <a:rPr lang="en-US" sz="2800" dirty="0"/>
              <a:t>Department (R) Unique Capabilities</a:t>
            </a: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796" descr="Va Capes Golden Triangle_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/>
          <a:stretch/>
        </p:blipFill>
        <p:spPr bwMode="auto">
          <a:xfrm>
            <a:off x="2038856" y="2804346"/>
            <a:ext cx="5066288" cy="291065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Work Files FY 15\Dam Neck FY15\PG-15-CDSA-4_DNeck Pro 16 Command Briefing\Images\141107-N-IC565-0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t="18884" r="12125" b="10494"/>
          <a:stretch/>
        </p:blipFill>
        <p:spPr bwMode="auto">
          <a:xfrm>
            <a:off x="195315" y="5562600"/>
            <a:ext cx="1425840" cy="917948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95587" y="6359108"/>
            <a:ext cx="1225296" cy="2154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pc="-10" dirty="0">
                <a:solidFill>
                  <a:srgbClr val="000066"/>
                </a:solidFill>
                <a:latin typeface="Arial" pitchFamily="34" charset="0"/>
              </a:rPr>
              <a:t>System Engineering</a:t>
            </a:r>
          </a:p>
        </p:txBody>
      </p:sp>
      <p:pic>
        <p:nvPicPr>
          <p:cNvPr id="9" name="Picture 2" descr="C:\Work Files FY 15\Dam Neck FY15\PG-15-CDSA-4_DNeck Pro 16 Command Briefing\Images\Rapid Response Engineerin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4203" r="8003" b="14918"/>
          <a:stretch/>
        </p:blipFill>
        <p:spPr bwMode="auto">
          <a:xfrm>
            <a:off x="195321" y="4266546"/>
            <a:ext cx="1425840" cy="917949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95587" y="4984440"/>
            <a:ext cx="122529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66"/>
                </a:solidFill>
                <a:latin typeface="Arial" pitchFamily="34" charset="0"/>
              </a:rPr>
              <a:t>Rapid Response Engineering</a:t>
            </a:r>
          </a:p>
        </p:txBody>
      </p:sp>
      <p:pic>
        <p:nvPicPr>
          <p:cNvPr id="14" name="Picture 7" descr="C:\Work Files FY 15\Dam Neck FY15\PG-15-CDSA-4_DNeck Pro 16 Command Briefing\Images\120208-N-NX489-0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11662" r="16236" b="21577"/>
          <a:stretch/>
        </p:blipFill>
        <p:spPr bwMode="auto">
          <a:xfrm>
            <a:off x="7533321" y="2867937"/>
            <a:ext cx="1425839" cy="967054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33592" y="3692044"/>
            <a:ext cx="122529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66"/>
                </a:solidFill>
                <a:latin typeface="Arial" pitchFamily="34" charset="0"/>
              </a:rPr>
              <a:t>Modeling and Simulation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01676" y="1554567"/>
            <a:ext cx="1457484" cy="1080130"/>
            <a:chOff x="7501676" y="1554567"/>
            <a:chExt cx="1457484" cy="108013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" t="2986" r="6483" b="2986"/>
            <a:stretch/>
          </p:blipFill>
          <p:spPr bwMode="auto">
            <a:xfrm>
              <a:off x="7501676" y="1554567"/>
              <a:ext cx="1457484" cy="1019490"/>
            </a:xfrm>
            <a:prstGeom prst="roundRect">
              <a:avLst/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7617770" y="2420032"/>
              <a:ext cx="1225296" cy="214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000066"/>
                  </a:solidFill>
                  <a:latin typeface="Arial" pitchFamily="34" charset="0"/>
                </a:rPr>
                <a:t>Integrated Training</a:t>
              </a:r>
            </a:p>
          </p:txBody>
        </p:sp>
      </p:grpSp>
      <p:pic>
        <p:nvPicPr>
          <p:cNvPr id="19" name="Picture 18" descr="C:\Work Files FY 15\Dam Neck FY15\PG-15-CDSA-4_DNeck Pro 16 Command Briefing\Images\Integrated Logistic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2994" r="11257" b="8986"/>
          <a:stretch/>
        </p:blipFill>
        <p:spPr bwMode="auto">
          <a:xfrm>
            <a:off x="7522840" y="5562600"/>
            <a:ext cx="1425839" cy="925534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623111" y="6380412"/>
            <a:ext cx="1225296" cy="2154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66"/>
                </a:solidFill>
                <a:latin typeface="Arial" pitchFamily="34" charset="0"/>
              </a:rPr>
              <a:t>Integrated Logistics</a:t>
            </a:r>
          </a:p>
        </p:txBody>
      </p:sp>
      <p:pic>
        <p:nvPicPr>
          <p:cNvPr id="21" name="Picture 6" descr="C:\Work Files FY 15\Dam Neck FY15\PG-15-CDSA-4_DNeck Pro 16 Command Briefing\Images\070509-N-0592C-00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20429" r="12028" b="1877"/>
          <a:stretch/>
        </p:blipFill>
        <p:spPr bwMode="auto">
          <a:xfrm>
            <a:off x="7533320" y="4263838"/>
            <a:ext cx="1425839" cy="1006447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633591" y="5113917"/>
            <a:ext cx="1225296" cy="2154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pc="-20" dirty="0">
                <a:solidFill>
                  <a:srgbClr val="000066"/>
                </a:solidFill>
                <a:latin typeface="Arial" pitchFamily="34" charset="0"/>
              </a:rPr>
              <a:t>Lifecycle Engineering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32673" y="1554567"/>
            <a:ext cx="1457484" cy="1157854"/>
            <a:chOff x="3832673" y="1554567"/>
            <a:chExt cx="1457484" cy="1157854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" t="7141" r="12652" b="1015"/>
            <a:stretch/>
          </p:blipFill>
          <p:spPr bwMode="auto">
            <a:xfrm>
              <a:off x="3832673" y="1554567"/>
              <a:ext cx="1457484" cy="1019490"/>
            </a:xfrm>
            <a:prstGeom prst="roundRect">
              <a:avLst/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3946983" y="2343089"/>
              <a:ext cx="1228864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pc="-10" dirty="0">
                  <a:solidFill>
                    <a:srgbClr val="000066"/>
                  </a:solidFill>
                </a:rPr>
                <a:t>&gt;</a:t>
              </a:r>
              <a:r>
                <a:rPr lang="en-US" sz="800" b="1" spc="-10" dirty="0">
                  <a:solidFill>
                    <a:srgbClr val="000066"/>
                  </a:solidFill>
                </a:rPr>
                <a:t> 50% of US Navy &amp; Joint</a:t>
              </a:r>
              <a:br>
                <a:rPr lang="en-US" sz="800" b="1" spc="-10" dirty="0">
                  <a:solidFill>
                    <a:srgbClr val="000066"/>
                  </a:solidFill>
                </a:rPr>
              </a:br>
              <a:r>
                <a:rPr lang="en-US" sz="800" b="1" spc="-10" dirty="0">
                  <a:solidFill>
                    <a:srgbClr val="000066"/>
                  </a:solidFill>
                </a:rPr>
                <a:t>Forces Within 30 Minutes</a:t>
              </a:r>
            </a:p>
          </p:txBody>
        </p:sp>
      </p:grpSp>
      <p:pic>
        <p:nvPicPr>
          <p:cNvPr id="26" name="Picture 3" descr="C:\Work Files FY 15\Dam Neck FY15\PG-15-CDSA-4_DNeck Pro 16 Command Briefing\Images\140508-N-JX484-00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4510" r="2757" b="4509"/>
          <a:stretch/>
        </p:blipFill>
        <p:spPr bwMode="auto">
          <a:xfrm>
            <a:off x="195323" y="2867937"/>
            <a:ext cx="1425838" cy="945800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5587" y="3635071"/>
            <a:ext cx="122529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66"/>
                </a:solidFill>
                <a:latin typeface="Arial" pitchFamily="34" charset="0"/>
              </a:rPr>
              <a:t>Cybersecurity Engineering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3722" y="1552087"/>
            <a:ext cx="1409025" cy="1129557"/>
            <a:chOff x="203722" y="1552087"/>
            <a:chExt cx="1409025" cy="1129557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9" t="53437" r="49156" b="707"/>
            <a:stretch/>
          </p:blipFill>
          <p:spPr bwMode="auto">
            <a:xfrm>
              <a:off x="203722" y="1552087"/>
              <a:ext cx="1409025" cy="1006447"/>
            </a:xfrm>
            <a:prstGeom prst="roundRect">
              <a:avLst/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295586" y="2343090"/>
              <a:ext cx="1225296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spc="-20" dirty="0">
                  <a:solidFill>
                    <a:srgbClr val="000066"/>
                  </a:solidFill>
                  <a:latin typeface="Arial" pitchFamily="34" charset="0"/>
                </a:rPr>
                <a:t>Hardware/Software,</a:t>
              </a:r>
              <a:br>
                <a:rPr lang="en-US" sz="800" b="1" spc="-20" dirty="0">
                  <a:solidFill>
                    <a:srgbClr val="000066"/>
                  </a:solidFill>
                  <a:latin typeface="Arial" pitchFamily="34" charset="0"/>
                </a:rPr>
              </a:br>
              <a:r>
                <a:rPr lang="en-US" sz="800" b="1" spc="-20" dirty="0">
                  <a:solidFill>
                    <a:srgbClr val="000066"/>
                  </a:solidFill>
                  <a:latin typeface="Arial" pitchFamily="34" charset="0"/>
                </a:rPr>
                <a:t>Network Engineering</a:t>
              </a:r>
            </a:p>
          </p:txBody>
        </p: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139824" y="2347402"/>
            <a:ext cx="1225296" cy="2154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pc="-30" dirty="0">
                <a:solidFill>
                  <a:srgbClr val="000066"/>
                </a:solidFill>
                <a:latin typeface="Arial" pitchFamily="34" charset="0"/>
              </a:rPr>
              <a:t>Systems  Safety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682997" y="1571097"/>
            <a:ext cx="1425839" cy="1024818"/>
            <a:chOff x="5682997" y="1571097"/>
            <a:chExt cx="1425839" cy="1024818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2997" y="1571097"/>
              <a:ext cx="1425839" cy="9505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5783268" y="2380471"/>
              <a:ext cx="1225296" cy="215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000066"/>
                  </a:solidFill>
                  <a:latin typeface="Arial" pitchFamily="34" charset="0"/>
                </a:rPr>
                <a:t>Test and Evaluation</a:t>
              </a:r>
            </a:p>
          </p:txBody>
        </p:sp>
      </p:grp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195321" y="1156901"/>
            <a:ext cx="8753358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The Navy's Operationally Relevant Test, Training and Experimentation Environment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7277" y="5856009"/>
            <a:ext cx="4414116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VACAPES Operating Area</a:t>
            </a:r>
          </a:p>
          <a:p>
            <a:pPr algn="ctr">
              <a:defRPr/>
            </a:pP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The Only Test And Training Space In The World Covered</a:t>
            </a:r>
            <a:b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By Land-Based SPS-48, SPS-49, &amp; SPY 1 Radars </a:t>
            </a:r>
            <a:endParaRPr lang="en-US" sz="12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76894" y="1447800"/>
            <a:ext cx="6021645" cy="0"/>
          </a:xfrm>
          <a:prstGeom prst="line">
            <a:avLst/>
          </a:prstGeom>
          <a:ln w="12700" cap="sq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38856" y="5830669"/>
            <a:ext cx="5066288" cy="0"/>
          </a:xfrm>
          <a:prstGeom prst="line">
            <a:avLst/>
          </a:prstGeom>
          <a:ln w="12700" cap="sq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38856" y="6534150"/>
            <a:ext cx="5066288" cy="0"/>
          </a:xfrm>
          <a:prstGeom prst="line">
            <a:avLst/>
          </a:prstGeom>
          <a:ln w="12700" cap="sq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76894" y="1143000"/>
            <a:ext cx="6021645" cy="0"/>
          </a:xfrm>
          <a:prstGeom prst="line">
            <a:avLst/>
          </a:prstGeom>
          <a:ln w="12700" cap="sq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76031"/>
            <a:ext cx="1542544" cy="1014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139824" y="2404645"/>
            <a:ext cx="1225296" cy="2154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66"/>
                </a:solidFill>
                <a:latin typeface="Arial" pitchFamily="34" charset="0"/>
              </a:rPr>
              <a:t>Systems Safety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86701"/>
            <a:ext cx="3657600" cy="247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235292" y="76200"/>
            <a:ext cx="6657975" cy="7334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Readiness &amp; Training Systems</a:t>
            </a:r>
            <a:br>
              <a:rPr lang="en-US" dirty="0" smtClean="0"/>
            </a:br>
            <a:r>
              <a:rPr lang="en-US" dirty="0" smtClean="0"/>
              <a:t>Department (R) Unique Capabilities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95321" y="1156901"/>
            <a:ext cx="8753358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The </a:t>
            </a:r>
            <a:r>
              <a:rPr lang="en-US" sz="12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Navy's Operationally </a:t>
            </a: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Relevant Test, Training and Experimentation </a:t>
            </a:r>
            <a:r>
              <a:rPr lang="en-US" sz="12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Environment</a:t>
            </a:r>
            <a:endParaRPr lang="en-US" sz="12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76894" y="1143000"/>
            <a:ext cx="6021645" cy="0"/>
          </a:xfrm>
          <a:prstGeom prst="line">
            <a:avLst/>
          </a:prstGeom>
          <a:ln w="12700" cap="sq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6894" y="1447800"/>
            <a:ext cx="6021645" cy="0"/>
          </a:xfrm>
          <a:prstGeom prst="line">
            <a:avLst/>
          </a:prstGeom>
          <a:ln w="12700" cap="sq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03722" y="1552087"/>
            <a:ext cx="1409025" cy="1129557"/>
            <a:chOff x="872382" y="1628287"/>
            <a:chExt cx="1409025" cy="1129557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9" t="53437" r="49156" b="707"/>
            <a:stretch/>
          </p:blipFill>
          <p:spPr bwMode="auto">
            <a:xfrm>
              <a:off x="872382" y="1628287"/>
              <a:ext cx="1409025" cy="1006447"/>
            </a:xfrm>
            <a:prstGeom prst="roundRect">
              <a:avLst/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964246" y="2419290"/>
              <a:ext cx="1225296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spc="-20" dirty="0" smtClean="0">
                  <a:solidFill>
                    <a:srgbClr val="000066"/>
                  </a:solidFill>
                  <a:latin typeface="Arial" pitchFamily="34" charset="0"/>
                </a:rPr>
                <a:t>Hardware/Software,</a:t>
              </a:r>
              <a:br>
                <a:rPr lang="en-US" sz="800" b="1" spc="-20" dirty="0" smtClean="0">
                  <a:solidFill>
                    <a:srgbClr val="000066"/>
                  </a:solidFill>
                  <a:latin typeface="Arial" pitchFamily="34" charset="0"/>
                </a:rPr>
              </a:br>
              <a:r>
                <a:rPr lang="en-US" sz="800" b="1" spc="-20" dirty="0" smtClean="0">
                  <a:solidFill>
                    <a:srgbClr val="000066"/>
                  </a:solidFill>
                  <a:latin typeface="Arial" pitchFamily="34" charset="0"/>
                </a:rPr>
                <a:t>Network Engineering</a:t>
              </a:r>
              <a:endParaRPr lang="en-US" sz="800" b="1" spc="-2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13994" y="1555338"/>
            <a:ext cx="1425839" cy="1080139"/>
            <a:chOff x="2842395" y="1631538"/>
            <a:chExt cx="1425839" cy="1080139"/>
          </a:xfrm>
        </p:grpSpPr>
        <p:pic>
          <p:nvPicPr>
            <p:cNvPr id="16" name="Picture 3" descr="C:\Work Files FY 15\Dam Neck FY15\Cmd Slides\Assets\Edited CDSA Aerial Photo Crop 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7" r="9111" b="20097"/>
            <a:stretch/>
          </p:blipFill>
          <p:spPr bwMode="auto">
            <a:xfrm>
              <a:off x="2842395" y="1631538"/>
              <a:ext cx="1425839" cy="1018719"/>
            </a:xfrm>
            <a:prstGeom prst="roundRect">
              <a:avLst/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942666" y="2496232"/>
              <a:ext cx="1225296" cy="21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spc="-30" dirty="0" smtClean="0">
                  <a:solidFill>
                    <a:srgbClr val="000066"/>
                  </a:solidFill>
                  <a:latin typeface="Arial" pitchFamily="34" charset="0"/>
                </a:rPr>
                <a:t>CDSA Dam Neck</a:t>
              </a:r>
              <a:endParaRPr lang="en-US" sz="800" b="1" spc="-3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49276" y="1654528"/>
            <a:ext cx="1457484" cy="1080130"/>
            <a:chOff x="7501676" y="1630767"/>
            <a:chExt cx="1457484" cy="108013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" t="2986" r="6483" b="2986"/>
            <a:stretch/>
          </p:blipFill>
          <p:spPr bwMode="auto">
            <a:xfrm>
              <a:off x="7501676" y="1630767"/>
              <a:ext cx="1457484" cy="1019490"/>
            </a:xfrm>
            <a:prstGeom prst="roundRect">
              <a:avLst/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7617770" y="2496232"/>
              <a:ext cx="1225296" cy="214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0066"/>
                  </a:solidFill>
                  <a:latin typeface="Arial" pitchFamily="34" charset="0"/>
                </a:rPr>
                <a:t>Integrated Training</a:t>
              </a:r>
              <a:endParaRPr lang="en-US" sz="800" b="1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33800" y="1585346"/>
            <a:ext cx="1457484" cy="1157854"/>
            <a:chOff x="5059235" y="1630767"/>
            <a:chExt cx="1457484" cy="115785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" t="7141" r="12652" b="1015"/>
            <a:stretch/>
          </p:blipFill>
          <p:spPr bwMode="auto">
            <a:xfrm>
              <a:off x="5059235" y="1630767"/>
              <a:ext cx="1457484" cy="1019490"/>
            </a:xfrm>
            <a:prstGeom prst="roundRect">
              <a:avLst/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5173545" y="2419289"/>
              <a:ext cx="1228864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spc="-10" dirty="0" smtClean="0">
                  <a:solidFill>
                    <a:srgbClr val="000066"/>
                  </a:solidFill>
                </a:rPr>
                <a:t>&gt;</a:t>
              </a:r>
              <a:r>
                <a:rPr lang="en-US" sz="800" b="1" spc="-10" dirty="0" smtClean="0">
                  <a:solidFill>
                    <a:srgbClr val="000066"/>
                  </a:solidFill>
                </a:rPr>
                <a:t> 50% of US Navy &amp; Joint</a:t>
              </a:r>
              <a:br>
                <a:rPr lang="en-US" sz="800" b="1" spc="-10" dirty="0" smtClean="0">
                  <a:solidFill>
                    <a:srgbClr val="000066"/>
                  </a:solidFill>
                </a:rPr>
              </a:br>
              <a:r>
                <a:rPr lang="en-US" sz="800" b="1" spc="-10" dirty="0" smtClean="0">
                  <a:solidFill>
                    <a:srgbClr val="000066"/>
                  </a:solidFill>
                </a:rPr>
                <a:t>Forces Within 30 Minutes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30597" y="1671058"/>
            <a:ext cx="1425839" cy="1024818"/>
            <a:chOff x="7543802" y="4318010"/>
            <a:chExt cx="1425839" cy="1024818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3802" y="4318010"/>
              <a:ext cx="1425839" cy="950559"/>
            </a:xfrm>
            <a:prstGeom prst="roundRect">
              <a:avLst/>
            </a:prstGeom>
            <a:ln w="5715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7644073" y="5127384"/>
              <a:ext cx="1225296" cy="215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0066"/>
                  </a:solidFill>
                  <a:latin typeface="Arial" pitchFamily="34" charset="0"/>
                </a:rPr>
                <a:t>Test and Evaluation</a:t>
              </a:r>
              <a:endParaRPr lang="en-US" sz="800" b="1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</p:grpSp>
      <p:pic>
        <p:nvPicPr>
          <p:cNvPr id="27" name="Picture 5" descr="C:\Work Files FY 15\Dam Neck FY15\PG-15-CDSA-4_DNeck Pro 16 Command Briefing\Images\141107-N-IC565-08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t="18884" r="12125" b="10494"/>
          <a:stretch/>
        </p:blipFill>
        <p:spPr bwMode="auto">
          <a:xfrm>
            <a:off x="195315" y="5562600"/>
            <a:ext cx="1425840" cy="917948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95587" y="6359108"/>
            <a:ext cx="1225296" cy="2154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800" b="1" spc="-10" dirty="0" smtClean="0">
                <a:solidFill>
                  <a:srgbClr val="000066"/>
                </a:solidFill>
                <a:latin typeface="Arial" pitchFamily="34" charset="0"/>
              </a:rPr>
              <a:t>System Engineering</a:t>
            </a:r>
            <a:endParaRPr lang="en-US" sz="800" b="1" spc="-10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29" name="Picture 2" descr="C:\Work Files FY 15\Dam Neck FY15\PG-15-CDSA-4_DNeck Pro 16 Command Briefing\Images\Rapid Response Engineerin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4203" r="8003" b="14918"/>
          <a:stretch/>
        </p:blipFill>
        <p:spPr bwMode="auto">
          <a:xfrm>
            <a:off x="195321" y="4266546"/>
            <a:ext cx="1425840" cy="917949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95587" y="4984440"/>
            <a:ext cx="122529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66"/>
                </a:solidFill>
                <a:latin typeface="Arial" pitchFamily="34" charset="0"/>
              </a:rPr>
              <a:t>Rapid Response Engineering</a:t>
            </a:r>
            <a:endParaRPr lang="en-US" sz="800" b="1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31" name="Picture 7" descr="C:\Work Files FY 15\Dam Neck FY15\PG-15-CDSA-4_DNeck Pro 16 Command Briefing\Images\120208-N-NX489-0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11662" r="16236" b="21577"/>
          <a:stretch/>
        </p:blipFill>
        <p:spPr bwMode="auto">
          <a:xfrm>
            <a:off x="7533321" y="2867937"/>
            <a:ext cx="1425839" cy="967054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633592" y="3692044"/>
            <a:ext cx="122529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66"/>
                </a:solidFill>
                <a:latin typeface="Arial" pitchFamily="34" charset="0"/>
              </a:rPr>
              <a:t>Modeling and Simulation</a:t>
            </a:r>
            <a:endParaRPr lang="en-US" sz="800" b="1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33" name="Picture 32" descr="C:\Work Files FY 15\Dam Neck FY15\PG-15-CDSA-4_DNeck Pro 16 Command Briefing\Images\Integrated Logistics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2994" r="11257" b="8986"/>
          <a:stretch/>
        </p:blipFill>
        <p:spPr bwMode="auto">
          <a:xfrm>
            <a:off x="7522840" y="5562600"/>
            <a:ext cx="1425839" cy="925534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Work Files FY 15\Dam Neck FY15\PG-15-CDSA-4_DNeck Pro 16 Command Briefing\Images\070509-N-0592C-00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20429" r="12028" b="1877"/>
          <a:stretch/>
        </p:blipFill>
        <p:spPr bwMode="auto">
          <a:xfrm>
            <a:off x="7533320" y="4263838"/>
            <a:ext cx="1425839" cy="1006447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7633591" y="5113917"/>
            <a:ext cx="1225296" cy="2154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800" b="1" spc="-20" dirty="0" smtClean="0">
                <a:solidFill>
                  <a:srgbClr val="000066"/>
                </a:solidFill>
                <a:latin typeface="Arial" pitchFamily="34" charset="0"/>
              </a:rPr>
              <a:t>Lifecycle Engineering</a:t>
            </a:r>
            <a:endParaRPr lang="en-US" sz="800" b="1" spc="-20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36" name="Picture 3" descr="C:\Work Files FY 15\Dam Neck FY15\PG-15-CDSA-4_DNeck Pro 16 Command Briefing\Images\140508-N-JX484-005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4510" r="2757" b="4509"/>
          <a:stretch/>
        </p:blipFill>
        <p:spPr bwMode="auto">
          <a:xfrm>
            <a:off x="195323" y="2867937"/>
            <a:ext cx="1425838" cy="945800"/>
          </a:xfrm>
          <a:prstGeom prst="roundRect">
            <a:avLst/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95587" y="3635071"/>
            <a:ext cx="122529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66"/>
                </a:solidFill>
                <a:latin typeface="Arial" pitchFamily="34" charset="0"/>
              </a:rPr>
              <a:t>Cybersecurity Engineering</a:t>
            </a:r>
            <a:endParaRPr lang="en-US" sz="800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133600" y="5859244"/>
            <a:ext cx="487680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VACAPES Operating Area</a:t>
            </a:r>
          </a:p>
          <a:p>
            <a:pPr algn="ctr">
              <a:defRPr/>
            </a:pP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The Only Test And Training Space In The </a:t>
            </a:r>
            <a:r>
              <a:rPr lang="en-US" sz="12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World Covered</a:t>
            </a:r>
            <a:br>
              <a:rPr lang="en-US" sz="12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en-US" sz="12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By </a:t>
            </a:r>
            <a:r>
              <a:rPr lang="en-US" sz="12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Land-Based SPS-48, SPS-49, &amp; SPY 1 Radars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038856" y="5830669"/>
            <a:ext cx="5066288" cy="0"/>
          </a:xfrm>
          <a:prstGeom prst="line">
            <a:avLst/>
          </a:prstGeom>
          <a:ln w="12700" cap="sq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38856" y="6534150"/>
            <a:ext cx="5066288" cy="0"/>
          </a:xfrm>
          <a:prstGeom prst="line">
            <a:avLst/>
          </a:prstGeom>
          <a:ln w="12700" cap="sq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796" descr="Va Capes Golden Triangle_v2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/>
          <a:stretch/>
        </p:blipFill>
        <p:spPr bwMode="auto">
          <a:xfrm>
            <a:off x="2038856" y="2804346"/>
            <a:ext cx="5066288" cy="291065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613904" y="6400800"/>
            <a:ext cx="1225296" cy="2154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66"/>
                </a:solidFill>
                <a:latin typeface="Arial" pitchFamily="34" charset="0"/>
              </a:rPr>
              <a:t>Integrated Logistics</a:t>
            </a:r>
            <a:endParaRPr lang="en-US" sz="800" b="1" dirty="0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6825" y="109728"/>
            <a:ext cx="6611938" cy="733425"/>
          </a:xfrm>
        </p:spPr>
        <p:txBody>
          <a:bodyPr/>
          <a:lstStyle/>
          <a:p>
            <a:r>
              <a:rPr lang="en-US" dirty="0" smtClean="0"/>
              <a:t>R10 </a:t>
            </a:r>
            <a:r>
              <a:rPr lang="en-US" dirty="0"/>
              <a:t>Division</a:t>
            </a:r>
            <a:br>
              <a:rPr lang="en-US" dirty="0"/>
            </a:br>
            <a:r>
              <a:rPr lang="en-US" sz="2400" dirty="0" smtClean="0"/>
              <a:t>C6ISR Systems </a:t>
            </a:r>
            <a:r>
              <a:rPr lang="en-US" sz="2400" dirty="0"/>
              <a:t>Division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0224" y="1255692"/>
            <a:ext cx="4216400" cy="1106508"/>
            <a:chOff x="4730224" y="1255692"/>
            <a:chExt cx="4216400" cy="1106508"/>
          </a:xfrm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4730224" y="1255692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4730732" y="1587804"/>
              <a:ext cx="4215384" cy="774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To be a world class provider of rapid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response engineering focused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on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Global</a:t>
              </a:r>
            </a:p>
            <a:p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Maritime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Security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Operations. We accomplish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this through the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utilization and</a:t>
              </a:r>
            </a:p>
            <a:p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development of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advanced technologies and the application of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Systems of</a:t>
              </a:r>
            </a:p>
            <a:p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Systems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Engineering principles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.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9108" y="2518194"/>
            <a:ext cx="4216400" cy="1828800"/>
            <a:chOff x="229108" y="2518194"/>
            <a:chExt cx="4216400" cy="1828800"/>
          </a:xfrm>
        </p:grpSpPr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229108" y="2518194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Capabilities</a:t>
              </a: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229616" y="2850306"/>
              <a:ext cx="4215384" cy="1496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DD08 – Surface Warfare System and Force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Level Certification/IV&amp;V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DD21 – National Response Missions, Including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Homeland Security</a:t>
              </a:r>
              <a:b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and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Defense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DD27 – Tactical Common Data Communications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Systems Integration</a:t>
              </a:r>
              <a:b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and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Interoperability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DD35 – Integrated Surface Combat Controls Systems Support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DD36 – Integrated Training Systems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DD38 – </a:t>
              </a:r>
              <a:r>
                <a:rPr lang="en-US" sz="11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Jt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 Command and Control Systems Integration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and Architecture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Dev.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4496719"/>
            <a:ext cx="4216400" cy="1828800"/>
            <a:chOff x="228600" y="4496719"/>
            <a:chExt cx="4216400" cy="1828800"/>
          </a:xfrm>
        </p:grpSpPr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228600" y="4496719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Functional Capabilities</a:t>
              </a: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229108" y="4828831"/>
              <a:ext cx="4215384" cy="1496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Expeditionary Maritime Domain Awareness Systems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Signals Intelligence Collection Systems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Cyber Security Engineering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Cyber Warfare Test and Evaluation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Rapid Response Engineering Solutions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Electronic Component Design and Development for Harsh Environments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Combat System Hardware Design and Development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Fleet and Operational Commander Engineering Support</a:t>
              </a:r>
            </a:p>
          </p:txBody>
        </p:sp>
      </p:grpSp>
      <p:pic>
        <p:nvPicPr>
          <p:cNvPr id="16" name="Picture 2" descr="C:\Work Files FY 15\Dam Neck FY15\PG-15-CDSA-4_DNeck Pro 16 Command Briefing\Images\Rapid Response Engineeri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5" r="12" b="44482"/>
          <a:stretch/>
        </p:blipFill>
        <p:spPr bwMode="auto">
          <a:xfrm>
            <a:off x="4723892" y="2512967"/>
            <a:ext cx="4215892" cy="815062"/>
          </a:xfrm>
          <a:prstGeom prst="rect">
            <a:avLst/>
          </a:prstGeom>
          <a:noFill/>
          <a:ln w="38100" cap="sq">
            <a:noFill/>
            <a:miter lim="800000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Work Files FY 15\Dam Neck FY15\PG-15-CDSA-4_DNeck Pro 16 Command Briefing\Images\Keyboard with Eye for Cybersecur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1" r="9752" b="7872"/>
          <a:stretch/>
        </p:blipFill>
        <p:spPr bwMode="auto">
          <a:xfrm>
            <a:off x="2998381" y="1255693"/>
            <a:ext cx="1446110" cy="1106507"/>
          </a:xfrm>
          <a:prstGeom prst="rect">
            <a:avLst/>
          </a:prstGeom>
          <a:noFill/>
          <a:ln w="38100" cap="sq">
            <a:noFill/>
            <a:miter lim="800000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Work Files FY 15\Dam Neck FY15\TAmmy VIP Visit\Photos\DSC_0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8826" r="2537" b="30576"/>
          <a:stretch/>
        </p:blipFill>
        <p:spPr bwMode="auto">
          <a:xfrm>
            <a:off x="228600" y="1255693"/>
            <a:ext cx="2589028" cy="1106507"/>
          </a:xfrm>
          <a:prstGeom prst="rect">
            <a:avLst/>
          </a:prstGeom>
          <a:noFill/>
          <a:ln w="38100" cap="sq">
            <a:noFill/>
            <a:miter lim="800000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723892" y="3488452"/>
            <a:ext cx="4216400" cy="2834664"/>
            <a:chOff x="4723892" y="3488452"/>
            <a:chExt cx="4216400" cy="2834664"/>
          </a:xfrm>
        </p:grpSpPr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4723892" y="3488452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Summary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4724400" y="3820564"/>
              <a:ext cx="4215384" cy="2502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2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Cybersecurity </a:t>
              </a:r>
              <a:r>
                <a:rPr lang="en-US" sz="1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Engineering Program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Marine Corps Systems Command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PEO IWS – PEO IWS 1/2/3/7/10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PEO LCS - PMS 501/505/515, PEO IWS 8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spc="-10" dirty="0">
                  <a:solidFill>
                    <a:schemeClr val="tx1"/>
                  </a:solidFill>
                  <a:cs typeface="Arial" panose="020B0604020202020204" pitchFamily="34" charset="0"/>
                </a:rPr>
                <a:t>PEO Carriers - PMS 312, PMS 378/379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NIOC Norfolk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SEA05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ASN RDA</a:t>
              </a:r>
            </a:p>
            <a:p>
              <a:endParaRPr lang="en-US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Intelligence Systems Program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Office of Naval Intelligence	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Naval Research Laboratory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Navy Cyber Warfare Development Group, Suitland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Commander, Naval Submarine Forces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Commander, Submarine Force U.S. Pacific Fleet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Commander, Tenth Fleet / Fleet Cyber Command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OPNAV N2/N6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PMS-435</a:t>
              </a:r>
            </a:p>
            <a:p>
              <a:endParaRPr lang="en-US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r>
                <a:rPr lang="en-US" sz="1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Expeditionary Technologies Program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PMS 408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Marine Corps Systems Command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Navy Expeditionary Intelligence Command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USCG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Office of Naval Research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NAVAIR PMA 205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5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6825" y="76200"/>
            <a:ext cx="6611938" cy="733425"/>
          </a:xfrm>
        </p:spPr>
        <p:txBody>
          <a:bodyPr/>
          <a:lstStyle/>
          <a:p>
            <a:r>
              <a:rPr lang="en-US" dirty="0" smtClean="0"/>
              <a:t>R20 </a:t>
            </a:r>
            <a:r>
              <a:rPr lang="en-US" dirty="0"/>
              <a:t>Division</a:t>
            </a:r>
            <a:br>
              <a:rPr lang="en-US" dirty="0"/>
            </a:br>
            <a:r>
              <a:rPr lang="en-US" dirty="0" smtClean="0"/>
              <a:t>Integrated Training Systems Division</a:t>
            </a:r>
            <a:endParaRPr lang="en-US" dirty="0"/>
          </a:p>
        </p:txBody>
      </p:sp>
      <p:pic>
        <p:nvPicPr>
          <p:cNvPr id="7" name="Picture 5" descr="C:\Users\william.d.tremper\Pictures\Navy\Ships\Acft Carriers\14212705107_509b8dc160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50000" r="23669" b="25551"/>
          <a:stretch/>
        </p:blipFill>
        <p:spPr bwMode="auto">
          <a:xfrm>
            <a:off x="4730732" y="2514600"/>
            <a:ext cx="4209052" cy="10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Files for Telework\Assets\Stock Images\Navy\Aircraft\E-2 Hawkeye\E-2C\A_U.S._Navy_E-2C_Hawkeye_aircraft_assigned_to_Airborne_Early_Warning_Squadron_(VAW)_117_flies_over_the_Pacific_Ocean_near_Ventura,_Calif._121120-N-HX866-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9" t="30099" r="13567" b="-12"/>
          <a:stretch/>
        </p:blipFill>
        <p:spPr bwMode="auto">
          <a:xfrm>
            <a:off x="3072891" y="1255691"/>
            <a:ext cx="1371601" cy="23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william.d.tremper\Pictures\Navy\Ships\140920-N-GN619-1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20342" r="21114" b="61"/>
          <a:stretch/>
        </p:blipFill>
        <p:spPr bwMode="auto">
          <a:xfrm>
            <a:off x="229616" y="1255692"/>
            <a:ext cx="2665984" cy="23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4730224" y="1255692"/>
            <a:ext cx="4216400" cy="341948"/>
          </a:xfrm>
          <a:prstGeom prst="rect">
            <a:avLst/>
          </a:prstGeom>
          <a:solidFill>
            <a:srgbClr val="2C588D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050" tIns="45524" rIns="91050" bIns="45524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9108" y="3755123"/>
            <a:ext cx="4216400" cy="1183742"/>
            <a:chOff x="229108" y="3163252"/>
            <a:chExt cx="4216400" cy="1183742"/>
          </a:xfrm>
        </p:grpSpPr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229108" y="3163252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Capabilities</a:t>
              </a: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229616" y="3505200"/>
              <a:ext cx="4215384" cy="8417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DD23 – Force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Level Warfare Systems Engineering and Integration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DD24 –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Force Level Warfare Systems Interoperability Engineering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DD36 –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Integrated Training Systems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DD38 –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Joint C2 Systems Integration &amp; Architecture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Development</a:t>
              </a:r>
              <a:endParaRPr lang="en-US" sz="11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228600" y="5144452"/>
            <a:ext cx="4216400" cy="341948"/>
          </a:xfrm>
          <a:prstGeom prst="rect">
            <a:avLst/>
          </a:prstGeom>
          <a:solidFill>
            <a:srgbClr val="2C588D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050" tIns="45524" rIns="91050" bIns="45524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Functional Capabilities</a:t>
            </a: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4723892" y="3755123"/>
            <a:ext cx="4216400" cy="341948"/>
          </a:xfrm>
          <a:prstGeom prst="rect">
            <a:avLst/>
          </a:prstGeom>
          <a:solidFill>
            <a:srgbClr val="2C588D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050" tIns="45524" rIns="91050" bIns="45524" anchor="ctr"/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Summary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228600" y="5457305"/>
            <a:ext cx="4215384" cy="839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524" rIns="91050" bIns="45524" numCol="1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Embedded Training Systems Design, Development, Implementation, </a:t>
            </a:r>
            <a:endParaRPr lang="en-US" sz="11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/>
            <a:r>
              <a:rPr lang="en-US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Testing</a:t>
            </a: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, Integration, Interoperability and Sustainment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Combat </a:t>
            </a: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System Engineering, Integration, Test &amp; Evaluation (</a:t>
            </a:r>
            <a:r>
              <a:rPr lang="en-US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T&amp;E) and </a:t>
            </a:r>
          </a:p>
          <a:p>
            <a:pPr marL="171450"/>
            <a:r>
              <a:rPr lang="en-US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Distance Support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4724400" y="4087235"/>
            <a:ext cx="4215384" cy="2238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524" rIns="91050" bIns="45524" numCol="2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PEO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IWS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1 – Interoperability, NTDLIOTS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, CST,  BFTT,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 ACTS, ATD</a:t>
            </a: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PEO IWS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2 – DBR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Training Interface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PEO IWS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4 – FMS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Training, Integration &amp; Interoperability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PEO IWS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6 – CEC</a:t>
            </a: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PEO IWS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10 – SSDS Training Systems &amp; Link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Interoperability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PMS 326 – German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FMS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NIPO – MTMD/M&amp;S</a:t>
            </a: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DDJT, JS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J7 – JKO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, Environment Operations, Environment </a:t>
            </a: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Architecture &amp; Cyberspace </a:t>
            </a:r>
            <a:r>
              <a:rPr 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ONR – A2AD</a:t>
            </a:r>
            <a:endParaRPr lang="en-US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730732" y="1587804"/>
            <a:ext cx="4215384" cy="77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524" rIns="91050" bIns="45524" numCol="1" anchor="ctr"/>
          <a:lstStyle/>
          <a:p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Leader in Research, Development, Engineering, </a:t>
            </a:r>
            <a:r>
              <a:rPr lang="en-US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Modernization and Sustainment</a:t>
            </a:r>
          </a:p>
          <a:p>
            <a:r>
              <a:rPr lang="en-US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of </a:t>
            </a: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Navy, Joint and Coalition </a:t>
            </a:r>
            <a:r>
              <a:rPr lang="en-US" sz="1100" dirty="0" smtClean="0">
                <a:solidFill>
                  <a:schemeClr val="tx1"/>
                </a:solidFill>
                <a:cs typeface="Arial" panose="020B0604020202020204" pitchFamily="34" charset="0"/>
              </a:rPr>
              <a:t>Integrated and Embedded Surface Training Systems</a:t>
            </a:r>
            <a:endParaRPr lang="en-US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7343-CEF7-4886-87C0-8CCD702142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24B70"/>
                </a:solidFill>
              </a:rPr>
              <a:t>Distribution A:  Approved for public release; distribution is unlimited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6825" y="76200"/>
            <a:ext cx="6611938" cy="733425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30 </a:t>
            </a:r>
            <a:r>
              <a:rPr lang="en-US" dirty="0"/>
              <a:t>Division</a:t>
            </a:r>
            <a:br>
              <a:rPr lang="en-US" dirty="0"/>
            </a:br>
            <a:r>
              <a:rPr lang="en-US" dirty="0"/>
              <a:t>Combat </a:t>
            </a:r>
            <a:r>
              <a:rPr lang="en-US" dirty="0" smtClean="0"/>
              <a:t>Systems Readiness Division</a:t>
            </a:r>
            <a:endParaRPr lang="en-US" dirty="0"/>
          </a:p>
        </p:txBody>
      </p:sp>
      <p:pic>
        <p:nvPicPr>
          <p:cNvPr id="7" name="Picture 2" descr="C:\Users\william.d.tremper\Pictures\Navy\Ships\150421-N-ZF498-2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13911" r="18532" b="-1"/>
          <a:stretch/>
        </p:blipFill>
        <p:spPr bwMode="auto">
          <a:xfrm>
            <a:off x="229615" y="1255692"/>
            <a:ext cx="2502951" cy="213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Work Files FY 15\Dam Neck FY15\TAmmy VIP Visit\Photos\120704-N-WB378-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10510" r="39102" b="1911"/>
          <a:stretch/>
        </p:blipFill>
        <p:spPr bwMode="auto">
          <a:xfrm>
            <a:off x="2819400" y="1255692"/>
            <a:ext cx="1626108" cy="213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730224" y="1255692"/>
            <a:ext cx="4216400" cy="877908"/>
            <a:chOff x="4730224" y="1255692"/>
            <a:chExt cx="4216400" cy="877908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4730224" y="1255692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4730732" y="1587804"/>
              <a:ext cx="4215384" cy="5457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Ensure that our systems remain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effective, ready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, supported and last their </a:t>
              </a: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/>
              </a:r>
              <a:b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full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design life.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9108" y="3525710"/>
            <a:ext cx="4216400" cy="970090"/>
            <a:chOff x="229108" y="3376904"/>
            <a:chExt cx="4216400" cy="970090"/>
          </a:xfrm>
        </p:grpSpPr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229108" y="3376904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Capabilities</a:t>
              </a:r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229616" y="3718852"/>
              <a:ext cx="4215384" cy="628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DD35 – Integrated Surface Combat Control Systems Support  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DD37 – Radar Distribution Systems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648201"/>
            <a:ext cx="4216400" cy="1677319"/>
            <a:chOff x="228600" y="4648201"/>
            <a:chExt cx="4216400" cy="1677319"/>
          </a:xfrm>
        </p:grpSpPr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228600" y="4648201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Functional Capabilities</a:t>
              </a: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229108" y="4990148"/>
              <a:ext cx="4215384" cy="13353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Fleet </a:t>
              </a: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Readiness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In-Service Engineering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Shipboard Alterations and Installations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Acquisition Engineering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Integrated Logistics Support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Configuration Management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3892" y="4648200"/>
            <a:ext cx="4216400" cy="1677319"/>
            <a:chOff x="4723892" y="4648200"/>
            <a:chExt cx="4216400" cy="1677319"/>
          </a:xfrm>
        </p:grpSpPr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4723892" y="4648200"/>
              <a:ext cx="4216400" cy="341948"/>
            </a:xfrm>
            <a:prstGeom prst="rect">
              <a:avLst/>
            </a:prstGeom>
            <a:solidFill>
              <a:srgbClr val="2C588D"/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050" tIns="45524" rIns="91050" bIns="45524" anchor="ctr"/>
            <a:lstStyle/>
            <a:p>
              <a:pPr algn="ctr" eaLnBrk="0" hangingPunct="0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Summary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4724400" y="4990149"/>
              <a:ext cx="4215384" cy="1335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440" tIns="45524" rIns="91050" bIns="45524" numCol="1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IWS 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 – Readiness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, TECR, Enterprise 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CM, CDS/CPS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, ASDS, DDS, SPA-25H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IWS 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10 – SSDS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MK 2, ACDS, TECR	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Ships/PMS 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400D – DDG51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New Construction (DDS/SPA-25H)	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Ships/PMS 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400F – AEGIS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Modernization (DDS/SPA-25H)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Ships/PMS 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326 – International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Fleet Support	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LCS, PMS420, 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PMS505 – LCS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ASW Mission Package Logistics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PEO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IWS 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5B – Surface </a:t>
              </a:r>
              <a:r>
                <a:rPr lang="en-US" sz="1000" dirty="0">
                  <a:solidFill>
                    <a:schemeClr val="tx1"/>
                  </a:solidFill>
                  <a:cs typeface="Arial" panose="020B0604020202020204" pitchFamily="34" charset="0"/>
                </a:rPr>
                <a:t>Ship ASW (AN/SQQ-89</a:t>
              </a:r>
              <a:r>
                <a:rPr lang="en-US" sz="1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  <a:endParaRPr lang="en-US" sz="10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4" descr="http://www.albawaba.com/sites/default/files/im/us-navy-uss-cruiser-aegis-ship-af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14095"/>
            <a:ext cx="4185543" cy="23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2090</Words>
  <Application>Microsoft Office PowerPoint</Application>
  <PresentationFormat>On-screen Show (4:3)</PresentationFormat>
  <Paragraphs>433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NSWC Dahlgren Division Integrated  Technical Departments</vt:lpstr>
      <vt:lpstr>PowerPoint Presentation</vt:lpstr>
      <vt:lpstr>FY16 - R Department </vt:lpstr>
      <vt:lpstr>Readiness &amp; Training Systems Department (R) Unique Capabilities</vt:lpstr>
      <vt:lpstr>Readiness &amp; Training Systems Department (R) Unique Capabilities</vt:lpstr>
      <vt:lpstr>R10 Division C6ISR Systems Division</vt:lpstr>
      <vt:lpstr>R20 Division Integrated Training Systems Division</vt:lpstr>
      <vt:lpstr>R30 Division Combat Systems Readiness Division</vt:lpstr>
      <vt:lpstr>R40 Division Systems Safety Engineering Division</vt:lpstr>
      <vt:lpstr>PowerPoint Presentation</vt:lpstr>
      <vt:lpstr>Rapid Engineering &amp; Additive Manufacturing</vt:lpstr>
      <vt:lpstr>PowerPoint Presentation</vt:lpstr>
      <vt:lpstr>Surface Warfare Systems</vt:lpstr>
      <vt:lpstr>Cross-Site Business Thrusts</vt:lpstr>
      <vt:lpstr>Types of Support Contracts</vt:lpstr>
      <vt:lpstr>Future Contracts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carrie.tarquinio</dc:creator>
  <cp:lastModifiedBy>Primm, Edward J CIV CDSA Dam Neck, F02</cp:lastModifiedBy>
  <cp:revision>277</cp:revision>
  <cp:lastPrinted>2016-03-09T13:11:23Z</cp:lastPrinted>
  <dcterms:created xsi:type="dcterms:W3CDTF">2010-03-30T15:34:14Z</dcterms:created>
  <dcterms:modified xsi:type="dcterms:W3CDTF">2016-10-12T14:06:58Z</dcterms:modified>
</cp:coreProperties>
</file>