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9" r:id="rId3"/>
    <p:sldId id="263" r:id="rId4"/>
    <p:sldId id="260" r:id="rId5"/>
    <p:sldId id="277" r:id="rId6"/>
    <p:sldId id="279" r:id="rId7"/>
    <p:sldId id="258" r:id="rId8"/>
    <p:sldId id="281" r:id="rId9"/>
    <p:sldId id="259" r:id="rId10"/>
    <p:sldId id="261"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37E"/>
    <a:srgbClr val="DA543A"/>
    <a:srgbClr val="C44900"/>
    <a:srgbClr val="000000"/>
    <a:srgbClr val="595A5C"/>
    <a:srgbClr val="BBBD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91"/>
    <p:restoredTop sz="96266"/>
  </p:normalViewPr>
  <p:slideViewPr>
    <p:cSldViewPr snapToGrid="0" snapToObjects="1">
      <p:cViewPr varScale="1">
        <p:scale>
          <a:sx n="106" d="100"/>
          <a:sy n="106" d="100"/>
        </p:scale>
        <p:origin x="13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5C088-0C81-1441-86FE-76E85E8E72DD}"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4364A177-0BC0-E047-812A-5EC0F2584311}">
      <dgm:prSet phldrT="[Text]" custT="1"/>
      <dgm:spPr>
        <a:noFill/>
        <a:ln>
          <a:noFill/>
        </a:ln>
      </dgm:spPr>
      <dgm:t>
        <a:bodyPr/>
        <a:lstStyle/>
        <a:p>
          <a:r>
            <a:rPr lang="en-US" sz="1800" dirty="0">
              <a:solidFill>
                <a:srgbClr val="28637E"/>
              </a:solidFill>
              <a:effectLst/>
            </a:rPr>
            <a:t>FAQ 14: Self police because by signing the contract the contractor agrees to comply with the contract terms.</a:t>
          </a:r>
        </a:p>
      </dgm:t>
    </dgm:pt>
    <dgm:pt modelId="{5CE86500-64DF-0F4B-9220-ADB65CEBE2E9}" type="parTrans" cxnId="{E20249EF-8B4E-8546-9111-74A262F6C372}">
      <dgm:prSet/>
      <dgm:spPr/>
      <dgm:t>
        <a:bodyPr/>
        <a:lstStyle/>
        <a:p>
          <a:endParaRPr lang="en-US"/>
        </a:p>
      </dgm:t>
    </dgm:pt>
    <dgm:pt modelId="{4F1FCDEC-9803-1C42-93D3-B9F135B8C864}" type="sibTrans" cxnId="{E20249EF-8B4E-8546-9111-74A262F6C372}">
      <dgm:prSet/>
      <dgm:spPr>
        <a:solidFill>
          <a:srgbClr val="28637E"/>
        </a:solidFill>
        <a:ln>
          <a:solidFill>
            <a:srgbClr val="28637E"/>
          </a:solidFill>
        </a:ln>
      </dgm:spPr>
      <dgm:t>
        <a:bodyPr/>
        <a:lstStyle/>
        <a:p>
          <a:endParaRPr lang="en-US"/>
        </a:p>
      </dgm:t>
    </dgm:pt>
    <dgm:pt modelId="{C9F68B90-8351-4C40-9F47-016A084A9EE5}">
      <dgm:prSet phldrT="[Text]" custT="1"/>
      <dgm:spPr>
        <a:noFill/>
        <a:ln>
          <a:noFill/>
        </a:ln>
      </dgm:spPr>
      <dgm:t>
        <a:bodyPr/>
        <a:lstStyle/>
        <a:p>
          <a:r>
            <a:rPr lang="en-US" sz="1800" dirty="0">
              <a:solidFill>
                <a:srgbClr val="28637E"/>
              </a:solidFill>
            </a:rPr>
            <a:t>FAQ 16: DCMA as part of the contract receipt and review process will verify the contractor has an SSP &amp; POAM, possesses DoD approved medium assurance certificates, and will notify the contractor, DoD program office, and DoD CIO if they’re made aware of a cybersecurity issue.</a:t>
          </a:r>
        </a:p>
      </dgm:t>
    </dgm:pt>
    <dgm:pt modelId="{3A785BCB-DB73-C64F-88CC-97CA4A8D7548}" type="parTrans" cxnId="{72E88F4E-DF55-834C-9958-E1BD7CE9EF99}">
      <dgm:prSet/>
      <dgm:spPr/>
      <dgm:t>
        <a:bodyPr/>
        <a:lstStyle/>
        <a:p>
          <a:endParaRPr lang="en-US"/>
        </a:p>
      </dgm:t>
    </dgm:pt>
    <dgm:pt modelId="{7E27E0BB-E459-3B47-988C-FF7A801DA161}" type="sibTrans" cxnId="{72E88F4E-DF55-834C-9958-E1BD7CE9EF99}">
      <dgm:prSet/>
      <dgm:spPr/>
      <dgm:t>
        <a:bodyPr/>
        <a:lstStyle/>
        <a:p>
          <a:endParaRPr lang="en-US"/>
        </a:p>
      </dgm:t>
    </dgm:pt>
    <dgm:pt modelId="{15EE85DA-38AB-7840-9448-936AF11A72B7}">
      <dgm:prSet phldrT="[Text]" custT="1"/>
      <dgm:spPr>
        <a:noFill/>
        <a:ln>
          <a:noFill/>
        </a:ln>
        <a:effectLst/>
      </dgm:spPr>
      <dgm:t>
        <a:bodyPr/>
        <a:lstStyle/>
        <a:p>
          <a:r>
            <a:rPr lang="en-US" sz="1800" b="0" cap="none" spc="0" dirty="0">
              <a:ln w="0"/>
              <a:solidFill>
                <a:schemeClr val="accent1"/>
              </a:solidFill>
              <a:effectLst>
                <a:outerShdw blurRad="50800" dist="38100" dir="2700000" algn="tl" rotWithShape="0">
                  <a:prstClr val="black">
                    <a:alpha val="40000"/>
                  </a:prstClr>
                </a:outerShdw>
              </a:effectLst>
            </a:rPr>
            <a:t>FAQ 17: The prime contractor is responsible for executing the flow down requirements and may use whatever mechanisms it employs to audit or evaluate subcontractors. (FAQ 20: the prime is responsible for safeguarding CDI throughout its entire supply chain.)</a:t>
          </a:r>
        </a:p>
      </dgm:t>
    </dgm:pt>
    <dgm:pt modelId="{3E641E9C-3B3D-EA4F-A47E-34DFBA2D87F1}" type="parTrans" cxnId="{5DD94524-711F-7341-A184-193B392C660F}">
      <dgm:prSet/>
      <dgm:spPr/>
      <dgm:t>
        <a:bodyPr/>
        <a:lstStyle/>
        <a:p>
          <a:endParaRPr lang="en-US"/>
        </a:p>
      </dgm:t>
    </dgm:pt>
    <dgm:pt modelId="{1FDAB484-EF5B-1A4E-992E-1AFD322200C8}" type="sibTrans" cxnId="{5DD94524-711F-7341-A184-193B392C660F}">
      <dgm:prSet/>
      <dgm:spPr/>
      <dgm:t>
        <a:bodyPr/>
        <a:lstStyle/>
        <a:p>
          <a:endParaRPr lang="en-US"/>
        </a:p>
      </dgm:t>
    </dgm:pt>
    <dgm:pt modelId="{C82346D3-D54A-3F42-A88D-B9206ABDDE59}">
      <dgm:prSet phldrT="[Text]" custT="1"/>
      <dgm:spPr>
        <a:noFill/>
        <a:ln>
          <a:noFill/>
        </a:ln>
      </dgm:spPr>
      <dgm:t>
        <a:bodyPr/>
        <a:lstStyle/>
        <a:p>
          <a:r>
            <a:rPr lang="en-US" sz="1800" dirty="0">
              <a:solidFill>
                <a:srgbClr val="28637E"/>
              </a:solidFill>
            </a:rPr>
            <a:t>FAQ 18: Your contract may include a provision to review progress in implementing the POAM.</a:t>
          </a:r>
        </a:p>
      </dgm:t>
    </dgm:pt>
    <dgm:pt modelId="{440A73C6-19EC-F54F-9585-4C63AC3AE66D}" type="sibTrans" cxnId="{7A76C633-B8C9-D342-A73B-7F3443CC8BED}">
      <dgm:prSet/>
      <dgm:spPr/>
      <dgm:t>
        <a:bodyPr/>
        <a:lstStyle/>
        <a:p>
          <a:endParaRPr lang="en-US"/>
        </a:p>
      </dgm:t>
    </dgm:pt>
    <dgm:pt modelId="{D7BCBBCD-E684-6F40-9303-37568023FE67}" type="parTrans" cxnId="{7A76C633-B8C9-D342-A73B-7F3443CC8BED}">
      <dgm:prSet/>
      <dgm:spPr/>
      <dgm:t>
        <a:bodyPr/>
        <a:lstStyle/>
        <a:p>
          <a:endParaRPr lang="en-US"/>
        </a:p>
      </dgm:t>
    </dgm:pt>
    <dgm:pt modelId="{EB3CF5A3-F5B6-6F44-BFA4-46FB3B1D4706}" type="pres">
      <dgm:prSet presAssocID="{4515C088-0C81-1441-86FE-76E85E8E72DD}" presName="Name0" presStyleCnt="0">
        <dgm:presLayoutVars>
          <dgm:chMax val="7"/>
          <dgm:chPref val="7"/>
          <dgm:dir/>
        </dgm:presLayoutVars>
      </dgm:prSet>
      <dgm:spPr/>
    </dgm:pt>
    <dgm:pt modelId="{EE5929E6-6E5E-BD47-897B-FB061096570F}" type="pres">
      <dgm:prSet presAssocID="{4515C088-0C81-1441-86FE-76E85E8E72DD}" presName="Name1" presStyleCnt="0"/>
      <dgm:spPr/>
    </dgm:pt>
    <dgm:pt modelId="{6F547B07-DC27-8C4F-B8C7-4481C4AD286E}" type="pres">
      <dgm:prSet presAssocID="{4515C088-0C81-1441-86FE-76E85E8E72DD}" presName="cycle" presStyleCnt="0"/>
      <dgm:spPr/>
    </dgm:pt>
    <dgm:pt modelId="{630F261B-A7F0-9E4B-B390-9F5818BCF467}" type="pres">
      <dgm:prSet presAssocID="{4515C088-0C81-1441-86FE-76E85E8E72DD}" presName="srcNode" presStyleLbl="node1" presStyleIdx="0" presStyleCnt="4"/>
      <dgm:spPr/>
    </dgm:pt>
    <dgm:pt modelId="{DBC00ACA-431F-F54D-A1E8-B64AE54A1B64}" type="pres">
      <dgm:prSet presAssocID="{4515C088-0C81-1441-86FE-76E85E8E72DD}" presName="conn" presStyleLbl="parChTrans1D2" presStyleIdx="0" presStyleCnt="1"/>
      <dgm:spPr/>
    </dgm:pt>
    <dgm:pt modelId="{2D4D5955-E53A-CD47-86DC-5E4EF03FBF04}" type="pres">
      <dgm:prSet presAssocID="{4515C088-0C81-1441-86FE-76E85E8E72DD}" presName="extraNode" presStyleLbl="node1" presStyleIdx="0" presStyleCnt="4"/>
      <dgm:spPr/>
    </dgm:pt>
    <dgm:pt modelId="{E4284401-C5E7-7740-8B84-6D0DB2A9B8F7}" type="pres">
      <dgm:prSet presAssocID="{4515C088-0C81-1441-86FE-76E85E8E72DD}" presName="dstNode" presStyleLbl="node1" presStyleIdx="0" presStyleCnt="4"/>
      <dgm:spPr/>
    </dgm:pt>
    <dgm:pt modelId="{CA88A98B-0F2F-CE4C-943A-7B45EC8DEB60}" type="pres">
      <dgm:prSet presAssocID="{4364A177-0BC0-E047-812A-5EC0F2584311}" presName="text_1" presStyleLbl="node1" presStyleIdx="0" presStyleCnt="4">
        <dgm:presLayoutVars>
          <dgm:bulletEnabled val="1"/>
        </dgm:presLayoutVars>
      </dgm:prSet>
      <dgm:spPr/>
    </dgm:pt>
    <dgm:pt modelId="{D1D2D529-EB0B-7B4F-B473-83DBE9992D26}" type="pres">
      <dgm:prSet presAssocID="{4364A177-0BC0-E047-812A-5EC0F2584311}" presName="accent_1" presStyleCnt="0"/>
      <dgm:spPr/>
    </dgm:pt>
    <dgm:pt modelId="{8627054E-1E5D-C44D-BD47-7134294C7AEB}" type="pres">
      <dgm:prSet presAssocID="{4364A177-0BC0-E047-812A-5EC0F2584311}" presName="accentRepeatNode" presStyleLbl="solidFgAcc1" presStyleIdx="0" presStyleCnt="4">
        <dgm:style>
          <a:lnRef idx="0">
            <a:schemeClr val="accent1"/>
          </a:lnRef>
          <a:fillRef idx="3">
            <a:schemeClr val="accent1"/>
          </a:fillRef>
          <a:effectRef idx="3">
            <a:schemeClr val="accent1"/>
          </a:effectRef>
          <a:fontRef idx="minor">
            <a:schemeClr val="lt1"/>
          </a:fontRef>
        </dgm:style>
      </dgm:prSet>
      <dgm:spPr>
        <a:solidFill>
          <a:schemeClr val="bg1"/>
        </a:solidFill>
        <a:ln/>
      </dgm:spPr>
    </dgm:pt>
    <dgm:pt modelId="{08A35E98-9619-4145-8FD0-B2B38339D201}" type="pres">
      <dgm:prSet presAssocID="{C9F68B90-8351-4C40-9F47-016A084A9EE5}" presName="text_2" presStyleLbl="node1" presStyleIdx="1" presStyleCnt="4">
        <dgm:presLayoutVars>
          <dgm:bulletEnabled val="1"/>
        </dgm:presLayoutVars>
      </dgm:prSet>
      <dgm:spPr/>
    </dgm:pt>
    <dgm:pt modelId="{CE1F2E56-3915-0B44-B810-5F9727103AC3}" type="pres">
      <dgm:prSet presAssocID="{C9F68B90-8351-4C40-9F47-016A084A9EE5}" presName="accent_2" presStyleCnt="0"/>
      <dgm:spPr/>
    </dgm:pt>
    <dgm:pt modelId="{5055CF98-4C19-9F45-B874-AED7EF827769}" type="pres">
      <dgm:prSet presAssocID="{C9F68B90-8351-4C40-9F47-016A084A9EE5}" presName="accentRepeatNode" presStyleLbl="solidFgAcc1" presStyleIdx="1" presStyleCnt="4">
        <dgm:style>
          <a:lnRef idx="0">
            <a:schemeClr val="accent1"/>
          </a:lnRef>
          <a:fillRef idx="3">
            <a:schemeClr val="accent1"/>
          </a:fillRef>
          <a:effectRef idx="3">
            <a:schemeClr val="accent1"/>
          </a:effectRef>
          <a:fontRef idx="minor">
            <a:schemeClr val="lt1"/>
          </a:fontRef>
        </dgm:style>
      </dgm:prSet>
      <dgm:spPr>
        <a:solidFill>
          <a:schemeClr val="bg1"/>
        </a:solidFill>
        <a:ln/>
      </dgm:spPr>
    </dgm:pt>
    <dgm:pt modelId="{D0DF3697-83EC-7B4A-90BC-8771F146DBBA}" type="pres">
      <dgm:prSet presAssocID="{15EE85DA-38AB-7840-9448-936AF11A72B7}" presName="text_3" presStyleLbl="node1" presStyleIdx="2" presStyleCnt="4">
        <dgm:presLayoutVars>
          <dgm:bulletEnabled val="1"/>
        </dgm:presLayoutVars>
      </dgm:prSet>
      <dgm:spPr/>
    </dgm:pt>
    <dgm:pt modelId="{A288B7B7-99B7-1847-8659-2DBC00E114EA}" type="pres">
      <dgm:prSet presAssocID="{15EE85DA-38AB-7840-9448-936AF11A72B7}" presName="accent_3" presStyleCnt="0"/>
      <dgm:spPr/>
    </dgm:pt>
    <dgm:pt modelId="{E6958FB8-B066-5549-BF34-EEB148A03760}" type="pres">
      <dgm:prSet presAssocID="{15EE85DA-38AB-7840-9448-936AF11A72B7}" presName="accentRepeatNode" presStyleLbl="solidFgAcc1" presStyleIdx="2" presStyleCnt="4" custLinFactNeighborX="0">
        <dgm:style>
          <a:lnRef idx="0">
            <a:schemeClr val="accent1"/>
          </a:lnRef>
          <a:fillRef idx="3">
            <a:schemeClr val="accent1"/>
          </a:fillRef>
          <a:effectRef idx="3">
            <a:schemeClr val="accent1"/>
          </a:effectRef>
          <a:fontRef idx="minor">
            <a:schemeClr val="lt1"/>
          </a:fontRef>
        </dgm:style>
      </dgm:prSet>
      <dgm:spPr>
        <a:solidFill>
          <a:schemeClr val="bg1"/>
        </a:solidFill>
        <a:ln/>
      </dgm:spPr>
    </dgm:pt>
    <dgm:pt modelId="{BA525239-F894-2F4D-A269-9C8BF4B30067}" type="pres">
      <dgm:prSet presAssocID="{C82346D3-D54A-3F42-A88D-B9206ABDDE59}" presName="text_4" presStyleLbl="node1" presStyleIdx="3" presStyleCnt="4">
        <dgm:presLayoutVars>
          <dgm:bulletEnabled val="1"/>
        </dgm:presLayoutVars>
      </dgm:prSet>
      <dgm:spPr/>
    </dgm:pt>
    <dgm:pt modelId="{1B0D753F-E886-B24C-8A42-D95569D6F63D}" type="pres">
      <dgm:prSet presAssocID="{C82346D3-D54A-3F42-A88D-B9206ABDDE59}" presName="accent_4" presStyleCnt="0"/>
      <dgm:spPr/>
    </dgm:pt>
    <dgm:pt modelId="{7C01F7E2-FC75-0D47-9712-D3484BE9E2C7}" type="pres">
      <dgm:prSet presAssocID="{C82346D3-D54A-3F42-A88D-B9206ABDDE59}" presName="accentRepeatNode" presStyleLbl="solidFgAcc1" presStyleIdx="3" presStyleCnt="4">
        <dgm:style>
          <a:lnRef idx="0">
            <a:schemeClr val="accent1"/>
          </a:lnRef>
          <a:fillRef idx="3">
            <a:schemeClr val="accent1"/>
          </a:fillRef>
          <a:effectRef idx="3">
            <a:schemeClr val="accent1"/>
          </a:effectRef>
          <a:fontRef idx="minor">
            <a:schemeClr val="lt1"/>
          </a:fontRef>
        </dgm:style>
      </dgm:prSet>
      <dgm:spPr>
        <a:solidFill>
          <a:schemeClr val="bg1"/>
        </a:solidFill>
        <a:ln/>
      </dgm:spPr>
    </dgm:pt>
  </dgm:ptLst>
  <dgm:cxnLst>
    <dgm:cxn modelId="{5DD94524-711F-7341-A184-193B392C660F}" srcId="{4515C088-0C81-1441-86FE-76E85E8E72DD}" destId="{15EE85DA-38AB-7840-9448-936AF11A72B7}" srcOrd="2" destOrd="0" parTransId="{3E641E9C-3B3D-EA4F-A47E-34DFBA2D87F1}" sibTransId="{1FDAB484-EF5B-1A4E-992E-1AFD322200C8}"/>
    <dgm:cxn modelId="{5AEF5324-E70F-E547-B2BC-3563B5A8BA0E}" type="presOf" srcId="{15EE85DA-38AB-7840-9448-936AF11A72B7}" destId="{D0DF3697-83EC-7B4A-90BC-8771F146DBBA}" srcOrd="0" destOrd="0" presId="urn:microsoft.com/office/officeart/2008/layout/VerticalCurvedList"/>
    <dgm:cxn modelId="{7A76C633-B8C9-D342-A73B-7F3443CC8BED}" srcId="{4515C088-0C81-1441-86FE-76E85E8E72DD}" destId="{C82346D3-D54A-3F42-A88D-B9206ABDDE59}" srcOrd="3" destOrd="0" parTransId="{D7BCBBCD-E684-6F40-9303-37568023FE67}" sibTransId="{440A73C6-19EC-F54F-9585-4C63AC3AE66D}"/>
    <dgm:cxn modelId="{43995865-A626-7E4A-B911-7A1D29544957}" type="presOf" srcId="{C82346D3-D54A-3F42-A88D-B9206ABDDE59}" destId="{BA525239-F894-2F4D-A269-9C8BF4B30067}" srcOrd="0" destOrd="0" presId="urn:microsoft.com/office/officeart/2008/layout/VerticalCurvedList"/>
    <dgm:cxn modelId="{21EFD748-FD93-5D46-A749-FA2815C01C36}" type="presOf" srcId="{C9F68B90-8351-4C40-9F47-016A084A9EE5}" destId="{08A35E98-9619-4145-8FD0-B2B38339D201}" srcOrd="0" destOrd="0" presId="urn:microsoft.com/office/officeart/2008/layout/VerticalCurvedList"/>
    <dgm:cxn modelId="{21569F4B-923E-114A-B227-7E7286AD88A3}" type="presOf" srcId="{4515C088-0C81-1441-86FE-76E85E8E72DD}" destId="{EB3CF5A3-F5B6-6F44-BFA4-46FB3B1D4706}" srcOrd="0" destOrd="0" presId="urn:microsoft.com/office/officeart/2008/layout/VerticalCurvedList"/>
    <dgm:cxn modelId="{72E88F4E-DF55-834C-9958-E1BD7CE9EF99}" srcId="{4515C088-0C81-1441-86FE-76E85E8E72DD}" destId="{C9F68B90-8351-4C40-9F47-016A084A9EE5}" srcOrd="1" destOrd="0" parTransId="{3A785BCB-DB73-C64F-88CC-97CA4A8D7548}" sibTransId="{7E27E0BB-E459-3B47-988C-FF7A801DA161}"/>
    <dgm:cxn modelId="{F109A784-AA7C-B94D-AEA2-97F006FA456C}" type="presOf" srcId="{4364A177-0BC0-E047-812A-5EC0F2584311}" destId="{CA88A98B-0F2F-CE4C-943A-7B45EC8DEB60}" srcOrd="0" destOrd="0" presId="urn:microsoft.com/office/officeart/2008/layout/VerticalCurvedList"/>
    <dgm:cxn modelId="{A237E09E-4A14-CA4A-BA09-9EF40157F86D}" type="presOf" srcId="{4F1FCDEC-9803-1C42-93D3-B9F135B8C864}" destId="{DBC00ACA-431F-F54D-A1E8-B64AE54A1B64}" srcOrd="0" destOrd="0" presId="urn:microsoft.com/office/officeart/2008/layout/VerticalCurvedList"/>
    <dgm:cxn modelId="{E20249EF-8B4E-8546-9111-74A262F6C372}" srcId="{4515C088-0C81-1441-86FE-76E85E8E72DD}" destId="{4364A177-0BC0-E047-812A-5EC0F2584311}" srcOrd="0" destOrd="0" parTransId="{5CE86500-64DF-0F4B-9220-ADB65CEBE2E9}" sibTransId="{4F1FCDEC-9803-1C42-93D3-B9F135B8C864}"/>
    <dgm:cxn modelId="{09229972-09B3-534C-82FA-7DDB99174CB8}" type="presParOf" srcId="{EB3CF5A3-F5B6-6F44-BFA4-46FB3B1D4706}" destId="{EE5929E6-6E5E-BD47-897B-FB061096570F}" srcOrd="0" destOrd="0" presId="urn:microsoft.com/office/officeart/2008/layout/VerticalCurvedList"/>
    <dgm:cxn modelId="{ABFF68A8-B602-F74A-B425-D376F051735B}" type="presParOf" srcId="{EE5929E6-6E5E-BD47-897B-FB061096570F}" destId="{6F547B07-DC27-8C4F-B8C7-4481C4AD286E}" srcOrd="0" destOrd="0" presId="urn:microsoft.com/office/officeart/2008/layout/VerticalCurvedList"/>
    <dgm:cxn modelId="{D21DABDE-7D11-C844-A38D-334B066A1768}" type="presParOf" srcId="{6F547B07-DC27-8C4F-B8C7-4481C4AD286E}" destId="{630F261B-A7F0-9E4B-B390-9F5818BCF467}" srcOrd="0" destOrd="0" presId="urn:microsoft.com/office/officeart/2008/layout/VerticalCurvedList"/>
    <dgm:cxn modelId="{7B95D293-F84B-BA44-BB33-32ABDB98B6B5}" type="presParOf" srcId="{6F547B07-DC27-8C4F-B8C7-4481C4AD286E}" destId="{DBC00ACA-431F-F54D-A1E8-B64AE54A1B64}" srcOrd="1" destOrd="0" presId="urn:microsoft.com/office/officeart/2008/layout/VerticalCurvedList"/>
    <dgm:cxn modelId="{252C9354-1AFC-E34B-AEBC-1D74F7ED535F}" type="presParOf" srcId="{6F547B07-DC27-8C4F-B8C7-4481C4AD286E}" destId="{2D4D5955-E53A-CD47-86DC-5E4EF03FBF04}" srcOrd="2" destOrd="0" presId="urn:microsoft.com/office/officeart/2008/layout/VerticalCurvedList"/>
    <dgm:cxn modelId="{DAAA8BF2-E24A-0749-8CD4-D8B0718691EA}" type="presParOf" srcId="{6F547B07-DC27-8C4F-B8C7-4481C4AD286E}" destId="{E4284401-C5E7-7740-8B84-6D0DB2A9B8F7}" srcOrd="3" destOrd="0" presId="urn:microsoft.com/office/officeart/2008/layout/VerticalCurvedList"/>
    <dgm:cxn modelId="{4F0712D5-B12C-A443-A0B4-22CD29370D2C}" type="presParOf" srcId="{EE5929E6-6E5E-BD47-897B-FB061096570F}" destId="{CA88A98B-0F2F-CE4C-943A-7B45EC8DEB60}" srcOrd="1" destOrd="0" presId="urn:microsoft.com/office/officeart/2008/layout/VerticalCurvedList"/>
    <dgm:cxn modelId="{32EC65C3-3B9B-2848-8647-D58C2028CCF6}" type="presParOf" srcId="{EE5929E6-6E5E-BD47-897B-FB061096570F}" destId="{D1D2D529-EB0B-7B4F-B473-83DBE9992D26}" srcOrd="2" destOrd="0" presId="urn:microsoft.com/office/officeart/2008/layout/VerticalCurvedList"/>
    <dgm:cxn modelId="{C0F7ABB5-2024-1847-BB12-A0611C49B3EE}" type="presParOf" srcId="{D1D2D529-EB0B-7B4F-B473-83DBE9992D26}" destId="{8627054E-1E5D-C44D-BD47-7134294C7AEB}" srcOrd="0" destOrd="0" presId="urn:microsoft.com/office/officeart/2008/layout/VerticalCurvedList"/>
    <dgm:cxn modelId="{E5DB7553-112B-1F41-8E43-472233C73E47}" type="presParOf" srcId="{EE5929E6-6E5E-BD47-897B-FB061096570F}" destId="{08A35E98-9619-4145-8FD0-B2B38339D201}" srcOrd="3" destOrd="0" presId="urn:microsoft.com/office/officeart/2008/layout/VerticalCurvedList"/>
    <dgm:cxn modelId="{02D78447-A90E-664A-B78B-7DBCF064F465}" type="presParOf" srcId="{EE5929E6-6E5E-BD47-897B-FB061096570F}" destId="{CE1F2E56-3915-0B44-B810-5F9727103AC3}" srcOrd="4" destOrd="0" presId="urn:microsoft.com/office/officeart/2008/layout/VerticalCurvedList"/>
    <dgm:cxn modelId="{0758EABC-8957-EA48-895C-9F134409139B}" type="presParOf" srcId="{CE1F2E56-3915-0B44-B810-5F9727103AC3}" destId="{5055CF98-4C19-9F45-B874-AED7EF827769}" srcOrd="0" destOrd="0" presId="urn:microsoft.com/office/officeart/2008/layout/VerticalCurvedList"/>
    <dgm:cxn modelId="{F1DCF6C8-4C0A-8A44-B66D-F81995A45876}" type="presParOf" srcId="{EE5929E6-6E5E-BD47-897B-FB061096570F}" destId="{D0DF3697-83EC-7B4A-90BC-8771F146DBBA}" srcOrd="5" destOrd="0" presId="urn:microsoft.com/office/officeart/2008/layout/VerticalCurvedList"/>
    <dgm:cxn modelId="{E8B6A29D-29A3-9040-9440-F61A73B42513}" type="presParOf" srcId="{EE5929E6-6E5E-BD47-897B-FB061096570F}" destId="{A288B7B7-99B7-1847-8659-2DBC00E114EA}" srcOrd="6" destOrd="0" presId="urn:microsoft.com/office/officeart/2008/layout/VerticalCurvedList"/>
    <dgm:cxn modelId="{DEF8C154-6360-1343-9B80-B420A24F8F34}" type="presParOf" srcId="{A288B7B7-99B7-1847-8659-2DBC00E114EA}" destId="{E6958FB8-B066-5549-BF34-EEB148A03760}" srcOrd="0" destOrd="0" presId="urn:microsoft.com/office/officeart/2008/layout/VerticalCurvedList"/>
    <dgm:cxn modelId="{BF39F6E5-AB25-F44D-9BD1-E33046887358}" type="presParOf" srcId="{EE5929E6-6E5E-BD47-897B-FB061096570F}" destId="{BA525239-F894-2F4D-A269-9C8BF4B30067}" srcOrd="7" destOrd="0" presId="urn:microsoft.com/office/officeart/2008/layout/VerticalCurvedList"/>
    <dgm:cxn modelId="{E71B971A-951C-9845-A314-441CDF50BB1E}" type="presParOf" srcId="{EE5929E6-6E5E-BD47-897B-FB061096570F}" destId="{1B0D753F-E886-B24C-8A42-D95569D6F63D}" srcOrd="8" destOrd="0" presId="urn:microsoft.com/office/officeart/2008/layout/VerticalCurvedList"/>
    <dgm:cxn modelId="{36F67E03-CAA7-3C4E-AB7A-8B127DAC1B62}" type="presParOf" srcId="{1B0D753F-E886-B24C-8A42-D95569D6F63D}" destId="{7C01F7E2-FC75-0D47-9712-D3484BE9E2C7}"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00ACA-431F-F54D-A1E8-B64AE54A1B64}">
      <dsp:nvSpPr>
        <dsp:cNvPr id="0" name=""/>
        <dsp:cNvSpPr/>
      </dsp:nvSpPr>
      <dsp:spPr>
        <a:xfrm>
          <a:off x="-5292407" y="-810533"/>
          <a:ext cx="6302074" cy="6302074"/>
        </a:xfrm>
        <a:prstGeom prst="blockArc">
          <a:avLst>
            <a:gd name="adj1" fmla="val 18900000"/>
            <a:gd name="adj2" fmla="val 2700000"/>
            <a:gd name="adj3" fmla="val 343"/>
          </a:avLst>
        </a:prstGeom>
        <a:solidFill>
          <a:srgbClr val="28637E"/>
        </a:solidFill>
        <a:ln w="9525" cap="flat" cmpd="sng" algn="ctr">
          <a:solidFill>
            <a:srgbClr val="28637E"/>
          </a:solidFill>
          <a:prstDash val="solid"/>
        </a:ln>
        <a:effectLst/>
      </dsp:spPr>
      <dsp:style>
        <a:lnRef idx="1">
          <a:scrgbClr r="0" g="0" b="0"/>
        </a:lnRef>
        <a:fillRef idx="0">
          <a:scrgbClr r="0" g="0" b="0"/>
        </a:fillRef>
        <a:effectRef idx="0">
          <a:scrgbClr r="0" g="0" b="0"/>
        </a:effectRef>
        <a:fontRef idx="minor"/>
      </dsp:style>
    </dsp:sp>
    <dsp:sp modelId="{CA88A98B-0F2F-CE4C-943A-7B45EC8DEB60}">
      <dsp:nvSpPr>
        <dsp:cNvPr id="0" name=""/>
        <dsp:cNvSpPr/>
      </dsp:nvSpPr>
      <dsp:spPr>
        <a:xfrm>
          <a:off x="528620" y="359875"/>
          <a:ext cx="10379248" cy="720126"/>
        </a:xfrm>
        <a:prstGeom prst="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60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28637E"/>
              </a:solidFill>
              <a:effectLst/>
            </a:rPr>
            <a:t>FAQ 14: Self police because by signing the contract the contractor agrees to comply with the contract terms.</a:t>
          </a:r>
        </a:p>
      </dsp:txBody>
      <dsp:txXfrm>
        <a:off x="528620" y="359875"/>
        <a:ext cx="10379248" cy="720126"/>
      </dsp:txXfrm>
    </dsp:sp>
    <dsp:sp modelId="{8627054E-1E5D-C44D-BD47-7134294C7AEB}">
      <dsp:nvSpPr>
        <dsp:cNvPr id="0" name=""/>
        <dsp:cNvSpPr/>
      </dsp:nvSpPr>
      <dsp:spPr>
        <a:xfrm>
          <a:off x="78541" y="269860"/>
          <a:ext cx="900157" cy="900157"/>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08A35E98-9619-4145-8FD0-B2B38339D201}">
      <dsp:nvSpPr>
        <dsp:cNvPr id="0" name=""/>
        <dsp:cNvSpPr/>
      </dsp:nvSpPr>
      <dsp:spPr>
        <a:xfrm>
          <a:off x="941485" y="1440252"/>
          <a:ext cx="9966383" cy="720126"/>
        </a:xfrm>
        <a:prstGeom prst="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60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28637E"/>
              </a:solidFill>
            </a:rPr>
            <a:t>FAQ 16: DCMA as part of the contract receipt and review process will verify the contractor has an SSP &amp; POAM, possesses DoD approved medium assurance certificates, and will notify the contractor, DoD program office, and DoD CIO if they’re made aware of a cybersecurity issue.</a:t>
          </a:r>
        </a:p>
      </dsp:txBody>
      <dsp:txXfrm>
        <a:off x="941485" y="1440252"/>
        <a:ext cx="9966383" cy="720126"/>
      </dsp:txXfrm>
    </dsp:sp>
    <dsp:sp modelId="{5055CF98-4C19-9F45-B874-AED7EF827769}">
      <dsp:nvSpPr>
        <dsp:cNvPr id="0" name=""/>
        <dsp:cNvSpPr/>
      </dsp:nvSpPr>
      <dsp:spPr>
        <a:xfrm>
          <a:off x="491406" y="1350236"/>
          <a:ext cx="900157" cy="900157"/>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D0DF3697-83EC-7B4A-90BC-8771F146DBBA}">
      <dsp:nvSpPr>
        <dsp:cNvPr id="0" name=""/>
        <dsp:cNvSpPr/>
      </dsp:nvSpPr>
      <dsp:spPr>
        <a:xfrm>
          <a:off x="941485" y="2520629"/>
          <a:ext cx="9966383" cy="72012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600"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cap="none" spc="0" dirty="0">
              <a:ln w="0"/>
              <a:solidFill>
                <a:schemeClr val="accent1"/>
              </a:solidFill>
              <a:effectLst>
                <a:outerShdw blurRad="50800" dist="38100" dir="2700000" algn="tl" rotWithShape="0">
                  <a:prstClr val="black">
                    <a:alpha val="40000"/>
                  </a:prstClr>
                </a:outerShdw>
              </a:effectLst>
            </a:rPr>
            <a:t>FAQ 17: The prime contractor is responsible for executing the flow down requirements and may use whatever mechanisms it employs to audit or evaluate subcontractors. (FAQ 20: the prime is responsible for safeguarding CDI throughout its entire supply chain.)</a:t>
          </a:r>
        </a:p>
      </dsp:txBody>
      <dsp:txXfrm>
        <a:off x="941485" y="2520629"/>
        <a:ext cx="9966383" cy="720126"/>
      </dsp:txXfrm>
    </dsp:sp>
    <dsp:sp modelId="{E6958FB8-B066-5549-BF34-EEB148A03760}">
      <dsp:nvSpPr>
        <dsp:cNvPr id="0" name=""/>
        <dsp:cNvSpPr/>
      </dsp:nvSpPr>
      <dsp:spPr>
        <a:xfrm>
          <a:off x="491406" y="2430613"/>
          <a:ext cx="900157" cy="900157"/>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BA525239-F894-2F4D-A269-9C8BF4B30067}">
      <dsp:nvSpPr>
        <dsp:cNvPr id="0" name=""/>
        <dsp:cNvSpPr/>
      </dsp:nvSpPr>
      <dsp:spPr>
        <a:xfrm>
          <a:off x="528620" y="3601005"/>
          <a:ext cx="10379248" cy="720126"/>
        </a:xfrm>
        <a:prstGeom prst="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600"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28637E"/>
              </a:solidFill>
            </a:rPr>
            <a:t>FAQ 18: Your contract may include a provision to review progress in implementing the POAM.</a:t>
          </a:r>
        </a:p>
      </dsp:txBody>
      <dsp:txXfrm>
        <a:off x="528620" y="3601005"/>
        <a:ext cx="10379248" cy="720126"/>
      </dsp:txXfrm>
    </dsp:sp>
    <dsp:sp modelId="{7C01F7E2-FC75-0D47-9712-D3484BE9E2C7}">
      <dsp:nvSpPr>
        <dsp:cNvPr id="0" name=""/>
        <dsp:cNvSpPr/>
      </dsp:nvSpPr>
      <dsp:spPr>
        <a:xfrm>
          <a:off x="78541" y="3510990"/>
          <a:ext cx="900157" cy="900157"/>
        </a:xfrm>
        <a:prstGeom prst="ellips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D3D7E-211E-1C41-A11C-765BE3D92955}" type="datetimeFigureOut">
              <a:rPr lang="en-US" smtClean="0"/>
              <a:t>6/1/2018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85D86-4152-A74B-87A5-4B4374E61393}" type="slidenum">
              <a:rPr lang="en-US" smtClean="0"/>
              <a:t>‹#›</a:t>
            </a:fld>
            <a:endParaRPr lang="en-US" dirty="0"/>
          </a:p>
        </p:txBody>
      </p:sp>
    </p:spTree>
    <p:extLst>
      <p:ext uri="{BB962C8B-B14F-4D97-AF65-F5344CB8AC3E}">
        <p14:creationId xmlns:p14="http://schemas.microsoft.com/office/powerpoint/2010/main" val="169876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F85D86-4152-A74B-87A5-4B4374E61393}" type="slidenum">
              <a:rPr lang="en-US" smtClean="0"/>
              <a:t>4</a:t>
            </a:fld>
            <a:endParaRPr lang="en-US" dirty="0"/>
          </a:p>
        </p:txBody>
      </p:sp>
    </p:spTree>
    <p:extLst>
      <p:ext uri="{BB962C8B-B14F-4D97-AF65-F5344CB8AC3E}">
        <p14:creationId xmlns:p14="http://schemas.microsoft.com/office/powerpoint/2010/main" val="3557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F85D86-4152-A74B-87A5-4B4374E61393}" type="slidenum">
              <a:rPr lang="en-US" smtClean="0"/>
              <a:t>8</a:t>
            </a:fld>
            <a:endParaRPr lang="en-US" dirty="0"/>
          </a:p>
        </p:txBody>
      </p:sp>
    </p:spTree>
    <p:extLst>
      <p:ext uri="{BB962C8B-B14F-4D97-AF65-F5344CB8AC3E}">
        <p14:creationId xmlns:p14="http://schemas.microsoft.com/office/powerpoint/2010/main" val="679156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14937" y="1600201"/>
            <a:ext cx="1097565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95882" y="248760"/>
            <a:ext cx="10972801" cy="822960"/>
          </a:xfrm>
        </p:spPr>
        <p:txBody>
          <a:bodyPr/>
          <a:lstStyle>
            <a:lvl1pPr>
              <a:defRPr>
                <a:solidFill>
                  <a:srgbClr val="C44900"/>
                </a:solidFill>
              </a:defRPr>
            </a:lvl1pPr>
          </a:lstStyle>
          <a:p>
            <a:r>
              <a:rPr lang="en-US"/>
              <a:t>Click to edit Master title style</a:t>
            </a:r>
            <a:endParaRPr lang="en-US" dirty="0"/>
          </a:p>
        </p:txBody>
      </p:sp>
      <p:cxnSp>
        <p:nvCxnSpPr>
          <p:cNvPr id="7" name="Straight Connector 6"/>
          <p:cNvCxnSpPr/>
          <p:nvPr/>
        </p:nvCxnSpPr>
        <p:spPr>
          <a:xfrm>
            <a:off x="745366" y="1305192"/>
            <a:ext cx="10701267" cy="0"/>
          </a:xfrm>
          <a:prstGeom prst="line">
            <a:avLst/>
          </a:prstGeom>
          <a:ln w="19050" cap="rnd">
            <a:prstDash val="sysDot"/>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 Image Orange">
    <p:spTree>
      <p:nvGrpSpPr>
        <p:cNvPr id="1" name=""/>
        <p:cNvGrpSpPr/>
        <p:nvPr/>
      </p:nvGrpSpPr>
      <p:grpSpPr>
        <a:xfrm>
          <a:off x="0" y="0"/>
          <a:ext cx="0" cy="0"/>
          <a:chOff x="0" y="0"/>
          <a:chExt cx="0" cy="0"/>
        </a:xfrm>
      </p:grpSpPr>
      <p:sp>
        <p:nvSpPr>
          <p:cNvPr id="11" name="Rectangle 10"/>
          <p:cNvSpPr/>
          <p:nvPr/>
        </p:nvSpPr>
        <p:spPr>
          <a:xfrm>
            <a:off x="0" y="0"/>
            <a:ext cx="4115745" cy="6858000"/>
          </a:xfrm>
          <a:prstGeom prst="rect">
            <a:avLst/>
          </a:prstGeom>
          <a:solidFill>
            <a:srgbClr val="C4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914400"/>
            <a:ext cx="2835378" cy="1626492"/>
          </a:xfrm>
        </p:spPr>
        <p:txBody>
          <a:bodyPr anchor="b"/>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5" y="3120112"/>
            <a:ext cx="2835378" cy="283464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p:nvSpPr>
        <p:spPr>
          <a:xfrm>
            <a:off x="659940" y="6392175"/>
            <a:ext cx="1912703" cy="276999"/>
          </a:xfrm>
          <a:prstGeom prst="rect">
            <a:avLst/>
          </a:prstGeom>
          <a:noFill/>
        </p:spPr>
        <p:txBody>
          <a:bodyPr wrap="none" rtlCol="0">
            <a:spAutoFit/>
          </a:bodyPr>
          <a:lstStyle/>
          <a:p>
            <a:pPr algn="l"/>
            <a:r>
              <a:rPr lang="en-US" sz="1200" spc="-50" dirty="0">
                <a:solidFill>
                  <a:schemeClr val="bg1"/>
                </a:solidFill>
              </a:rPr>
              <a:t>G2</a:t>
            </a:r>
            <a:r>
              <a:rPr lang="en-US" sz="1200" spc="-50" baseline="0" dirty="0">
                <a:solidFill>
                  <a:schemeClr val="bg1"/>
                </a:solidFill>
              </a:rPr>
              <a:t> OPS |  NOVEMBER 2017</a:t>
            </a:r>
            <a:endParaRPr lang="en-US" sz="1200" spc="-50" dirty="0">
              <a:solidFill>
                <a:schemeClr val="bg1"/>
              </a:solidFill>
            </a:endParaRPr>
          </a:p>
        </p:txBody>
      </p:sp>
      <p:sp>
        <p:nvSpPr>
          <p:cNvPr id="8" name="Text Placeholder 7"/>
          <p:cNvSpPr>
            <a:spLocks noGrp="1"/>
          </p:cNvSpPr>
          <p:nvPr>
            <p:ph type="body" sz="quarter" idx="10" hasCustomPrompt="1"/>
          </p:nvPr>
        </p:nvSpPr>
        <p:spPr>
          <a:xfrm>
            <a:off x="609600" y="2548108"/>
            <a:ext cx="2835378" cy="457200"/>
          </a:xfrm>
        </p:spPr>
        <p:txBody>
          <a:bodyPr lIns="91440" tIns="0" rIns="91440" bIns="0"/>
          <a:lstStyle>
            <a:lvl1pPr marL="0" indent="0">
              <a:buNone/>
              <a:defRPr i="1">
                <a:solidFill>
                  <a:schemeClr val="bg1"/>
                </a:solidFill>
              </a:defRPr>
            </a:lvl1pPr>
          </a:lstStyle>
          <a:p>
            <a:pPr lvl="0"/>
            <a:r>
              <a:rPr lang="en-US" dirty="0" err="1"/>
              <a:t>Subheadline</a:t>
            </a:r>
            <a:endParaRPr lang="en-US" dirty="0"/>
          </a:p>
        </p:txBody>
      </p:sp>
      <p:sp>
        <p:nvSpPr>
          <p:cNvPr id="10" name="Picture Placeholder 9"/>
          <p:cNvSpPr>
            <a:spLocks noGrp="1"/>
          </p:cNvSpPr>
          <p:nvPr>
            <p:ph type="pic" sz="quarter" idx="11"/>
          </p:nvPr>
        </p:nvSpPr>
        <p:spPr>
          <a:xfrm>
            <a:off x="4115745" y="0"/>
            <a:ext cx="8076255" cy="6858000"/>
          </a:xfrm>
          <a:solidFill>
            <a:schemeClr val="accent3"/>
          </a:solidFill>
        </p:spPr>
        <p:txBody>
          <a:bodyPr anchor="ctr"/>
          <a:lstStyle>
            <a:lvl1pPr marL="0" indent="0" algn="ctr">
              <a:buNone/>
              <a:defRPr/>
            </a:lvl1pPr>
          </a:lstStyle>
          <a:p>
            <a:r>
              <a:rPr lang="en-US" dirty="0"/>
              <a:t>Drag picture to placeholder or click icon to add</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2" name="Title 1"/>
          <p:cNvSpPr>
            <a:spLocks noGrp="1"/>
          </p:cNvSpPr>
          <p:nvPr>
            <p:ph type="title"/>
          </p:nvPr>
        </p:nvSpPr>
        <p:spPr>
          <a:xfrm>
            <a:off x="8830269" y="1200150"/>
            <a:ext cx="2743915" cy="1626492"/>
          </a:xfrm>
        </p:spPr>
        <p:txBody>
          <a:bodyPr anchor="b"/>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849324" y="3148687"/>
            <a:ext cx="2743915" cy="2834640"/>
          </a:xfrm>
        </p:spPr>
        <p:txBody>
          <a:bodyPr/>
          <a:lstStyle>
            <a:lvl1pPr>
              <a:defRPr sz="2000">
                <a:solidFill>
                  <a:schemeClr val="accent2"/>
                </a:solidFill>
              </a:defRPr>
            </a:lvl1pPr>
            <a:lvl2pPr>
              <a:defRPr sz="18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1"/>
          </p:nvPr>
        </p:nvSpPr>
        <p:spPr>
          <a:xfrm>
            <a:off x="0" y="0"/>
            <a:ext cx="8076255" cy="6858000"/>
          </a:xfrm>
          <a:solidFill>
            <a:schemeClr val="accent3"/>
          </a:solidFill>
        </p:spPr>
        <p:txBody>
          <a:bodyPr anchor="ctr"/>
          <a:lstStyle>
            <a:lvl1pPr marL="0" indent="0" algn="ctr">
              <a:buNone/>
              <a:defRPr/>
            </a:lvl1pPr>
          </a:lstStyle>
          <a:p>
            <a:r>
              <a:rPr lang="en-US" dirty="0"/>
              <a:t>Drag picture to placeholder or click icon to add</a:t>
            </a:r>
          </a:p>
        </p:txBody>
      </p:sp>
      <p:cxnSp>
        <p:nvCxnSpPr>
          <p:cNvPr id="13" name="Straight Connector 12"/>
          <p:cNvCxnSpPr/>
          <p:nvPr/>
        </p:nvCxnSpPr>
        <p:spPr>
          <a:xfrm>
            <a:off x="8867463" y="2848242"/>
            <a:ext cx="2588426" cy="0"/>
          </a:xfrm>
          <a:prstGeom prst="line">
            <a:avLst/>
          </a:prstGeom>
          <a:ln w="19050" cap="rnd">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9940" y="6392175"/>
            <a:ext cx="1880643" cy="276999"/>
          </a:xfrm>
          <a:prstGeom prst="rect">
            <a:avLst/>
          </a:prstGeom>
          <a:noFill/>
        </p:spPr>
        <p:txBody>
          <a:bodyPr wrap="none" rtlCol="0">
            <a:spAutoFit/>
          </a:bodyPr>
          <a:lstStyle/>
          <a:p>
            <a:pPr algn="l"/>
            <a:r>
              <a:rPr lang="en-US" sz="1200" spc="-50" dirty="0">
                <a:solidFill>
                  <a:schemeClr val="bg1"/>
                </a:solidFill>
              </a:rPr>
              <a:t>G2</a:t>
            </a:r>
            <a:r>
              <a:rPr lang="en-US" sz="1200" spc="-50" baseline="0" dirty="0">
                <a:solidFill>
                  <a:schemeClr val="bg1"/>
                </a:solidFill>
              </a:rPr>
              <a:t> OPS | NOVEMBER 2017</a:t>
            </a:r>
            <a:endParaRPr lang="en-US" sz="1200" spc="-50" dirty="0">
              <a:solidFill>
                <a:schemeClr val="bg1"/>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5882" y="248760"/>
            <a:ext cx="10972801" cy="822960"/>
          </a:xfrm>
        </p:spPr>
        <p:txBody>
          <a:bodyPr/>
          <a:lstStyle>
            <a:lvl1pPr>
              <a:defRPr>
                <a:solidFill>
                  <a:srgbClr val="C449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714937" y="1375618"/>
            <a:ext cx="503051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4937" y="2015380"/>
            <a:ext cx="503051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51890" y="1375618"/>
            <a:ext cx="503051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890" y="2015380"/>
            <a:ext cx="503051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Subhead">
    <p:spTree>
      <p:nvGrpSpPr>
        <p:cNvPr id="1" name=""/>
        <p:cNvGrpSpPr/>
        <p:nvPr/>
      </p:nvGrpSpPr>
      <p:grpSpPr>
        <a:xfrm>
          <a:off x="0" y="0"/>
          <a:ext cx="0" cy="0"/>
          <a:chOff x="0" y="0"/>
          <a:chExt cx="0" cy="0"/>
        </a:xfrm>
      </p:grpSpPr>
      <p:sp>
        <p:nvSpPr>
          <p:cNvPr id="2" name="Title 1"/>
          <p:cNvSpPr>
            <a:spLocks noGrp="1"/>
          </p:cNvSpPr>
          <p:nvPr>
            <p:ph type="title"/>
          </p:nvPr>
        </p:nvSpPr>
        <p:spPr>
          <a:xfrm>
            <a:off x="695882" y="477360"/>
            <a:ext cx="10972801" cy="548640"/>
          </a:xfrm>
        </p:spPr>
        <p:txBody>
          <a:bodyPr tIns="0" bIns="0"/>
          <a:lstStyle/>
          <a:p>
            <a:r>
              <a:rPr lang="en-US"/>
              <a:t>Click to edit Master title style</a:t>
            </a:r>
            <a:endParaRPr lang="en-US" dirty="0"/>
          </a:p>
        </p:txBody>
      </p:sp>
      <p:sp>
        <p:nvSpPr>
          <p:cNvPr id="8" name="Text Placeholder 7"/>
          <p:cNvSpPr>
            <a:spLocks noGrp="1"/>
          </p:cNvSpPr>
          <p:nvPr>
            <p:ph type="body" sz="quarter" idx="10" hasCustomPrompt="1"/>
          </p:nvPr>
        </p:nvSpPr>
        <p:spPr>
          <a:xfrm>
            <a:off x="695882" y="1047184"/>
            <a:ext cx="10975658" cy="365760"/>
          </a:xfrm>
        </p:spPr>
        <p:txBody>
          <a:bodyPr lIns="0" tIns="0" rIns="0" bIns="0"/>
          <a:lstStyle>
            <a:lvl1pPr marL="0" indent="0">
              <a:buNone/>
              <a:defRPr i="1">
                <a:solidFill>
                  <a:schemeClr val="tx1"/>
                </a:solidFill>
              </a:defRPr>
            </a:lvl1pPr>
          </a:lstStyle>
          <a:p>
            <a:pPr lvl="0"/>
            <a:r>
              <a:rPr lang="en-US" dirty="0" err="1"/>
              <a:t>Subheadline</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0"/>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D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16" t="3126" r="3129" b="3146"/>
          <a:stretch/>
        </p:blipFill>
        <p:spPr>
          <a:xfrm>
            <a:off x="-1" y="1"/>
            <a:ext cx="12190414" cy="6856413"/>
          </a:xfrm>
          <a:prstGeom prst="rect">
            <a:avLst/>
          </a:prstGeom>
        </p:spPr>
      </p:pic>
      <p:sp>
        <p:nvSpPr>
          <p:cNvPr id="2" name="Title 1"/>
          <p:cNvSpPr>
            <a:spLocks noGrp="1"/>
          </p:cNvSpPr>
          <p:nvPr>
            <p:ph type="title"/>
          </p:nvPr>
        </p:nvSpPr>
        <p:spPr>
          <a:xfrm>
            <a:off x="756006" y="809688"/>
            <a:ext cx="7317105" cy="1362075"/>
          </a:xfrm>
        </p:spPr>
        <p:txBody>
          <a:bodyPr anchor="b">
            <a:noAutofit/>
          </a:bodyPr>
          <a:lstStyle>
            <a:lvl1pPr algn="l">
              <a:lnSpc>
                <a:spcPct val="90000"/>
              </a:lnSpc>
              <a:defRPr sz="36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56006" y="2225260"/>
            <a:ext cx="7317105" cy="1500187"/>
          </a:xfrm>
        </p:spPr>
        <p:txBody>
          <a:bodyPr anchor="t">
            <a:noAutofit/>
          </a:bodyPr>
          <a:lstStyle>
            <a:lvl1pPr marL="0" indent="0">
              <a:buNone/>
              <a:defRPr sz="1800" i="1">
                <a:solidFill>
                  <a:schemeClr val="bg1"/>
                </a:solidFill>
                <a:latin typeface="Ubuntu" panose="020B05040306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5" y="5958187"/>
            <a:ext cx="1115517" cy="182880"/>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WL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16" t="3126" r="3116" b="3146"/>
          <a:stretch/>
        </p:blipFill>
        <p:spPr>
          <a:xfrm>
            <a:off x="-1" y="1"/>
            <a:ext cx="12192000" cy="6856413"/>
          </a:xfrm>
          <a:prstGeom prst="rect">
            <a:avLst/>
          </a:prstGeom>
        </p:spPr>
      </p:pic>
      <p:sp>
        <p:nvSpPr>
          <p:cNvPr id="2" name="Title 1"/>
          <p:cNvSpPr>
            <a:spLocks noGrp="1"/>
          </p:cNvSpPr>
          <p:nvPr>
            <p:ph type="title"/>
          </p:nvPr>
        </p:nvSpPr>
        <p:spPr>
          <a:xfrm>
            <a:off x="756006" y="809688"/>
            <a:ext cx="7317105" cy="1362075"/>
          </a:xfrm>
        </p:spPr>
        <p:txBody>
          <a:bodyPr anchor="b">
            <a:noAutofit/>
          </a:bodyPr>
          <a:lstStyle>
            <a:lvl1pPr algn="l">
              <a:lnSpc>
                <a:spcPct val="90000"/>
              </a:lnSpc>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56006" y="2225260"/>
            <a:ext cx="7317105" cy="1500187"/>
          </a:xfrm>
        </p:spPr>
        <p:txBody>
          <a:bodyPr anchor="t">
            <a:noAutofit/>
          </a:bodyPr>
          <a:lstStyle>
            <a:lvl1pPr marL="0" indent="0">
              <a:buNone/>
              <a:defRPr sz="1800" i="1">
                <a:solidFill>
                  <a:schemeClr val="accent2"/>
                </a:solidFill>
                <a:latin typeface="Ubuntu" panose="020B05040306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5" y="5958187"/>
            <a:ext cx="1115516" cy="182880"/>
          </a:xfrm>
          <a:prstGeom prst="rect">
            <a:avLst/>
          </a:prstGeom>
        </p:spPr>
      </p:pic>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WD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128" t="3126" r="3140" b="3146"/>
          <a:stretch/>
        </p:blipFill>
        <p:spPr>
          <a:xfrm>
            <a:off x="-1" y="1"/>
            <a:ext cx="12190414" cy="6856413"/>
          </a:xfrm>
          <a:prstGeom prst="rect">
            <a:avLst/>
          </a:prstGeom>
        </p:spPr>
      </p:pic>
      <p:sp>
        <p:nvSpPr>
          <p:cNvPr id="2" name="Title 1"/>
          <p:cNvSpPr>
            <a:spLocks noGrp="1"/>
          </p:cNvSpPr>
          <p:nvPr>
            <p:ph type="title"/>
          </p:nvPr>
        </p:nvSpPr>
        <p:spPr>
          <a:xfrm>
            <a:off x="756006" y="809688"/>
            <a:ext cx="7317105" cy="1362075"/>
          </a:xfrm>
        </p:spPr>
        <p:txBody>
          <a:bodyPr anchor="b">
            <a:noAutofit/>
          </a:bodyPr>
          <a:lstStyle>
            <a:lvl1pPr algn="l">
              <a:lnSpc>
                <a:spcPct val="90000"/>
              </a:lnSpc>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56006" y="2225260"/>
            <a:ext cx="7317105" cy="1500187"/>
          </a:xfrm>
        </p:spPr>
        <p:txBody>
          <a:bodyPr anchor="t">
            <a:noAutofit/>
          </a:bodyPr>
          <a:lstStyle>
            <a:lvl1pPr marL="0" indent="0">
              <a:buNone/>
              <a:defRPr sz="1800" i="1">
                <a:solidFill>
                  <a:schemeClr val="accent2"/>
                </a:solidFill>
                <a:latin typeface="Ubuntu" panose="020B05040306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5" y="5958187"/>
            <a:ext cx="1115516" cy="182880"/>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695882" y="248760"/>
            <a:ext cx="10972801" cy="822960"/>
          </a:xfrm>
        </p:spPr>
        <p:txBody>
          <a:bodyPr/>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idx="1"/>
          </p:nvPr>
        </p:nvSpPr>
        <p:spPr>
          <a:xfrm>
            <a:off x="714937" y="1600202"/>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L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357" t="4343" r="4366" b="4385"/>
          <a:stretch/>
        </p:blipFill>
        <p:spPr>
          <a:xfrm>
            <a:off x="0" y="1"/>
            <a:ext cx="12190413" cy="6856413"/>
          </a:xfrm>
          <a:prstGeom prst="rect">
            <a:avLst/>
          </a:prstGeom>
        </p:spPr>
      </p:pic>
      <p:sp>
        <p:nvSpPr>
          <p:cNvPr id="2" name="Title 1"/>
          <p:cNvSpPr>
            <a:spLocks noGrp="1"/>
          </p:cNvSpPr>
          <p:nvPr>
            <p:ph type="title"/>
          </p:nvPr>
        </p:nvSpPr>
        <p:spPr>
          <a:xfrm>
            <a:off x="756006" y="809688"/>
            <a:ext cx="7317105" cy="1362075"/>
          </a:xfrm>
        </p:spPr>
        <p:txBody>
          <a:bodyPr anchor="b">
            <a:noAutofit/>
          </a:bodyPr>
          <a:lstStyle>
            <a:lvl1pPr algn="l">
              <a:lnSpc>
                <a:spcPct val="90000"/>
              </a:lnSpc>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56006" y="2225260"/>
            <a:ext cx="7317105" cy="1500187"/>
          </a:xfrm>
        </p:spPr>
        <p:txBody>
          <a:bodyPr anchor="t">
            <a:noAutofit/>
          </a:bodyPr>
          <a:lstStyle>
            <a:lvl1pPr marL="0" indent="0">
              <a:buNone/>
              <a:defRPr sz="1800" i="1">
                <a:solidFill>
                  <a:schemeClr val="accent2"/>
                </a:solidFill>
                <a:latin typeface="Ubuntu" panose="020B05040306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5" y="5958187"/>
            <a:ext cx="1115516" cy="182880"/>
          </a:xfrm>
          <a:prstGeom prst="rect">
            <a:avLst/>
          </a:prstGeom>
        </p:spPr>
      </p:pic>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LGO">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71" t="4268" r="4271" b="4290"/>
          <a:stretch/>
        </p:blipFill>
        <p:spPr>
          <a:xfrm>
            <a:off x="-1" y="1"/>
            <a:ext cx="12192000" cy="6856413"/>
          </a:xfrm>
          <a:prstGeom prst="rect">
            <a:avLst/>
          </a:prstGeom>
        </p:spPr>
      </p:pic>
      <p:sp>
        <p:nvSpPr>
          <p:cNvPr id="2" name="Title 1"/>
          <p:cNvSpPr>
            <a:spLocks noGrp="1"/>
          </p:cNvSpPr>
          <p:nvPr>
            <p:ph type="title"/>
          </p:nvPr>
        </p:nvSpPr>
        <p:spPr>
          <a:xfrm>
            <a:off x="756006" y="809688"/>
            <a:ext cx="7317105" cy="1362075"/>
          </a:xfrm>
        </p:spPr>
        <p:txBody>
          <a:bodyPr anchor="b">
            <a:noAutofit/>
          </a:bodyPr>
          <a:lstStyle>
            <a:lvl1pPr algn="l">
              <a:lnSpc>
                <a:spcPct val="90000"/>
              </a:lnSpc>
              <a:defRPr sz="3600" b="0"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56006" y="2225260"/>
            <a:ext cx="7317105" cy="1500187"/>
          </a:xfrm>
        </p:spPr>
        <p:txBody>
          <a:bodyPr anchor="t">
            <a:noAutofit/>
          </a:bodyPr>
          <a:lstStyle>
            <a:lvl1pPr marL="0" indent="0">
              <a:buNone/>
              <a:defRPr sz="1800" i="1">
                <a:solidFill>
                  <a:schemeClr val="accent2"/>
                </a:solidFill>
                <a:latin typeface="Ubuntu" panose="020B05040306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5" y="5958187"/>
            <a:ext cx="1115516" cy="182880"/>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spTree>
      <p:nvGrpSpPr>
        <p:cNvPr id="1" name=""/>
        <p:cNvGrpSpPr/>
        <p:nvPr/>
      </p:nvGrpSpPr>
      <p:grpSpPr>
        <a:xfrm>
          <a:off x="0" y="0"/>
          <a:ext cx="0" cy="0"/>
          <a:chOff x="0" y="0"/>
          <a:chExt cx="0" cy="0"/>
        </a:xfrm>
      </p:grpSpPr>
      <p:sp>
        <p:nvSpPr>
          <p:cNvPr id="5" name="Rectangle 4"/>
          <p:cNvSpPr/>
          <p:nvPr/>
        </p:nvSpPr>
        <p:spPr>
          <a:xfrm>
            <a:off x="0" y="0"/>
            <a:ext cx="12192127" cy="6858000"/>
          </a:xfrm>
          <a:prstGeom prst="rect">
            <a:avLst/>
          </a:prstGeom>
          <a:solidFill>
            <a:srgbClr val="C44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bg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685" y="5773479"/>
            <a:ext cx="2242185" cy="367588"/>
          </a:xfrm>
          <a:prstGeom prst="rect">
            <a:avLst/>
          </a:prstGeom>
        </p:spPr>
      </p:pic>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Gray">
    <p:spTree>
      <p:nvGrpSpPr>
        <p:cNvPr id="1" name=""/>
        <p:cNvGrpSpPr/>
        <p:nvPr/>
      </p:nvGrpSpPr>
      <p:grpSpPr>
        <a:xfrm>
          <a:off x="0" y="0"/>
          <a:ext cx="0" cy="0"/>
          <a:chOff x="0" y="0"/>
          <a:chExt cx="0" cy="0"/>
        </a:xfrm>
      </p:grpSpPr>
      <p:sp>
        <p:nvSpPr>
          <p:cNvPr id="7" name="Rectangle 6"/>
          <p:cNvSpPr/>
          <p:nvPr/>
        </p:nvSpPr>
        <p:spPr>
          <a:xfrm>
            <a:off x="0" y="0"/>
            <a:ext cx="121921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bg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685" y="5773479"/>
            <a:ext cx="2242185" cy="367588"/>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D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116" t="3126" r="3129" b="3146"/>
          <a:stretch/>
        </p:blipFill>
        <p:spPr>
          <a:xfrm>
            <a:off x="-1" y="1"/>
            <a:ext cx="12190414" cy="6856413"/>
          </a:xfrm>
          <a:prstGeom prst="rect">
            <a:avLst/>
          </a:prstGeom>
        </p:spPr>
      </p:pic>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bg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5" y="5773479"/>
            <a:ext cx="2242185" cy="367588"/>
          </a:xfrm>
          <a:prstGeom prst="rect">
            <a:avLst/>
          </a:prstGeom>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WL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116" t="3126" r="3116" b="3146"/>
          <a:stretch/>
        </p:blipFill>
        <p:spPr>
          <a:xfrm>
            <a:off x="-1" y="1"/>
            <a:ext cx="12192000" cy="6856413"/>
          </a:xfrm>
          <a:prstGeom prst="rect">
            <a:avLst/>
          </a:prstGeom>
        </p:spPr>
      </p:pic>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rgbClr val="C44900"/>
                </a:solidFill>
              </a:defRPr>
            </a:lvl1pPr>
          </a:lstStyle>
          <a:p>
            <a:r>
              <a:rPr lang="en-US" dirty="0"/>
              <a:t>Click to edit Master title style</a:t>
            </a:r>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tx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4" y="5773479"/>
            <a:ext cx="2242184" cy="367588"/>
          </a:xfrm>
          <a:prstGeom prst="rect">
            <a:avLst/>
          </a:prstGeom>
        </p:spPr>
      </p:pic>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WD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128" t="3126" r="3140" b="3146"/>
          <a:stretch/>
        </p:blipFill>
        <p:spPr>
          <a:xfrm>
            <a:off x="-1" y="1"/>
            <a:ext cx="12190414" cy="6856413"/>
          </a:xfrm>
          <a:prstGeom prst="rect">
            <a:avLst/>
          </a:prstGeom>
        </p:spPr>
      </p:pic>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rgbClr val="C44900"/>
                </a:solidFill>
              </a:defRPr>
            </a:lvl1pPr>
          </a:lstStyle>
          <a:p>
            <a:r>
              <a:rPr lang="en-US"/>
              <a:t>Click to edit Master title style</a:t>
            </a:r>
            <a:endParaRPr lang="en-US" dirty="0"/>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tx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4" y="5773479"/>
            <a:ext cx="2242184" cy="367588"/>
          </a:xfrm>
          <a:prstGeom prst="rect">
            <a:avLst/>
          </a:prstGeom>
        </p:spPr>
      </p:pic>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L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57" t="4343" r="4366" b="4385"/>
          <a:stretch/>
        </p:blipFill>
        <p:spPr>
          <a:xfrm>
            <a:off x="0" y="1"/>
            <a:ext cx="12190413" cy="6856413"/>
          </a:xfrm>
          <a:prstGeom prst="rect">
            <a:avLst/>
          </a:prstGeom>
        </p:spPr>
      </p:pic>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rgbClr val="C44900"/>
                </a:solidFill>
              </a:defRPr>
            </a:lvl1pPr>
          </a:lstStyle>
          <a:p>
            <a:r>
              <a:rPr lang="en-US"/>
              <a:t>Click to edit Master title style</a:t>
            </a:r>
            <a:endParaRPr lang="en-US" dirty="0"/>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tx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4" y="5773479"/>
            <a:ext cx="2242184" cy="367588"/>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LGO">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271" t="4268" r="4271" b="4290"/>
          <a:stretch/>
        </p:blipFill>
        <p:spPr>
          <a:xfrm>
            <a:off x="-1" y="1"/>
            <a:ext cx="12192000" cy="6856413"/>
          </a:xfrm>
          <a:prstGeom prst="rect">
            <a:avLst/>
          </a:prstGeom>
        </p:spPr>
      </p:pic>
      <p:sp>
        <p:nvSpPr>
          <p:cNvPr id="2" name="Title 1"/>
          <p:cNvSpPr>
            <a:spLocks noGrp="1"/>
          </p:cNvSpPr>
          <p:nvPr>
            <p:ph type="ctrTitle"/>
          </p:nvPr>
        </p:nvSpPr>
        <p:spPr>
          <a:xfrm>
            <a:off x="871259" y="1949279"/>
            <a:ext cx="7317105" cy="1920240"/>
          </a:xfrm>
        </p:spPr>
        <p:txBody>
          <a:bodyPr anchor="t">
            <a:noAutofit/>
          </a:bodyPr>
          <a:lstStyle>
            <a:lvl1pPr>
              <a:lnSpc>
                <a:spcPct val="90000"/>
              </a:lnSpc>
              <a:defRPr>
                <a:solidFill>
                  <a:srgbClr val="C44900"/>
                </a:solidFill>
              </a:defRPr>
            </a:lvl1pPr>
          </a:lstStyle>
          <a:p>
            <a:r>
              <a:rPr lang="en-US"/>
              <a:t>Click to edit Master title style</a:t>
            </a:r>
            <a:endParaRPr lang="en-US" dirty="0"/>
          </a:p>
        </p:txBody>
      </p:sp>
      <p:sp>
        <p:nvSpPr>
          <p:cNvPr id="3" name="Subtitle 2"/>
          <p:cNvSpPr>
            <a:spLocks noGrp="1"/>
          </p:cNvSpPr>
          <p:nvPr>
            <p:ph type="subTitle" idx="1"/>
          </p:nvPr>
        </p:nvSpPr>
        <p:spPr>
          <a:xfrm>
            <a:off x="871259" y="4127745"/>
            <a:ext cx="7317105" cy="1188720"/>
          </a:xfrm>
        </p:spPr>
        <p:txBody>
          <a:bodyPr>
            <a:noAutofit/>
          </a:bodyPr>
          <a:lstStyle>
            <a:lvl1pPr marL="0" indent="0" algn="l">
              <a:buNone/>
              <a:defRPr sz="1800" i="1">
                <a:solidFill>
                  <a:schemeClr val="tx1"/>
                </a:solidFill>
                <a:latin typeface="Ubuntu" panose="020B05040306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684" y="5773479"/>
            <a:ext cx="2242184" cy="367588"/>
          </a:xfrm>
          <a:prstGeom prst="rect">
            <a:avLst/>
          </a:prstGeom>
        </p:spPr>
      </p:pic>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71" t="4268" r="4271" b="4290"/>
          <a:stretch/>
        </p:blipFill>
        <p:spPr>
          <a:xfrm>
            <a:off x="-1" y="1"/>
            <a:ext cx="12192000" cy="68564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1604" y="3200400"/>
            <a:ext cx="2788793" cy="4572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 Subhead">
    <p:spTree>
      <p:nvGrpSpPr>
        <p:cNvPr id="1" name=""/>
        <p:cNvGrpSpPr/>
        <p:nvPr/>
      </p:nvGrpSpPr>
      <p:grpSpPr>
        <a:xfrm>
          <a:off x="0" y="0"/>
          <a:ext cx="0" cy="0"/>
          <a:chOff x="0" y="0"/>
          <a:chExt cx="0" cy="0"/>
        </a:xfrm>
      </p:grpSpPr>
      <p:sp>
        <p:nvSpPr>
          <p:cNvPr id="2" name="Title 1"/>
          <p:cNvSpPr>
            <a:spLocks noGrp="1"/>
          </p:cNvSpPr>
          <p:nvPr>
            <p:ph type="title"/>
          </p:nvPr>
        </p:nvSpPr>
        <p:spPr>
          <a:xfrm>
            <a:off x="695882" y="477360"/>
            <a:ext cx="10972801" cy="548640"/>
          </a:xfrm>
        </p:spPr>
        <p:txBody>
          <a:bodyPr tIns="0" bIns="0"/>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4937" y="1600202"/>
            <a:ext cx="10975658"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hasCustomPrompt="1"/>
          </p:nvPr>
        </p:nvSpPr>
        <p:spPr>
          <a:xfrm>
            <a:off x="695882" y="1047184"/>
            <a:ext cx="10975658" cy="365760"/>
          </a:xfrm>
        </p:spPr>
        <p:txBody>
          <a:bodyPr lIns="0" tIns="0" rIns="0" bIns="0"/>
          <a:lstStyle>
            <a:lvl1pPr marL="0" indent="0">
              <a:buNone/>
              <a:defRPr i="1">
                <a:solidFill>
                  <a:schemeClr val="tx1"/>
                </a:solidFill>
              </a:defRPr>
            </a:lvl1pPr>
          </a:lstStyle>
          <a:p>
            <a:pPr lvl="0"/>
            <a:r>
              <a:rPr lang="en-US" dirty="0" err="1"/>
              <a:t>Subheadline</a:t>
            </a:r>
            <a:endParaRPr lang="en-US"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5882" y="248760"/>
            <a:ext cx="10972801" cy="822960"/>
          </a:xfrm>
        </p:spPr>
        <p:txBody>
          <a:bodyPr/>
          <a:lstStyle>
            <a:lvl1pPr>
              <a:defRPr>
                <a:solidFill>
                  <a:srgbClr val="C44900"/>
                </a:solidFill>
              </a:defRPr>
            </a:lvl1pPr>
          </a:lstStyle>
          <a:p>
            <a:r>
              <a:rPr lang="en-US"/>
              <a:t>Click to edit Master title style</a:t>
            </a:r>
          </a:p>
        </p:txBody>
      </p:sp>
      <p:sp>
        <p:nvSpPr>
          <p:cNvPr id="3" name="Content Placeholder 2"/>
          <p:cNvSpPr>
            <a:spLocks noGrp="1"/>
          </p:cNvSpPr>
          <p:nvPr>
            <p:ph sz="half" idx="1"/>
          </p:nvPr>
        </p:nvSpPr>
        <p:spPr>
          <a:xfrm>
            <a:off x="714937" y="1600202"/>
            <a:ext cx="503051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1890" y="1600202"/>
            <a:ext cx="503051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745366" y="1305192"/>
            <a:ext cx="10701267" cy="0"/>
          </a:xfrm>
          <a:prstGeom prst="line">
            <a:avLst/>
          </a:prstGeom>
          <a:ln w="19050" cap="rnd">
            <a:prstDash val="sysDot"/>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 Subhead">
    <p:spTree>
      <p:nvGrpSpPr>
        <p:cNvPr id="1" name=""/>
        <p:cNvGrpSpPr/>
        <p:nvPr/>
      </p:nvGrpSpPr>
      <p:grpSpPr>
        <a:xfrm>
          <a:off x="0" y="0"/>
          <a:ext cx="0" cy="0"/>
          <a:chOff x="0" y="0"/>
          <a:chExt cx="0" cy="0"/>
        </a:xfrm>
      </p:grpSpPr>
      <p:sp>
        <p:nvSpPr>
          <p:cNvPr id="2" name="Title 1"/>
          <p:cNvSpPr>
            <a:spLocks noGrp="1"/>
          </p:cNvSpPr>
          <p:nvPr>
            <p:ph type="title"/>
          </p:nvPr>
        </p:nvSpPr>
        <p:spPr>
          <a:xfrm>
            <a:off x="695882" y="477360"/>
            <a:ext cx="10972801" cy="548640"/>
          </a:xfrm>
        </p:spPr>
        <p:txBody>
          <a:bodyPr tIns="0" bIns="0"/>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4937" y="1600202"/>
            <a:ext cx="503051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1890" y="1600202"/>
            <a:ext cx="503051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0" hasCustomPrompt="1"/>
          </p:nvPr>
        </p:nvSpPr>
        <p:spPr>
          <a:xfrm>
            <a:off x="695882" y="1047184"/>
            <a:ext cx="10975658" cy="365760"/>
          </a:xfrm>
        </p:spPr>
        <p:txBody>
          <a:bodyPr lIns="0" tIns="0" rIns="0" bIns="0"/>
          <a:lstStyle>
            <a:lvl1pPr marL="0" indent="0">
              <a:buNone/>
              <a:defRPr i="1">
                <a:solidFill>
                  <a:schemeClr val="tx1"/>
                </a:solidFill>
              </a:defRPr>
            </a:lvl1pPr>
          </a:lstStyle>
          <a:p>
            <a:pPr lvl="0"/>
            <a:r>
              <a:rPr lang="en-US" dirty="0" err="1"/>
              <a:t>Subheadline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No Line">
    <p:spTree>
      <p:nvGrpSpPr>
        <p:cNvPr id="1" name=""/>
        <p:cNvGrpSpPr/>
        <p:nvPr/>
      </p:nvGrpSpPr>
      <p:grpSpPr>
        <a:xfrm>
          <a:off x="0" y="0"/>
          <a:ext cx="0" cy="0"/>
          <a:chOff x="0" y="0"/>
          <a:chExt cx="0" cy="0"/>
        </a:xfrm>
      </p:grpSpPr>
      <p:sp>
        <p:nvSpPr>
          <p:cNvPr id="2" name="Title 1"/>
          <p:cNvSpPr>
            <a:spLocks noGrp="1"/>
          </p:cNvSpPr>
          <p:nvPr>
            <p:ph type="title"/>
          </p:nvPr>
        </p:nvSpPr>
        <p:spPr>
          <a:xfrm>
            <a:off x="695882" y="477360"/>
            <a:ext cx="10972801" cy="548640"/>
          </a:xfrm>
        </p:spPr>
        <p:txBody>
          <a:bodyPr tIns="0" bIns="0"/>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4937" y="1600202"/>
            <a:ext cx="503051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51890" y="1600202"/>
            <a:ext cx="503051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Callout">
    <p:spTree>
      <p:nvGrpSpPr>
        <p:cNvPr id="1" name=""/>
        <p:cNvGrpSpPr/>
        <p:nvPr/>
      </p:nvGrpSpPr>
      <p:grpSpPr>
        <a:xfrm>
          <a:off x="0" y="0"/>
          <a:ext cx="0" cy="0"/>
          <a:chOff x="0" y="0"/>
          <a:chExt cx="0" cy="0"/>
        </a:xfrm>
      </p:grpSpPr>
      <p:sp>
        <p:nvSpPr>
          <p:cNvPr id="2" name="Title 1"/>
          <p:cNvSpPr>
            <a:spLocks noGrp="1"/>
          </p:cNvSpPr>
          <p:nvPr>
            <p:ph type="title"/>
          </p:nvPr>
        </p:nvSpPr>
        <p:spPr>
          <a:xfrm>
            <a:off x="695882" y="248760"/>
            <a:ext cx="10972801" cy="822960"/>
          </a:xfrm>
        </p:spPr>
        <p:txBody>
          <a:bodyPr/>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4937" y="1600202"/>
            <a:ext cx="5945148"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316258" y="1789974"/>
            <a:ext cx="3109770" cy="4525963"/>
          </a:xfrm>
        </p:spPr>
        <p:txBody>
          <a:bodyPr/>
          <a:lstStyle>
            <a:lvl1pPr marL="0" indent="0">
              <a:buNone/>
              <a:defRPr sz="2000">
                <a:solidFill>
                  <a:schemeClr val="accent1"/>
                </a:solidFill>
              </a:defRPr>
            </a:lvl1pPr>
            <a:lvl2pPr marL="0" indent="-182880">
              <a:buFont typeface="Arial" panose="020B0604020202020204" pitchFamily="34" charset="0"/>
              <a:buChar char="•"/>
              <a:defRPr sz="1800"/>
            </a:lvl2pPr>
            <a:lvl3pPr marL="457200" indent="-182880">
              <a:buFont typeface="Arial" panose="020B0604020202020204" pitchFamily="34" charset="0"/>
              <a:buChar cha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8" name="Straight Connector 7"/>
          <p:cNvCxnSpPr/>
          <p:nvPr/>
        </p:nvCxnSpPr>
        <p:spPr>
          <a:xfrm>
            <a:off x="7506801" y="1600201"/>
            <a:ext cx="0" cy="4572000"/>
          </a:xfrm>
          <a:prstGeom prst="line">
            <a:avLst/>
          </a:prstGeom>
          <a:ln w="19050" cap="rnd">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tement Left">
    <p:spTree>
      <p:nvGrpSpPr>
        <p:cNvPr id="1" name=""/>
        <p:cNvGrpSpPr/>
        <p:nvPr/>
      </p:nvGrpSpPr>
      <p:grpSpPr>
        <a:xfrm>
          <a:off x="0" y="0"/>
          <a:ext cx="0" cy="0"/>
          <a:chOff x="0" y="0"/>
          <a:chExt cx="0" cy="0"/>
        </a:xfrm>
      </p:grpSpPr>
      <p:sp>
        <p:nvSpPr>
          <p:cNvPr id="2" name="Title 1"/>
          <p:cNvSpPr>
            <a:spLocks noGrp="1"/>
          </p:cNvSpPr>
          <p:nvPr>
            <p:ph type="title"/>
          </p:nvPr>
        </p:nvSpPr>
        <p:spPr>
          <a:xfrm>
            <a:off x="695882" y="1200150"/>
            <a:ext cx="4573191" cy="1626492"/>
          </a:xfrm>
        </p:spPr>
        <p:txBody>
          <a:bodyPr anchor="b"/>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14937" y="3148687"/>
            <a:ext cx="6402467" cy="2834640"/>
          </a:xfrm>
        </p:spPr>
        <p:txBody>
          <a:bodyPr/>
          <a:lstStyle>
            <a:lvl1pPr>
              <a:defRPr sz="2000">
                <a:solidFill>
                  <a:schemeClr val="accent2"/>
                </a:solidFill>
              </a:defRPr>
            </a:lvl1pPr>
            <a:lvl2pPr>
              <a:defRPr sz="18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Right">
    <p:spTree>
      <p:nvGrpSpPr>
        <p:cNvPr id="1" name=""/>
        <p:cNvGrpSpPr/>
        <p:nvPr/>
      </p:nvGrpSpPr>
      <p:grpSpPr>
        <a:xfrm>
          <a:off x="0" y="0"/>
          <a:ext cx="0" cy="0"/>
          <a:chOff x="0" y="0"/>
          <a:chExt cx="0" cy="0"/>
        </a:xfrm>
      </p:grpSpPr>
      <p:sp>
        <p:nvSpPr>
          <p:cNvPr id="2" name="Title 1"/>
          <p:cNvSpPr>
            <a:spLocks noGrp="1"/>
          </p:cNvSpPr>
          <p:nvPr>
            <p:ph type="title"/>
          </p:nvPr>
        </p:nvSpPr>
        <p:spPr>
          <a:xfrm>
            <a:off x="6551890" y="1200150"/>
            <a:ext cx="4573191" cy="1626492"/>
          </a:xfrm>
        </p:spPr>
        <p:txBody>
          <a:bodyPr anchor="b"/>
          <a:lstStyle>
            <a:lvl1pPr>
              <a:defRPr>
                <a:solidFill>
                  <a:srgbClr val="C449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570945" y="3148687"/>
            <a:ext cx="4573191" cy="2834640"/>
          </a:xfrm>
        </p:spPr>
        <p:txBody>
          <a:bodyPr/>
          <a:lstStyle>
            <a:lvl1pPr>
              <a:defRPr sz="2000">
                <a:solidFill>
                  <a:schemeClr val="accent2"/>
                </a:solidFill>
              </a:defRPr>
            </a:lvl1pPr>
            <a:lvl2pPr>
              <a:defRPr sz="1800">
                <a:solidFill>
                  <a:schemeClr val="accent2"/>
                </a:solidFill>
              </a:defRPr>
            </a:lvl2pPr>
            <a:lvl3pPr>
              <a:defRPr sz="1600">
                <a:solidFill>
                  <a:schemeClr val="accent2"/>
                </a:solidFill>
              </a:defRPr>
            </a:lvl3pPr>
            <a:lvl4pPr>
              <a:defRPr sz="1400">
                <a:solidFill>
                  <a:schemeClr val="accent2"/>
                </a:solidFill>
              </a:defRPr>
            </a:lvl4pPr>
            <a:lvl5pPr>
              <a:defRPr sz="14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882" y="248760"/>
            <a:ext cx="10972801" cy="822960"/>
          </a:xfrm>
          <a:prstGeom prst="rect">
            <a:avLst/>
          </a:prstGeom>
        </p:spPr>
        <p:txBody>
          <a:bodyPr vert="horz" lIns="0" tIns="45720" rIns="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714937" y="1600202"/>
            <a:ext cx="10972801" cy="45259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659940" y="6392175"/>
            <a:ext cx="1423788" cy="276999"/>
          </a:xfrm>
          <a:prstGeom prst="rect">
            <a:avLst/>
          </a:prstGeom>
          <a:noFill/>
        </p:spPr>
        <p:txBody>
          <a:bodyPr wrap="none" rtlCol="0">
            <a:spAutoFit/>
          </a:bodyPr>
          <a:lstStyle/>
          <a:p>
            <a:pPr algn="l"/>
            <a:r>
              <a:rPr lang="en-US" sz="1200" spc="-50" dirty="0">
                <a:solidFill>
                  <a:srgbClr val="C44900"/>
                </a:solidFill>
              </a:rPr>
              <a:t>G2</a:t>
            </a:r>
            <a:r>
              <a:rPr lang="en-US" sz="1200" spc="-50" baseline="0" dirty="0">
                <a:solidFill>
                  <a:srgbClr val="C44900"/>
                </a:solidFill>
              </a:rPr>
              <a:t>OPS | JUNE 2018</a:t>
            </a:r>
            <a:endParaRPr lang="en-US" sz="1200" spc="-50" dirty="0">
              <a:solidFill>
                <a:srgbClr val="C44900"/>
              </a:solidFill>
            </a:endParaRPr>
          </a:p>
        </p:txBody>
      </p:sp>
    </p:spTree>
    <p:extLst>
      <p:ext uri="{BB962C8B-B14F-4D97-AF65-F5344CB8AC3E}">
        <p14:creationId xmlns:p14="http://schemas.microsoft.com/office/powerpoint/2010/main" val="121308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3600" kern="1200">
          <a:solidFill>
            <a:srgbClr val="C44900"/>
          </a:solidFill>
          <a:latin typeface="+mj-lt"/>
          <a:ea typeface="+mj-ea"/>
          <a:cs typeface="+mj-cs"/>
        </a:defRPr>
      </a:lvl1pPr>
    </p:titleStyle>
    <p:bodyStyle>
      <a:lvl1pPr marL="182880" indent="-18288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31520" indent="-18288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914400" indent="0" algn="l" defTabSz="914400" rtl="0" eaLnBrk="1" latinLnBrk="0" hangingPunct="1">
        <a:spcBef>
          <a:spcPct val="20000"/>
        </a:spcBef>
        <a:buFont typeface="Arial" panose="020B0604020202020204" pitchFamily="34" charset="0"/>
        <a:buNone/>
        <a:defRPr sz="1400" i="1" kern="1200">
          <a:solidFill>
            <a:schemeClr val="tx1"/>
          </a:solidFill>
          <a:latin typeface="+mn-lt"/>
          <a:ea typeface="+mn-ea"/>
          <a:cs typeface="+mn-cs"/>
        </a:defRPr>
      </a:lvl4pPr>
      <a:lvl5pPr marL="1371600" indent="-18288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tif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tiff"/><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1259" y="1462811"/>
            <a:ext cx="7317105" cy="1920240"/>
          </a:xfrm>
        </p:spPr>
        <p:txBody>
          <a:bodyPr/>
          <a:lstStyle/>
          <a:p>
            <a:r>
              <a:rPr lang="en-US" dirty="0"/>
              <a:t>DFARS Cybersecurity Requirements</a:t>
            </a:r>
          </a:p>
        </p:txBody>
      </p:sp>
      <p:sp>
        <p:nvSpPr>
          <p:cNvPr id="5" name="Subtitle 4"/>
          <p:cNvSpPr>
            <a:spLocks noGrp="1"/>
          </p:cNvSpPr>
          <p:nvPr>
            <p:ph type="subTitle" idx="1"/>
          </p:nvPr>
        </p:nvSpPr>
        <p:spPr>
          <a:xfrm>
            <a:off x="871259" y="3182348"/>
            <a:ext cx="7317105" cy="1188720"/>
          </a:xfrm>
        </p:spPr>
        <p:txBody>
          <a:bodyPr/>
          <a:lstStyle/>
          <a:p>
            <a:endParaRPr lang="en-US" dirty="0"/>
          </a:p>
          <a:p>
            <a:r>
              <a:rPr lang="en-US" dirty="0"/>
              <a:t>Relating relevant guidance for DFARS Cybersecurity Requirements</a:t>
            </a:r>
          </a:p>
        </p:txBody>
      </p:sp>
    </p:spTree>
    <p:extLst>
      <p:ext uri="{BB962C8B-B14F-4D97-AF65-F5344CB8AC3E}">
        <p14:creationId xmlns:p14="http://schemas.microsoft.com/office/powerpoint/2010/main" val="2672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DFARS Requirements Going Away Soon?</a:t>
            </a:r>
          </a:p>
        </p:txBody>
      </p:sp>
      <p:sp>
        <p:nvSpPr>
          <p:cNvPr id="4" name="Rectangle 3"/>
          <p:cNvSpPr/>
          <p:nvPr/>
        </p:nvSpPr>
        <p:spPr>
          <a:xfrm>
            <a:off x="246276" y="2003537"/>
            <a:ext cx="3657600" cy="4264876"/>
          </a:xfrm>
          <a:prstGeom prst="rect">
            <a:avLst/>
          </a:prstGeom>
          <a:noFill/>
          <a:ln w="6350">
            <a:solidFill>
              <a:srgbClr val="28637E"/>
            </a:solid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chemeClr val="tx1">
                  <a:lumMod val="75000"/>
                </a:schemeClr>
              </a:solidFill>
            </a:endParaRPr>
          </a:p>
        </p:txBody>
      </p:sp>
      <p:sp>
        <p:nvSpPr>
          <p:cNvPr id="5" name="Rectangle 4"/>
          <p:cNvSpPr/>
          <p:nvPr/>
        </p:nvSpPr>
        <p:spPr>
          <a:xfrm rot="5400000">
            <a:off x="1593668" y="2551513"/>
            <a:ext cx="962816" cy="3657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77" tIns="60939" rIns="121877" bIns="60939" rtlCol="0" anchor="ctr"/>
          <a:lstStyle/>
          <a:p>
            <a:pPr algn="ctr"/>
            <a:endParaRPr lang="en-US" sz="2400" dirty="0">
              <a:solidFill>
                <a:srgbClr val="C44900"/>
              </a:solidFill>
            </a:endParaRPr>
          </a:p>
        </p:txBody>
      </p:sp>
      <p:sp>
        <p:nvSpPr>
          <p:cNvPr id="6" name="Rectangle 5"/>
          <p:cNvSpPr/>
          <p:nvPr/>
        </p:nvSpPr>
        <p:spPr>
          <a:xfrm>
            <a:off x="4248160" y="2003537"/>
            <a:ext cx="3657600" cy="4264876"/>
          </a:xfrm>
          <a:prstGeom prst="rect">
            <a:avLst/>
          </a:prstGeom>
          <a:noFill/>
          <a:ln w="6350">
            <a:solidFill>
              <a:srgbClr val="28637E"/>
            </a:solid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chemeClr val="tx1">
                  <a:lumMod val="75000"/>
                </a:schemeClr>
              </a:solidFill>
            </a:endParaRPr>
          </a:p>
        </p:txBody>
      </p:sp>
      <p:sp>
        <p:nvSpPr>
          <p:cNvPr id="7" name="Rectangle 6"/>
          <p:cNvSpPr/>
          <p:nvPr/>
        </p:nvSpPr>
        <p:spPr>
          <a:xfrm>
            <a:off x="8250043" y="2003537"/>
            <a:ext cx="3657600" cy="4264876"/>
          </a:xfrm>
          <a:prstGeom prst="rect">
            <a:avLst/>
          </a:prstGeom>
          <a:noFill/>
          <a:ln w="6350">
            <a:solidFill>
              <a:srgbClr val="28637E"/>
            </a:solidFill>
          </a:ln>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chemeClr val="tx1">
                  <a:lumMod val="75000"/>
                </a:schemeClr>
              </a:solidFill>
            </a:endParaRPr>
          </a:p>
        </p:txBody>
      </p:sp>
      <p:sp>
        <p:nvSpPr>
          <p:cNvPr id="8" name="Rectangle 7"/>
          <p:cNvSpPr/>
          <p:nvPr/>
        </p:nvSpPr>
        <p:spPr>
          <a:xfrm>
            <a:off x="246276" y="1382953"/>
            <a:ext cx="3657600" cy="5340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rtlCol="0" anchor="ctr"/>
          <a:lstStyle/>
          <a:p>
            <a:pPr algn="ctr" defTabSz="609370">
              <a:lnSpc>
                <a:spcPct val="90000"/>
              </a:lnSpc>
              <a:spcAft>
                <a:spcPts val="800"/>
              </a:spcAft>
            </a:pPr>
            <a:r>
              <a:rPr lang="en-US" sz="2200" b="1" dirty="0">
                <a:solidFill>
                  <a:srgbClr val="28637E"/>
                </a:solidFill>
              </a:rPr>
              <a:t>National Archive Records Administration</a:t>
            </a:r>
          </a:p>
        </p:txBody>
      </p:sp>
      <p:sp>
        <p:nvSpPr>
          <p:cNvPr id="9" name="Rectangle 8"/>
          <p:cNvSpPr/>
          <p:nvPr/>
        </p:nvSpPr>
        <p:spPr>
          <a:xfrm>
            <a:off x="4235719" y="1382954"/>
            <a:ext cx="3658820" cy="5340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rtlCol="0" anchor="ctr"/>
          <a:lstStyle/>
          <a:p>
            <a:pPr algn="ctr" defTabSz="609370">
              <a:lnSpc>
                <a:spcPct val="90000"/>
              </a:lnSpc>
              <a:spcAft>
                <a:spcPts val="800"/>
              </a:spcAft>
            </a:pPr>
            <a:r>
              <a:rPr lang="en-US" sz="2200" b="1" dirty="0">
                <a:solidFill>
                  <a:srgbClr val="28637E"/>
                </a:solidFill>
              </a:rPr>
              <a:t>Cyber Attacks Aren’t Only for DoD Systems</a:t>
            </a:r>
          </a:p>
        </p:txBody>
      </p:sp>
      <p:sp>
        <p:nvSpPr>
          <p:cNvPr id="11" name="Rectangle 10"/>
          <p:cNvSpPr/>
          <p:nvPr/>
        </p:nvSpPr>
        <p:spPr>
          <a:xfrm>
            <a:off x="8263341" y="1385801"/>
            <a:ext cx="3657600" cy="5340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41" tIns="60920" rIns="121841" bIns="60920" rtlCol="0" anchor="ctr"/>
          <a:lstStyle/>
          <a:p>
            <a:pPr algn="ctr" defTabSz="609370">
              <a:lnSpc>
                <a:spcPct val="90000"/>
              </a:lnSpc>
              <a:spcAft>
                <a:spcPts val="800"/>
              </a:spcAft>
            </a:pPr>
            <a:r>
              <a:rPr lang="en-US" sz="2200" b="1" dirty="0">
                <a:solidFill>
                  <a:srgbClr val="28637E"/>
                </a:solidFill>
              </a:rPr>
              <a:t>Operationally Critical Support</a:t>
            </a:r>
          </a:p>
        </p:txBody>
      </p:sp>
      <p:grpSp>
        <p:nvGrpSpPr>
          <p:cNvPr id="12" name="Group 11"/>
          <p:cNvGrpSpPr/>
          <p:nvPr/>
        </p:nvGrpSpPr>
        <p:grpSpPr>
          <a:xfrm>
            <a:off x="1374029" y="2101680"/>
            <a:ext cx="1501325" cy="1501325"/>
            <a:chOff x="2485886" y="2360759"/>
            <a:chExt cx="1125994" cy="1125994"/>
          </a:xfrm>
        </p:grpSpPr>
        <p:sp>
          <p:nvSpPr>
            <p:cNvPr id="13" name="Oval 12"/>
            <p:cNvSpPr/>
            <p:nvPr/>
          </p:nvSpPr>
          <p:spPr>
            <a:xfrm>
              <a:off x="2485886" y="2360759"/>
              <a:ext cx="1125994" cy="1125994"/>
            </a:xfrm>
            <a:prstGeom prst="ellipse">
              <a:avLst/>
            </a:prstGeom>
            <a:gradFill flip="none" rotWithShape="1">
              <a:gsLst>
                <a:gs pos="54000">
                  <a:srgbClr val="28637E"/>
                </a:gs>
                <a:gs pos="100000">
                  <a:srgbClr val="BBBDBF"/>
                </a:gs>
              </a:gsLst>
              <a:path path="circle">
                <a:fillToRect l="50000" t="50000" r="50000" b="50000"/>
              </a:path>
              <a:tileRect/>
            </a:gradFill>
            <a:ln w="6350">
              <a:noFill/>
            </a:ln>
            <a:effectLst>
              <a:outerShdw blurRad="139700" dist="38100" dir="5400000" sx="98000" sy="98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defTabSz="1217834" fontAlgn="base">
                <a:spcBef>
                  <a:spcPct val="0"/>
                </a:spcBef>
                <a:spcAft>
                  <a:spcPct val="0"/>
                </a:spcAft>
              </a:pPr>
              <a:r>
                <a:rPr lang="en-US" sz="2400" dirty="0">
                  <a:solidFill>
                    <a:schemeClr val="tx1">
                      <a:lumMod val="75000"/>
                    </a:schemeClr>
                  </a:solidFill>
                </a:rPr>
                <a:t>z</a:t>
              </a:r>
            </a:p>
          </p:txBody>
        </p:sp>
        <p:sp>
          <p:nvSpPr>
            <p:cNvPr id="14" name="Oval 13"/>
            <p:cNvSpPr/>
            <p:nvPr/>
          </p:nvSpPr>
          <p:spPr>
            <a:xfrm>
              <a:off x="2591683" y="2466556"/>
              <a:ext cx="914400" cy="914400"/>
            </a:xfrm>
            <a:prstGeom prst="ellipse">
              <a:avLst/>
            </a:prstGeom>
            <a:solidFill>
              <a:srgbClr val="C44900"/>
            </a:solidFill>
            <a:ln w="6350">
              <a:noFill/>
            </a:ln>
            <a:effectLst>
              <a:outerShdw blurRad="139700" dist="38100" dir="5400000" sx="96000" sy="96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defTabSz="1217834" fontAlgn="base">
                <a:spcBef>
                  <a:spcPct val="0"/>
                </a:spcBef>
                <a:spcAft>
                  <a:spcPct val="0"/>
                </a:spcAft>
              </a:pPr>
              <a:endParaRPr lang="en-US" sz="2400" dirty="0">
                <a:solidFill>
                  <a:schemeClr val="tx1">
                    <a:lumMod val="75000"/>
                  </a:schemeClr>
                </a:solidFill>
              </a:endParaRPr>
            </a:p>
          </p:txBody>
        </p:sp>
      </p:grpSp>
      <p:grpSp>
        <p:nvGrpSpPr>
          <p:cNvPr id="15" name="Group 14"/>
          <p:cNvGrpSpPr/>
          <p:nvPr/>
        </p:nvGrpSpPr>
        <p:grpSpPr>
          <a:xfrm>
            <a:off x="5338967" y="2107300"/>
            <a:ext cx="1501325" cy="1501325"/>
            <a:chOff x="2485886" y="2360759"/>
            <a:chExt cx="1125994" cy="1125994"/>
          </a:xfrm>
          <a:blipFill>
            <a:blip r:embed="rId2"/>
            <a:stretch>
              <a:fillRect/>
            </a:stretch>
          </a:blipFill>
        </p:grpSpPr>
        <p:sp>
          <p:nvSpPr>
            <p:cNvPr id="16" name="Oval 15"/>
            <p:cNvSpPr/>
            <p:nvPr/>
          </p:nvSpPr>
          <p:spPr>
            <a:xfrm>
              <a:off x="2485886" y="2360759"/>
              <a:ext cx="1125994" cy="1125994"/>
            </a:xfrm>
            <a:prstGeom prst="ellipse">
              <a:avLst/>
            </a:prstGeom>
            <a:grpFill/>
            <a:ln w="6350">
              <a:noFill/>
            </a:ln>
            <a:effectLst>
              <a:outerShdw blurRad="139700" dist="38100" dir="5400000" sx="98000" sy="98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defTabSz="1217834" fontAlgn="base">
                <a:spcBef>
                  <a:spcPct val="0"/>
                </a:spcBef>
                <a:spcAft>
                  <a:spcPct val="0"/>
                </a:spcAft>
              </a:pPr>
              <a:endParaRPr lang="en-US" sz="2400" dirty="0">
                <a:solidFill>
                  <a:schemeClr val="tx1">
                    <a:lumMod val="75000"/>
                  </a:schemeClr>
                </a:solidFill>
              </a:endParaRPr>
            </a:p>
          </p:txBody>
        </p:sp>
        <p:sp>
          <p:nvSpPr>
            <p:cNvPr id="17" name="Oval 16"/>
            <p:cNvSpPr/>
            <p:nvPr/>
          </p:nvSpPr>
          <p:spPr>
            <a:xfrm>
              <a:off x="2591683" y="2466556"/>
              <a:ext cx="914400" cy="914400"/>
            </a:xfrm>
            <a:prstGeom prst="ellipse">
              <a:avLst/>
            </a:prstGeom>
            <a:grpFill/>
            <a:ln w="6350">
              <a:noFill/>
            </a:ln>
            <a:effectLst>
              <a:outerShdw blurRad="139700" dist="38100" dir="5400000" sx="96000" sy="96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defTabSz="1217834" fontAlgn="base">
                <a:spcBef>
                  <a:spcPct val="0"/>
                </a:spcBef>
                <a:spcAft>
                  <a:spcPct val="0"/>
                </a:spcAft>
              </a:pPr>
              <a:endParaRPr lang="en-US" sz="2400" dirty="0">
                <a:solidFill>
                  <a:schemeClr val="tx1">
                    <a:lumMod val="75000"/>
                  </a:schemeClr>
                </a:solidFill>
              </a:endParaRPr>
            </a:p>
          </p:txBody>
        </p:sp>
      </p:grpSp>
      <p:sp>
        <p:nvSpPr>
          <p:cNvPr id="18" name="Rectangle 17"/>
          <p:cNvSpPr/>
          <p:nvPr/>
        </p:nvSpPr>
        <p:spPr>
          <a:xfrm>
            <a:off x="358398" y="3896883"/>
            <a:ext cx="3433355" cy="1976607"/>
          </a:xfrm>
          <a:prstGeom prst="rect">
            <a:avLst/>
          </a:prstGeom>
        </p:spPr>
        <p:txBody>
          <a:bodyPr wrap="square" lIns="0" tIns="0" rIns="0" bIns="0" anchor="ctr" anchorCtr="0">
            <a:noAutofit/>
          </a:bodyPr>
          <a:lstStyle/>
          <a:p>
            <a:pPr algn="ctr"/>
            <a:r>
              <a:rPr lang="en-US" sz="1600" b="1" dirty="0"/>
              <a:t>No</a:t>
            </a:r>
            <a:r>
              <a:rPr lang="en-US" sz="1600" dirty="0"/>
              <a:t>. The scope of Nonfederal Information Systems Protections is expanding: “NARA…plans to sponsor…a single FAR clause that will apply the requirements contained in the federal CUI regulation and SP 800-171 to contractors.”</a:t>
            </a:r>
          </a:p>
        </p:txBody>
      </p:sp>
      <p:sp>
        <p:nvSpPr>
          <p:cNvPr id="19" name="Rectangle 18"/>
          <p:cNvSpPr/>
          <p:nvPr/>
        </p:nvSpPr>
        <p:spPr>
          <a:xfrm rot="5400000">
            <a:off x="1593668" y="3719913"/>
            <a:ext cx="962816" cy="36576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77" tIns="60939" rIns="121877" bIns="60939" rtlCol="0" anchor="ctr"/>
          <a:lstStyle/>
          <a:p>
            <a:pPr algn="ctr"/>
            <a:endParaRPr lang="en-US" sz="2400" dirty="0">
              <a:solidFill>
                <a:srgbClr val="C44900"/>
              </a:solidFill>
            </a:endParaRPr>
          </a:p>
        </p:txBody>
      </p:sp>
      <p:sp>
        <p:nvSpPr>
          <p:cNvPr id="21" name="Rectangle 20"/>
          <p:cNvSpPr/>
          <p:nvPr/>
        </p:nvSpPr>
        <p:spPr>
          <a:xfrm rot="5400000">
            <a:off x="5584331" y="2551513"/>
            <a:ext cx="962816" cy="3657600"/>
          </a:xfrm>
          <a:prstGeom prst="rect">
            <a:avLst/>
          </a:prstGeom>
          <a:noFill/>
          <a:ln w="6350">
            <a:noFill/>
          </a:ln>
          <a:effectLst>
            <a:outerShdw blurRad="139700" dist="38100" dir="5400000" sx="96000" sy="96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rgbClr val="C44900"/>
              </a:solidFill>
            </a:endParaRPr>
          </a:p>
        </p:txBody>
      </p:sp>
      <p:sp>
        <p:nvSpPr>
          <p:cNvPr id="22" name="Rectangle 21"/>
          <p:cNvSpPr/>
          <p:nvPr/>
        </p:nvSpPr>
        <p:spPr>
          <a:xfrm>
            <a:off x="4361626" y="3905681"/>
            <a:ext cx="3428195" cy="2215991"/>
          </a:xfrm>
          <a:prstGeom prst="rect">
            <a:avLst/>
          </a:prstGeom>
        </p:spPr>
        <p:txBody>
          <a:bodyPr wrap="square" lIns="0" tIns="0" rIns="0" bIns="0" anchor="b" anchorCtr="0">
            <a:spAutoFit/>
          </a:bodyPr>
          <a:lstStyle/>
          <a:p>
            <a:pPr algn="ctr" fontAlgn="base"/>
            <a:r>
              <a:rPr lang="en-US" sz="1600" dirty="0"/>
              <a:t>Ensure that unclassified DoD information is safeguarded from cyber incidents and that any consequences associated with loss of this information are assessed and minimized, and understand when a cyber incident impacts a company’s ability to provide operationally critical support to DoD.</a:t>
            </a:r>
          </a:p>
        </p:txBody>
      </p:sp>
      <p:sp>
        <p:nvSpPr>
          <p:cNvPr id="23" name="Rectangle 22"/>
          <p:cNvSpPr/>
          <p:nvPr/>
        </p:nvSpPr>
        <p:spPr>
          <a:xfrm rot="5400000">
            <a:off x="5584331" y="3719913"/>
            <a:ext cx="962816" cy="3657600"/>
          </a:xfrm>
          <a:prstGeom prst="rect">
            <a:avLst/>
          </a:prstGeom>
          <a:noFill/>
          <a:ln w="6350">
            <a:noFill/>
          </a:ln>
          <a:effectLst>
            <a:outerShdw blurRad="139700" dist="38100" dir="5400000" sx="96000" sy="96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rgbClr val="C44900"/>
              </a:solidFill>
            </a:endParaRPr>
          </a:p>
        </p:txBody>
      </p:sp>
      <p:sp>
        <p:nvSpPr>
          <p:cNvPr id="25" name="Rectangle 24"/>
          <p:cNvSpPr/>
          <p:nvPr/>
        </p:nvSpPr>
        <p:spPr>
          <a:xfrm rot="5400000">
            <a:off x="9597435" y="2551513"/>
            <a:ext cx="962816" cy="3657600"/>
          </a:xfrm>
          <a:prstGeom prst="rect">
            <a:avLst/>
          </a:prstGeom>
          <a:noFill/>
          <a:ln w="6350">
            <a:noFill/>
          </a:ln>
          <a:effectLst>
            <a:outerShdw blurRad="139700" dist="38100" dir="5400000" sx="96000" sy="96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rgbClr val="C44900"/>
              </a:solidFill>
            </a:endParaRPr>
          </a:p>
        </p:txBody>
      </p:sp>
      <p:sp>
        <p:nvSpPr>
          <p:cNvPr id="27" name="Rectangle 26"/>
          <p:cNvSpPr/>
          <p:nvPr/>
        </p:nvSpPr>
        <p:spPr>
          <a:xfrm rot="5400000">
            <a:off x="9597435" y="3719913"/>
            <a:ext cx="962816" cy="3657600"/>
          </a:xfrm>
          <a:prstGeom prst="rect">
            <a:avLst/>
          </a:prstGeom>
          <a:noFill/>
          <a:ln w="6350">
            <a:noFill/>
          </a:ln>
          <a:effectLst>
            <a:outerShdw blurRad="139700" dist="38100" dir="5400000" sx="96000" sy="96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8" tIns="60944" rIns="121888" bIns="60944" rtlCol="0" anchor="ctr"/>
          <a:lstStyle/>
          <a:p>
            <a:pPr algn="ctr" defTabSz="1217834" fontAlgn="base">
              <a:spcBef>
                <a:spcPct val="0"/>
              </a:spcBef>
              <a:spcAft>
                <a:spcPct val="0"/>
              </a:spcAft>
            </a:pPr>
            <a:endParaRPr lang="en-US" sz="2400" dirty="0">
              <a:solidFill>
                <a:srgbClr val="C44900"/>
              </a:solidFill>
            </a:endParaRPr>
          </a:p>
        </p:txBody>
      </p:sp>
      <p:grpSp>
        <p:nvGrpSpPr>
          <p:cNvPr id="29" name="Group 28"/>
          <p:cNvGrpSpPr/>
          <p:nvPr/>
        </p:nvGrpSpPr>
        <p:grpSpPr>
          <a:xfrm>
            <a:off x="9328180" y="2107299"/>
            <a:ext cx="1501325" cy="1501325"/>
            <a:chOff x="2485886" y="2360759"/>
            <a:chExt cx="1125994" cy="1125994"/>
          </a:xfrm>
        </p:grpSpPr>
        <p:sp>
          <p:nvSpPr>
            <p:cNvPr id="30" name="Oval 29"/>
            <p:cNvSpPr/>
            <p:nvPr/>
          </p:nvSpPr>
          <p:spPr>
            <a:xfrm>
              <a:off x="2485886" y="2360759"/>
              <a:ext cx="1125994" cy="1125994"/>
            </a:xfrm>
            <a:prstGeom prst="ellipse">
              <a:avLst/>
            </a:prstGeom>
            <a:gradFill>
              <a:gsLst>
                <a:gs pos="50000">
                  <a:srgbClr val="28637E"/>
                </a:gs>
                <a:gs pos="100000">
                  <a:srgbClr val="BBBDBF"/>
                </a:gs>
              </a:gsLst>
              <a:path path="circle">
                <a:fillToRect l="50000" t="50000" r="50000" b="50000"/>
              </a:path>
            </a:gradFill>
            <a:ln w="6350">
              <a:noFill/>
            </a:ln>
            <a:effectLst>
              <a:outerShdw blurRad="139700" dist="38100" dir="5400000" sx="98000" sy="98000" algn="t"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defTabSz="1217834" fontAlgn="base">
                <a:spcBef>
                  <a:spcPct val="0"/>
                </a:spcBef>
                <a:spcAft>
                  <a:spcPct val="0"/>
                </a:spcAft>
              </a:pPr>
              <a:endParaRPr lang="en-US" sz="2400" dirty="0">
                <a:solidFill>
                  <a:schemeClr val="tx1">
                    <a:lumMod val="75000"/>
                  </a:schemeClr>
                </a:solidFill>
              </a:endParaRPr>
            </a:p>
          </p:txBody>
        </p:sp>
        <p:sp>
          <p:nvSpPr>
            <p:cNvPr id="31" name="Oval 30"/>
            <p:cNvSpPr/>
            <p:nvPr/>
          </p:nvSpPr>
          <p:spPr>
            <a:xfrm>
              <a:off x="2591683" y="2466556"/>
              <a:ext cx="914400" cy="914400"/>
            </a:xfrm>
            <a:prstGeom prst="ellipse">
              <a:avLst/>
            </a:prstGeom>
            <a:solidFill>
              <a:srgbClr val="C44900"/>
            </a:solidFill>
            <a:ln w="6350">
              <a:noFill/>
            </a:ln>
            <a:effectLst>
              <a:outerShdw blurRad="139700" dist="38100" dir="5400000" sx="96000" sy="96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3" tIns="60947" rIns="121893" bIns="60947" rtlCol="0" anchor="ctr"/>
            <a:lstStyle/>
            <a:p>
              <a:pPr algn="ctr" defTabSz="1217834" fontAlgn="base">
                <a:spcBef>
                  <a:spcPct val="0"/>
                </a:spcBef>
                <a:spcAft>
                  <a:spcPct val="0"/>
                </a:spcAft>
              </a:pPr>
              <a:endParaRPr lang="en-US" sz="2400" dirty="0">
                <a:solidFill>
                  <a:schemeClr val="tx1">
                    <a:lumMod val="75000"/>
                  </a:schemeClr>
                </a:solidFill>
              </a:endParaRPr>
            </a:p>
          </p:txBody>
        </p:sp>
      </p:grpSp>
      <p:pic>
        <p:nvPicPr>
          <p:cNvPr id="32" name="Picture 3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3388" y="2395243"/>
            <a:ext cx="422608" cy="801094"/>
          </a:xfrm>
          <a:prstGeom prst="rect">
            <a:avLst/>
          </a:prstGeom>
          <a:noFill/>
          <a:ln>
            <a:solidFill>
              <a:srgbClr val="C44900"/>
            </a:solidFill>
          </a:ln>
        </p:spPr>
      </p:pic>
      <p:grpSp>
        <p:nvGrpSpPr>
          <p:cNvPr id="56" name="Group 55">
            <a:extLst>
              <a:ext uri="{FF2B5EF4-FFF2-40B4-BE49-F238E27FC236}">
                <a16:creationId xmlns:a16="http://schemas.microsoft.com/office/drawing/2014/main" id="{1D2E6BE4-1A3E-3F42-BF17-2F28C5872AA7}"/>
              </a:ext>
            </a:extLst>
          </p:cNvPr>
          <p:cNvGrpSpPr>
            <a:grpSpLocks noChangeAspect="1"/>
          </p:cNvGrpSpPr>
          <p:nvPr/>
        </p:nvGrpSpPr>
        <p:grpSpPr>
          <a:xfrm>
            <a:off x="9650785" y="2403171"/>
            <a:ext cx="856112" cy="900396"/>
            <a:chOff x="1033463" y="1524000"/>
            <a:chExt cx="1104901" cy="1162050"/>
          </a:xfrm>
          <a:solidFill>
            <a:schemeClr val="bg1"/>
          </a:solidFill>
          <a:effectLst/>
        </p:grpSpPr>
        <p:sp>
          <p:nvSpPr>
            <p:cNvPr id="57" name="Freeform 28">
              <a:extLst>
                <a:ext uri="{FF2B5EF4-FFF2-40B4-BE49-F238E27FC236}">
                  <a16:creationId xmlns:a16="http://schemas.microsoft.com/office/drawing/2014/main" id="{B1577530-92C3-6A4F-9273-8604B11549EB}"/>
                </a:ext>
              </a:extLst>
            </p:cNvPr>
            <p:cNvSpPr>
              <a:spLocks noEditPoints="1"/>
            </p:cNvSpPr>
            <p:nvPr/>
          </p:nvSpPr>
          <p:spPr bwMode="auto">
            <a:xfrm>
              <a:off x="1089026" y="1741488"/>
              <a:ext cx="217488" cy="220663"/>
            </a:xfrm>
            <a:custGeom>
              <a:avLst/>
              <a:gdLst>
                <a:gd name="T0" fmla="*/ 58 w 58"/>
                <a:gd name="T1" fmla="*/ 30 h 59"/>
                <a:gd name="T2" fmla="*/ 29 w 58"/>
                <a:gd name="T3" fmla="*/ 59 h 59"/>
                <a:gd name="T4" fmla="*/ 0 w 58"/>
                <a:gd name="T5" fmla="*/ 30 h 59"/>
                <a:gd name="T6" fmla="*/ 29 w 58"/>
                <a:gd name="T7" fmla="*/ 0 h 59"/>
                <a:gd name="T8" fmla="*/ 58 w 58"/>
                <a:gd name="T9" fmla="*/ 30 h 59"/>
                <a:gd name="T10" fmla="*/ 58 w 58"/>
                <a:gd name="T11" fmla="*/ 30 h 59"/>
                <a:gd name="T12" fmla="*/ 58 w 58"/>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30"/>
                  </a:moveTo>
                  <a:cubicBezTo>
                    <a:pt x="58" y="46"/>
                    <a:pt x="45" y="59"/>
                    <a:pt x="29" y="59"/>
                  </a:cubicBezTo>
                  <a:cubicBezTo>
                    <a:pt x="13" y="59"/>
                    <a:pt x="0" y="46"/>
                    <a:pt x="0" y="30"/>
                  </a:cubicBezTo>
                  <a:cubicBezTo>
                    <a:pt x="0" y="14"/>
                    <a:pt x="13" y="0"/>
                    <a:pt x="29" y="0"/>
                  </a:cubicBezTo>
                  <a:cubicBezTo>
                    <a:pt x="45" y="0"/>
                    <a:pt x="58" y="14"/>
                    <a:pt x="58" y="30"/>
                  </a:cubicBezTo>
                  <a:close/>
                  <a:moveTo>
                    <a:pt x="58" y="30"/>
                  </a:moveTo>
                  <a:cubicBezTo>
                    <a:pt x="58" y="30"/>
                    <a:pt x="58" y="30"/>
                    <a:pt x="58"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58" name="Freeform 29">
              <a:extLst>
                <a:ext uri="{FF2B5EF4-FFF2-40B4-BE49-F238E27FC236}">
                  <a16:creationId xmlns:a16="http://schemas.microsoft.com/office/drawing/2014/main" id="{32401A6B-49B4-5445-BCB4-2123888DA627}"/>
                </a:ext>
              </a:extLst>
            </p:cNvPr>
            <p:cNvSpPr>
              <a:spLocks noEditPoints="1"/>
            </p:cNvSpPr>
            <p:nvPr/>
          </p:nvSpPr>
          <p:spPr bwMode="auto">
            <a:xfrm>
              <a:off x="1033463" y="2090738"/>
              <a:ext cx="171450" cy="176213"/>
            </a:xfrm>
            <a:custGeom>
              <a:avLst/>
              <a:gdLst>
                <a:gd name="T0" fmla="*/ 46 w 46"/>
                <a:gd name="T1" fmla="*/ 23 h 47"/>
                <a:gd name="T2" fmla="*/ 23 w 46"/>
                <a:gd name="T3" fmla="*/ 47 h 47"/>
                <a:gd name="T4" fmla="*/ 0 w 46"/>
                <a:gd name="T5" fmla="*/ 23 h 47"/>
                <a:gd name="T6" fmla="*/ 23 w 46"/>
                <a:gd name="T7" fmla="*/ 0 h 47"/>
                <a:gd name="T8" fmla="*/ 46 w 46"/>
                <a:gd name="T9" fmla="*/ 23 h 47"/>
                <a:gd name="T10" fmla="*/ 46 w 46"/>
                <a:gd name="T11" fmla="*/ 23 h 47"/>
                <a:gd name="T12" fmla="*/ 46 w 46"/>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46" y="23"/>
                  </a:moveTo>
                  <a:cubicBezTo>
                    <a:pt x="46" y="36"/>
                    <a:pt x="36" y="47"/>
                    <a:pt x="23" y="47"/>
                  </a:cubicBezTo>
                  <a:cubicBezTo>
                    <a:pt x="10" y="47"/>
                    <a:pt x="0" y="36"/>
                    <a:pt x="0" y="23"/>
                  </a:cubicBezTo>
                  <a:cubicBezTo>
                    <a:pt x="0" y="11"/>
                    <a:pt x="10" y="0"/>
                    <a:pt x="23" y="0"/>
                  </a:cubicBezTo>
                  <a:cubicBezTo>
                    <a:pt x="36" y="0"/>
                    <a:pt x="46" y="11"/>
                    <a:pt x="46" y="23"/>
                  </a:cubicBezTo>
                  <a:close/>
                  <a:moveTo>
                    <a:pt x="46" y="23"/>
                  </a:moveTo>
                  <a:cubicBezTo>
                    <a:pt x="46" y="23"/>
                    <a:pt x="46" y="23"/>
                    <a:pt x="46" y="23"/>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59" name="Freeform 30">
              <a:extLst>
                <a:ext uri="{FF2B5EF4-FFF2-40B4-BE49-F238E27FC236}">
                  <a16:creationId xmlns:a16="http://schemas.microsoft.com/office/drawing/2014/main" id="{E7ADF3CD-045C-FA4D-8D67-9EEB1293D4BB}"/>
                </a:ext>
              </a:extLst>
            </p:cNvPr>
            <p:cNvSpPr>
              <a:spLocks noEditPoints="1"/>
            </p:cNvSpPr>
            <p:nvPr/>
          </p:nvSpPr>
          <p:spPr bwMode="auto">
            <a:xfrm>
              <a:off x="1190626" y="2397125"/>
              <a:ext cx="157163" cy="161925"/>
            </a:xfrm>
            <a:custGeom>
              <a:avLst/>
              <a:gdLst>
                <a:gd name="T0" fmla="*/ 42 w 42"/>
                <a:gd name="T1" fmla="*/ 21 h 43"/>
                <a:gd name="T2" fmla="*/ 21 w 42"/>
                <a:gd name="T3" fmla="*/ 43 h 43"/>
                <a:gd name="T4" fmla="*/ 0 w 42"/>
                <a:gd name="T5" fmla="*/ 21 h 43"/>
                <a:gd name="T6" fmla="*/ 21 w 42"/>
                <a:gd name="T7" fmla="*/ 0 h 43"/>
                <a:gd name="T8" fmla="*/ 42 w 42"/>
                <a:gd name="T9" fmla="*/ 21 h 43"/>
                <a:gd name="T10" fmla="*/ 42 w 42"/>
                <a:gd name="T11" fmla="*/ 21 h 43"/>
                <a:gd name="T12" fmla="*/ 42 w 42"/>
                <a:gd name="T13" fmla="*/ 21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21"/>
                  </a:moveTo>
                  <a:cubicBezTo>
                    <a:pt x="42" y="33"/>
                    <a:pt x="33" y="43"/>
                    <a:pt x="21" y="43"/>
                  </a:cubicBezTo>
                  <a:cubicBezTo>
                    <a:pt x="9" y="43"/>
                    <a:pt x="0" y="33"/>
                    <a:pt x="0" y="21"/>
                  </a:cubicBezTo>
                  <a:cubicBezTo>
                    <a:pt x="0" y="10"/>
                    <a:pt x="9" y="0"/>
                    <a:pt x="21" y="0"/>
                  </a:cubicBezTo>
                  <a:cubicBezTo>
                    <a:pt x="33" y="0"/>
                    <a:pt x="42" y="10"/>
                    <a:pt x="42" y="21"/>
                  </a:cubicBezTo>
                  <a:close/>
                  <a:moveTo>
                    <a:pt x="42" y="21"/>
                  </a:moveTo>
                  <a:cubicBezTo>
                    <a:pt x="42" y="21"/>
                    <a:pt x="42" y="21"/>
                    <a:pt x="42" y="21"/>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0" name="Freeform 31">
              <a:extLst>
                <a:ext uri="{FF2B5EF4-FFF2-40B4-BE49-F238E27FC236}">
                  <a16:creationId xmlns:a16="http://schemas.microsoft.com/office/drawing/2014/main" id="{70D2FA7F-C591-1D4A-8FD1-9AE5267AFDF0}"/>
                </a:ext>
              </a:extLst>
            </p:cNvPr>
            <p:cNvSpPr>
              <a:spLocks noEditPoints="1"/>
            </p:cNvSpPr>
            <p:nvPr/>
          </p:nvSpPr>
          <p:spPr bwMode="auto">
            <a:xfrm>
              <a:off x="1501776" y="2536825"/>
              <a:ext cx="149225" cy="149225"/>
            </a:xfrm>
            <a:custGeom>
              <a:avLst/>
              <a:gdLst>
                <a:gd name="T0" fmla="*/ 40 w 40"/>
                <a:gd name="T1" fmla="*/ 20 h 40"/>
                <a:gd name="T2" fmla="*/ 20 w 40"/>
                <a:gd name="T3" fmla="*/ 40 h 40"/>
                <a:gd name="T4" fmla="*/ 0 w 40"/>
                <a:gd name="T5" fmla="*/ 20 h 40"/>
                <a:gd name="T6" fmla="*/ 20 w 40"/>
                <a:gd name="T7" fmla="*/ 0 h 40"/>
                <a:gd name="T8" fmla="*/ 40 w 40"/>
                <a:gd name="T9" fmla="*/ 20 h 40"/>
                <a:gd name="T10" fmla="*/ 40 w 40"/>
                <a:gd name="T11" fmla="*/ 20 h 40"/>
                <a:gd name="T12" fmla="*/ 40 w 40"/>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40" h="40">
                  <a:moveTo>
                    <a:pt x="40" y="20"/>
                  </a:moveTo>
                  <a:cubicBezTo>
                    <a:pt x="40" y="31"/>
                    <a:pt x="31" y="40"/>
                    <a:pt x="20" y="40"/>
                  </a:cubicBezTo>
                  <a:cubicBezTo>
                    <a:pt x="9" y="40"/>
                    <a:pt x="0" y="31"/>
                    <a:pt x="0" y="20"/>
                  </a:cubicBezTo>
                  <a:cubicBezTo>
                    <a:pt x="0" y="9"/>
                    <a:pt x="9" y="0"/>
                    <a:pt x="20" y="0"/>
                  </a:cubicBezTo>
                  <a:cubicBezTo>
                    <a:pt x="31" y="0"/>
                    <a:pt x="40" y="9"/>
                    <a:pt x="40" y="20"/>
                  </a:cubicBezTo>
                  <a:close/>
                  <a:moveTo>
                    <a:pt x="40" y="20"/>
                  </a:moveTo>
                  <a:cubicBezTo>
                    <a:pt x="40" y="20"/>
                    <a:pt x="40" y="20"/>
                    <a:pt x="40" y="2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1" name="Freeform 32">
              <a:extLst>
                <a:ext uri="{FF2B5EF4-FFF2-40B4-BE49-F238E27FC236}">
                  <a16:creationId xmlns:a16="http://schemas.microsoft.com/office/drawing/2014/main" id="{BA55BBF3-D5AE-DC44-AF7E-411122CD9C9A}"/>
                </a:ext>
              </a:extLst>
            </p:cNvPr>
            <p:cNvSpPr>
              <a:spLocks noEditPoints="1"/>
            </p:cNvSpPr>
            <p:nvPr/>
          </p:nvSpPr>
          <p:spPr bwMode="auto">
            <a:xfrm>
              <a:off x="1830388" y="2454275"/>
              <a:ext cx="128588" cy="127000"/>
            </a:xfrm>
            <a:custGeom>
              <a:avLst/>
              <a:gdLst>
                <a:gd name="T0" fmla="*/ 34 w 34"/>
                <a:gd name="T1" fmla="*/ 17 h 34"/>
                <a:gd name="T2" fmla="*/ 17 w 34"/>
                <a:gd name="T3" fmla="*/ 34 h 34"/>
                <a:gd name="T4" fmla="*/ 0 w 34"/>
                <a:gd name="T5" fmla="*/ 17 h 34"/>
                <a:gd name="T6" fmla="*/ 17 w 34"/>
                <a:gd name="T7" fmla="*/ 0 h 34"/>
                <a:gd name="T8" fmla="*/ 34 w 34"/>
                <a:gd name="T9" fmla="*/ 17 h 34"/>
                <a:gd name="T10" fmla="*/ 34 w 34"/>
                <a:gd name="T11" fmla="*/ 17 h 34"/>
                <a:gd name="T12" fmla="*/ 34 w 34"/>
                <a:gd name="T13" fmla="*/ 17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34" y="17"/>
                  </a:moveTo>
                  <a:cubicBezTo>
                    <a:pt x="34" y="26"/>
                    <a:pt x="27" y="34"/>
                    <a:pt x="17" y="34"/>
                  </a:cubicBezTo>
                  <a:cubicBezTo>
                    <a:pt x="8" y="34"/>
                    <a:pt x="0" y="26"/>
                    <a:pt x="0" y="17"/>
                  </a:cubicBezTo>
                  <a:cubicBezTo>
                    <a:pt x="0" y="7"/>
                    <a:pt x="8" y="0"/>
                    <a:pt x="17" y="0"/>
                  </a:cubicBezTo>
                  <a:cubicBezTo>
                    <a:pt x="27" y="0"/>
                    <a:pt x="34" y="7"/>
                    <a:pt x="34" y="17"/>
                  </a:cubicBezTo>
                  <a:close/>
                  <a:moveTo>
                    <a:pt x="34" y="17"/>
                  </a:moveTo>
                  <a:cubicBezTo>
                    <a:pt x="34" y="17"/>
                    <a:pt x="34" y="17"/>
                    <a:pt x="34" y="17"/>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2" name="Freeform 33">
              <a:extLst>
                <a:ext uri="{FF2B5EF4-FFF2-40B4-BE49-F238E27FC236}">
                  <a16:creationId xmlns:a16="http://schemas.microsoft.com/office/drawing/2014/main" id="{192333EE-4236-8049-B652-0E43867A4496}"/>
                </a:ext>
              </a:extLst>
            </p:cNvPr>
            <p:cNvSpPr>
              <a:spLocks noEditPoints="1"/>
            </p:cNvSpPr>
            <p:nvPr/>
          </p:nvSpPr>
          <p:spPr bwMode="auto">
            <a:xfrm>
              <a:off x="2022476" y="2179638"/>
              <a:ext cx="115888" cy="117475"/>
            </a:xfrm>
            <a:custGeom>
              <a:avLst/>
              <a:gdLst>
                <a:gd name="T0" fmla="*/ 31 w 31"/>
                <a:gd name="T1" fmla="*/ 15 h 31"/>
                <a:gd name="T2" fmla="*/ 16 w 31"/>
                <a:gd name="T3" fmla="*/ 31 h 31"/>
                <a:gd name="T4" fmla="*/ 0 w 31"/>
                <a:gd name="T5" fmla="*/ 15 h 31"/>
                <a:gd name="T6" fmla="*/ 16 w 31"/>
                <a:gd name="T7" fmla="*/ 0 h 31"/>
                <a:gd name="T8" fmla="*/ 31 w 31"/>
                <a:gd name="T9" fmla="*/ 15 h 31"/>
                <a:gd name="T10" fmla="*/ 31 w 31"/>
                <a:gd name="T11" fmla="*/ 15 h 31"/>
                <a:gd name="T12" fmla="*/ 31 w 31"/>
                <a:gd name="T13" fmla="*/ 15 h 31"/>
              </a:gdLst>
              <a:ahLst/>
              <a:cxnLst>
                <a:cxn ang="0">
                  <a:pos x="T0" y="T1"/>
                </a:cxn>
                <a:cxn ang="0">
                  <a:pos x="T2" y="T3"/>
                </a:cxn>
                <a:cxn ang="0">
                  <a:pos x="T4" y="T5"/>
                </a:cxn>
                <a:cxn ang="0">
                  <a:pos x="T6" y="T7"/>
                </a:cxn>
                <a:cxn ang="0">
                  <a:pos x="T8" y="T9"/>
                </a:cxn>
                <a:cxn ang="0">
                  <a:pos x="T10" y="T11"/>
                </a:cxn>
                <a:cxn ang="0">
                  <a:pos x="T12" y="T13"/>
                </a:cxn>
              </a:cxnLst>
              <a:rect l="0" t="0" r="r" b="b"/>
              <a:pathLst>
                <a:path w="31" h="31">
                  <a:moveTo>
                    <a:pt x="31" y="15"/>
                  </a:moveTo>
                  <a:cubicBezTo>
                    <a:pt x="31" y="24"/>
                    <a:pt x="24" y="31"/>
                    <a:pt x="16" y="31"/>
                  </a:cubicBezTo>
                  <a:cubicBezTo>
                    <a:pt x="7" y="31"/>
                    <a:pt x="0" y="24"/>
                    <a:pt x="0" y="15"/>
                  </a:cubicBezTo>
                  <a:cubicBezTo>
                    <a:pt x="0" y="7"/>
                    <a:pt x="7" y="0"/>
                    <a:pt x="16" y="0"/>
                  </a:cubicBezTo>
                  <a:cubicBezTo>
                    <a:pt x="24" y="0"/>
                    <a:pt x="31" y="7"/>
                    <a:pt x="31" y="15"/>
                  </a:cubicBezTo>
                  <a:close/>
                  <a:moveTo>
                    <a:pt x="31" y="15"/>
                  </a:moveTo>
                  <a:cubicBezTo>
                    <a:pt x="31" y="15"/>
                    <a:pt x="31" y="15"/>
                    <a:pt x="31" y="15"/>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3" name="Freeform 34">
              <a:extLst>
                <a:ext uri="{FF2B5EF4-FFF2-40B4-BE49-F238E27FC236}">
                  <a16:creationId xmlns:a16="http://schemas.microsoft.com/office/drawing/2014/main" id="{C7D3328B-8D53-EA4E-B393-A533B59F504D}"/>
                </a:ext>
              </a:extLst>
            </p:cNvPr>
            <p:cNvSpPr>
              <a:spLocks noEditPoints="1"/>
            </p:cNvSpPr>
            <p:nvPr/>
          </p:nvSpPr>
          <p:spPr bwMode="auto">
            <a:xfrm>
              <a:off x="1995488" y="1857375"/>
              <a:ext cx="93663" cy="98425"/>
            </a:xfrm>
            <a:custGeom>
              <a:avLst/>
              <a:gdLst>
                <a:gd name="T0" fmla="*/ 15 w 25"/>
                <a:gd name="T1" fmla="*/ 25 h 26"/>
                <a:gd name="T2" fmla="*/ 24 w 25"/>
                <a:gd name="T3" fmla="*/ 11 h 26"/>
                <a:gd name="T4" fmla="*/ 11 w 25"/>
                <a:gd name="T5" fmla="*/ 1 h 26"/>
                <a:gd name="T6" fmla="*/ 1 w 25"/>
                <a:gd name="T7" fmla="*/ 15 h 26"/>
                <a:gd name="T8" fmla="*/ 15 w 25"/>
                <a:gd name="T9" fmla="*/ 25 h 26"/>
                <a:gd name="T10" fmla="*/ 15 w 25"/>
                <a:gd name="T11" fmla="*/ 25 h 26"/>
                <a:gd name="T12" fmla="*/ 15 w 25"/>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5" h="26">
                  <a:moveTo>
                    <a:pt x="15" y="25"/>
                  </a:moveTo>
                  <a:cubicBezTo>
                    <a:pt x="21" y="23"/>
                    <a:pt x="25" y="17"/>
                    <a:pt x="24" y="11"/>
                  </a:cubicBezTo>
                  <a:cubicBezTo>
                    <a:pt x="23" y="4"/>
                    <a:pt x="17" y="0"/>
                    <a:pt x="11" y="1"/>
                  </a:cubicBezTo>
                  <a:cubicBezTo>
                    <a:pt x="4" y="2"/>
                    <a:pt x="0" y="8"/>
                    <a:pt x="1" y="15"/>
                  </a:cubicBezTo>
                  <a:cubicBezTo>
                    <a:pt x="2" y="21"/>
                    <a:pt x="8" y="26"/>
                    <a:pt x="15" y="25"/>
                  </a:cubicBezTo>
                  <a:close/>
                  <a:moveTo>
                    <a:pt x="15" y="25"/>
                  </a:moveTo>
                  <a:cubicBezTo>
                    <a:pt x="15" y="25"/>
                    <a:pt x="15" y="25"/>
                    <a:pt x="15" y="25"/>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4" name="Freeform 35">
              <a:extLst>
                <a:ext uri="{FF2B5EF4-FFF2-40B4-BE49-F238E27FC236}">
                  <a16:creationId xmlns:a16="http://schemas.microsoft.com/office/drawing/2014/main" id="{BD7A703E-8D54-B74F-8494-23464B2C178C}"/>
                </a:ext>
              </a:extLst>
            </p:cNvPr>
            <p:cNvSpPr>
              <a:spLocks noEditPoints="1"/>
            </p:cNvSpPr>
            <p:nvPr/>
          </p:nvSpPr>
          <p:spPr bwMode="auto">
            <a:xfrm>
              <a:off x="1771651" y="1644650"/>
              <a:ext cx="58738" cy="63500"/>
            </a:xfrm>
            <a:custGeom>
              <a:avLst/>
              <a:gdLst>
                <a:gd name="T0" fmla="*/ 16 w 16"/>
                <a:gd name="T1" fmla="*/ 8 h 17"/>
                <a:gd name="T2" fmla="*/ 8 w 16"/>
                <a:gd name="T3" fmla="*/ 17 h 17"/>
                <a:gd name="T4" fmla="*/ 0 w 16"/>
                <a:gd name="T5" fmla="*/ 8 h 17"/>
                <a:gd name="T6" fmla="*/ 8 w 16"/>
                <a:gd name="T7" fmla="*/ 0 h 17"/>
                <a:gd name="T8" fmla="*/ 16 w 16"/>
                <a:gd name="T9" fmla="*/ 8 h 17"/>
                <a:gd name="T10" fmla="*/ 16 w 16"/>
                <a:gd name="T11" fmla="*/ 8 h 17"/>
                <a:gd name="T12" fmla="*/ 16 w 16"/>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16" y="8"/>
                  </a:moveTo>
                  <a:cubicBezTo>
                    <a:pt x="16" y="13"/>
                    <a:pt x="13" y="17"/>
                    <a:pt x="8" y="17"/>
                  </a:cubicBezTo>
                  <a:cubicBezTo>
                    <a:pt x="3" y="17"/>
                    <a:pt x="0" y="13"/>
                    <a:pt x="0" y="8"/>
                  </a:cubicBezTo>
                  <a:cubicBezTo>
                    <a:pt x="0" y="4"/>
                    <a:pt x="3" y="0"/>
                    <a:pt x="8" y="0"/>
                  </a:cubicBezTo>
                  <a:cubicBezTo>
                    <a:pt x="13" y="0"/>
                    <a:pt x="16" y="4"/>
                    <a:pt x="16" y="8"/>
                  </a:cubicBezTo>
                  <a:close/>
                  <a:moveTo>
                    <a:pt x="16" y="8"/>
                  </a:moveTo>
                  <a:cubicBezTo>
                    <a:pt x="16" y="8"/>
                    <a:pt x="16" y="8"/>
                    <a:pt x="16" y="8"/>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5" name="Freeform 36">
              <a:extLst>
                <a:ext uri="{FF2B5EF4-FFF2-40B4-BE49-F238E27FC236}">
                  <a16:creationId xmlns:a16="http://schemas.microsoft.com/office/drawing/2014/main" id="{1ADD13F6-2FB1-6B4D-B656-8C060BEE3E72}"/>
                </a:ext>
              </a:extLst>
            </p:cNvPr>
            <p:cNvSpPr>
              <a:spLocks noEditPoints="1"/>
            </p:cNvSpPr>
            <p:nvPr/>
          </p:nvSpPr>
          <p:spPr bwMode="auto">
            <a:xfrm>
              <a:off x="1472110" y="1524000"/>
              <a:ext cx="261939" cy="261938"/>
            </a:xfrm>
            <a:custGeom>
              <a:avLst/>
              <a:gdLst>
                <a:gd name="T0" fmla="*/ 70 w 70"/>
                <a:gd name="T1" fmla="*/ 35 h 70"/>
                <a:gd name="T2" fmla="*/ 35 w 70"/>
                <a:gd name="T3" fmla="*/ 70 h 70"/>
                <a:gd name="T4" fmla="*/ 0 w 70"/>
                <a:gd name="T5" fmla="*/ 35 h 70"/>
                <a:gd name="T6" fmla="*/ 35 w 70"/>
                <a:gd name="T7" fmla="*/ 0 h 70"/>
                <a:gd name="T8" fmla="*/ 70 w 70"/>
                <a:gd name="T9" fmla="*/ 35 h 70"/>
                <a:gd name="T10" fmla="*/ 70 w 70"/>
                <a:gd name="T11" fmla="*/ 35 h 70"/>
                <a:gd name="T12" fmla="*/ 70 w 70"/>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70" y="35"/>
                  </a:moveTo>
                  <a:cubicBezTo>
                    <a:pt x="70" y="54"/>
                    <a:pt x="54" y="70"/>
                    <a:pt x="35" y="70"/>
                  </a:cubicBezTo>
                  <a:cubicBezTo>
                    <a:pt x="16" y="70"/>
                    <a:pt x="0" y="54"/>
                    <a:pt x="0" y="35"/>
                  </a:cubicBezTo>
                  <a:cubicBezTo>
                    <a:pt x="0" y="16"/>
                    <a:pt x="16" y="0"/>
                    <a:pt x="35" y="0"/>
                  </a:cubicBezTo>
                  <a:cubicBezTo>
                    <a:pt x="54" y="0"/>
                    <a:pt x="70" y="16"/>
                    <a:pt x="70" y="35"/>
                  </a:cubicBezTo>
                  <a:close/>
                  <a:moveTo>
                    <a:pt x="70" y="35"/>
                  </a:moveTo>
                  <a:cubicBezTo>
                    <a:pt x="70" y="35"/>
                    <a:pt x="70" y="35"/>
                    <a:pt x="70" y="35"/>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6" name="Freeform 37">
              <a:extLst>
                <a:ext uri="{FF2B5EF4-FFF2-40B4-BE49-F238E27FC236}">
                  <a16:creationId xmlns:a16="http://schemas.microsoft.com/office/drawing/2014/main" id="{1034BD38-1C8C-7A42-8181-FF12A9C665BD}"/>
                </a:ext>
              </a:extLst>
            </p:cNvPr>
            <p:cNvSpPr>
              <a:spLocks noEditPoints="1"/>
            </p:cNvSpPr>
            <p:nvPr/>
          </p:nvSpPr>
          <p:spPr bwMode="auto">
            <a:xfrm>
              <a:off x="1355726" y="1865313"/>
              <a:ext cx="100013" cy="142875"/>
            </a:xfrm>
            <a:custGeom>
              <a:avLst/>
              <a:gdLst>
                <a:gd name="T0" fmla="*/ 19 w 27"/>
                <a:gd name="T1" fmla="*/ 0 h 38"/>
                <a:gd name="T2" fmla="*/ 8 w 27"/>
                <a:gd name="T3" fmla="*/ 0 h 38"/>
                <a:gd name="T4" fmla="*/ 0 w 27"/>
                <a:gd name="T5" fmla="*/ 7 h 38"/>
                <a:gd name="T6" fmla="*/ 0 w 27"/>
                <a:gd name="T7" fmla="*/ 30 h 38"/>
                <a:gd name="T8" fmla="*/ 8 w 27"/>
                <a:gd name="T9" fmla="*/ 38 h 38"/>
                <a:gd name="T10" fmla="*/ 19 w 27"/>
                <a:gd name="T11" fmla="*/ 38 h 38"/>
                <a:gd name="T12" fmla="*/ 27 w 27"/>
                <a:gd name="T13" fmla="*/ 30 h 38"/>
                <a:gd name="T14" fmla="*/ 27 w 27"/>
                <a:gd name="T15" fmla="*/ 7 h 38"/>
                <a:gd name="T16" fmla="*/ 19 w 27"/>
                <a:gd name="T17" fmla="*/ 0 h 38"/>
                <a:gd name="T18" fmla="*/ 22 w 27"/>
                <a:gd name="T19" fmla="*/ 30 h 38"/>
                <a:gd name="T20" fmla="*/ 19 w 27"/>
                <a:gd name="T21" fmla="*/ 33 h 38"/>
                <a:gd name="T22" fmla="*/ 8 w 27"/>
                <a:gd name="T23" fmla="*/ 33 h 38"/>
                <a:gd name="T24" fmla="*/ 5 w 27"/>
                <a:gd name="T25" fmla="*/ 30 h 38"/>
                <a:gd name="T26" fmla="*/ 5 w 27"/>
                <a:gd name="T27" fmla="*/ 7 h 38"/>
                <a:gd name="T28" fmla="*/ 8 w 27"/>
                <a:gd name="T29" fmla="*/ 5 h 38"/>
                <a:gd name="T30" fmla="*/ 19 w 27"/>
                <a:gd name="T31" fmla="*/ 5 h 38"/>
                <a:gd name="T32" fmla="*/ 22 w 27"/>
                <a:gd name="T33" fmla="*/ 7 h 38"/>
                <a:gd name="T34" fmla="*/ 22 w 27"/>
                <a:gd name="T35" fmla="*/ 30 h 38"/>
                <a:gd name="T36" fmla="*/ 22 w 27"/>
                <a:gd name="T37" fmla="*/ 30 h 38"/>
                <a:gd name="T38" fmla="*/ 22 w 27"/>
                <a:gd name="T3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8">
                  <a:moveTo>
                    <a:pt x="19" y="0"/>
                  </a:moveTo>
                  <a:cubicBezTo>
                    <a:pt x="8" y="0"/>
                    <a:pt x="8" y="0"/>
                    <a:pt x="8" y="0"/>
                  </a:cubicBezTo>
                  <a:cubicBezTo>
                    <a:pt x="3" y="0"/>
                    <a:pt x="0" y="3"/>
                    <a:pt x="0" y="7"/>
                  </a:cubicBezTo>
                  <a:cubicBezTo>
                    <a:pt x="0" y="30"/>
                    <a:pt x="0" y="30"/>
                    <a:pt x="0" y="30"/>
                  </a:cubicBezTo>
                  <a:cubicBezTo>
                    <a:pt x="0" y="34"/>
                    <a:pt x="3" y="38"/>
                    <a:pt x="8" y="38"/>
                  </a:cubicBezTo>
                  <a:cubicBezTo>
                    <a:pt x="19" y="38"/>
                    <a:pt x="19" y="38"/>
                    <a:pt x="19" y="38"/>
                  </a:cubicBezTo>
                  <a:cubicBezTo>
                    <a:pt x="23" y="38"/>
                    <a:pt x="27" y="34"/>
                    <a:pt x="27" y="30"/>
                  </a:cubicBezTo>
                  <a:cubicBezTo>
                    <a:pt x="27" y="7"/>
                    <a:pt x="27" y="7"/>
                    <a:pt x="27" y="7"/>
                  </a:cubicBezTo>
                  <a:cubicBezTo>
                    <a:pt x="27" y="3"/>
                    <a:pt x="23" y="0"/>
                    <a:pt x="19" y="0"/>
                  </a:cubicBezTo>
                  <a:close/>
                  <a:moveTo>
                    <a:pt x="22" y="30"/>
                  </a:moveTo>
                  <a:cubicBezTo>
                    <a:pt x="22" y="31"/>
                    <a:pt x="20" y="33"/>
                    <a:pt x="19" y="33"/>
                  </a:cubicBezTo>
                  <a:cubicBezTo>
                    <a:pt x="8" y="33"/>
                    <a:pt x="8" y="33"/>
                    <a:pt x="8" y="33"/>
                  </a:cubicBezTo>
                  <a:cubicBezTo>
                    <a:pt x="6" y="33"/>
                    <a:pt x="5" y="31"/>
                    <a:pt x="5" y="30"/>
                  </a:cubicBezTo>
                  <a:cubicBezTo>
                    <a:pt x="5" y="7"/>
                    <a:pt x="5" y="7"/>
                    <a:pt x="5" y="7"/>
                  </a:cubicBezTo>
                  <a:cubicBezTo>
                    <a:pt x="5" y="6"/>
                    <a:pt x="6" y="5"/>
                    <a:pt x="8" y="5"/>
                  </a:cubicBezTo>
                  <a:cubicBezTo>
                    <a:pt x="19" y="5"/>
                    <a:pt x="19" y="5"/>
                    <a:pt x="19" y="5"/>
                  </a:cubicBezTo>
                  <a:cubicBezTo>
                    <a:pt x="20" y="5"/>
                    <a:pt x="22" y="6"/>
                    <a:pt x="22" y="7"/>
                  </a:cubicBezTo>
                  <a:lnTo>
                    <a:pt x="22" y="30"/>
                  </a:lnTo>
                  <a:close/>
                  <a:moveTo>
                    <a:pt x="22" y="30"/>
                  </a:moveTo>
                  <a:cubicBezTo>
                    <a:pt x="22" y="30"/>
                    <a:pt x="22" y="30"/>
                    <a:pt x="22"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7" name="Freeform 38">
              <a:extLst>
                <a:ext uri="{FF2B5EF4-FFF2-40B4-BE49-F238E27FC236}">
                  <a16:creationId xmlns:a16="http://schemas.microsoft.com/office/drawing/2014/main" id="{8DB5245D-D2EE-CD49-94EA-8A7FC103BF04}"/>
                </a:ext>
              </a:extLst>
            </p:cNvPr>
            <p:cNvSpPr>
              <a:spLocks noEditPoints="1"/>
            </p:cNvSpPr>
            <p:nvPr/>
          </p:nvSpPr>
          <p:spPr bwMode="auto">
            <a:xfrm>
              <a:off x="1628776" y="1865313"/>
              <a:ext cx="101600" cy="142875"/>
            </a:xfrm>
            <a:custGeom>
              <a:avLst/>
              <a:gdLst>
                <a:gd name="T0" fmla="*/ 8 w 27"/>
                <a:gd name="T1" fmla="*/ 38 h 38"/>
                <a:gd name="T2" fmla="*/ 19 w 27"/>
                <a:gd name="T3" fmla="*/ 38 h 38"/>
                <a:gd name="T4" fmla="*/ 27 w 27"/>
                <a:gd name="T5" fmla="*/ 30 h 38"/>
                <a:gd name="T6" fmla="*/ 27 w 27"/>
                <a:gd name="T7" fmla="*/ 7 h 38"/>
                <a:gd name="T8" fmla="*/ 19 w 27"/>
                <a:gd name="T9" fmla="*/ 0 h 38"/>
                <a:gd name="T10" fmla="*/ 8 w 27"/>
                <a:gd name="T11" fmla="*/ 0 h 38"/>
                <a:gd name="T12" fmla="*/ 0 w 27"/>
                <a:gd name="T13" fmla="*/ 7 h 38"/>
                <a:gd name="T14" fmla="*/ 0 w 27"/>
                <a:gd name="T15" fmla="*/ 30 h 38"/>
                <a:gd name="T16" fmla="*/ 8 w 27"/>
                <a:gd name="T17" fmla="*/ 38 h 38"/>
                <a:gd name="T18" fmla="*/ 5 w 27"/>
                <a:gd name="T19" fmla="*/ 7 h 38"/>
                <a:gd name="T20" fmla="*/ 8 w 27"/>
                <a:gd name="T21" fmla="*/ 5 h 38"/>
                <a:gd name="T22" fmla="*/ 19 w 27"/>
                <a:gd name="T23" fmla="*/ 5 h 38"/>
                <a:gd name="T24" fmla="*/ 22 w 27"/>
                <a:gd name="T25" fmla="*/ 7 h 38"/>
                <a:gd name="T26" fmla="*/ 22 w 27"/>
                <a:gd name="T27" fmla="*/ 30 h 38"/>
                <a:gd name="T28" fmla="*/ 19 w 27"/>
                <a:gd name="T29" fmla="*/ 33 h 38"/>
                <a:gd name="T30" fmla="*/ 8 w 27"/>
                <a:gd name="T31" fmla="*/ 33 h 38"/>
                <a:gd name="T32" fmla="*/ 5 w 27"/>
                <a:gd name="T33" fmla="*/ 30 h 38"/>
                <a:gd name="T34" fmla="*/ 5 w 27"/>
                <a:gd name="T35" fmla="*/ 7 h 38"/>
                <a:gd name="T36" fmla="*/ 5 w 27"/>
                <a:gd name="T37" fmla="*/ 7 h 38"/>
                <a:gd name="T38" fmla="*/ 5 w 27"/>
                <a:gd name="T39"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8">
                  <a:moveTo>
                    <a:pt x="8" y="38"/>
                  </a:moveTo>
                  <a:cubicBezTo>
                    <a:pt x="19" y="38"/>
                    <a:pt x="19" y="38"/>
                    <a:pt x="19" y="38"/>
                  </a:cubicBezTo>
                  <a:cubicBezTo>
                    <a:pt x="23" y="38"/>
                    <a:pt x="27" y="34"/>
                    <a:pt x="27" y="30"/>
                  </a:cubicBezTo>
                  <a:cubicBezTo>
                    <a:pt x="27" y="7"/>
                    <a:pt x="27" y="7"/>
                    <a:pt x="27" y="7"/>
                  </a:cubicBezTo>
                  <a:cubicBezTo>
                    <a:pt x="27" y="3"/>
                    <a:pt x="23" y="0"/>
                    <a:pt x="19" y="0"/>
                  </a:cubicBezTo>
                  <a:cubicBezTo>
                    <a:pt x="8" y="0"/>
                    <a:pt x="8" y="0"/>
                    <a:pt x="8" y="0"/>
                  </a:cubicBezTo>
                  <a:cubicBezTo>
                    <a:pt x="3" y="0"/>
                    <a:pt x="0" y="3"/>
                    <a:pt x="0" y="7"/>
                  </a:cubicBezTo>
                  <a:cubicBezTo>
                    <a:pt x="0" y="30"/>
                    <a:pt x="0" y="30"/>
                    <a:pt x="0" y="30"/>
                  </a:cubicBezTo>
                  <a:cubicBezTo>
                    <a:pt x="0" y="34"/>
                    <a:pt x="3" y="38"/>
                    <a:pt x="8" y="38"/>
                  </a:cubicBezTo>
                  <a:close/>
                  <a:moveTo>
                    <a:pt x="5" y="7"/>
                  </a:moveTo>
                  <a:cubicBezTo>
                    <a:pt x="5" y="6"/>
                    <a:pt x="6" y="5"/>
                    <a:pt x="8" y="5"/>
                  </a:cubicBezTo>
                  <a:cubicBezTo>
                    <a:pt x="19" y="5"/>
                    <a:pt x="19" y="5"/>
                    <a:pt x="19" y="5"/>
                  </a:cubicBezTo>
                  <a:cubicBezTo>
                    <a:pt x="20" y="5"/>
                    <a:pt x="22" y="6"/>
                    <a:pt x="22" y="7"/>
                  </a:cubicBezTo>
                  <a:cubicBezTo>
                    <a:pt x="22" y="30"/>
                    <a:pt x="22" y="30"/>
                    <a:pt x="22" y="30"/>
                  </a:cubicBezTo>
                  <a:cubicBezTo>
                    <a:pt x="22" y="31"/>
                    <a:pt x="20" y="33"/>
                    <a:pt x="19" y="33"/>
                  </a:cubicBezTo>
                  <a:cubicBezTo>
                    <a:pt x="8" y="33"/>
                    <a:pt x="8" y="33"/>
                    <a:pt x="8" y="33"/>
                  </a:cubicBezTo>
                  <a:cubicBezTo>
                    <a:pt x="6" y="33"/>
                    <a:pt x="5" y="31"/>
                    <a:pt x="5" y="30"/>
                  </a:cubicBezTo>
                  <a:lnTo>
                    <a:pt x="5" y="7"/>
                  </a:lnTo>
                  <a:close/>
                  <a:moveTo>
                    <a:pt x="5" y="7"/>
                  </a:moveTo>
                  <a:cubicBezTo>
                    <a:pt x="5" y="7"/>
                    <a:pt x="5" y="7"/>
                    <a:pt x="5" y="7"/>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8" name="Freeform 39">
              <a:extLst>
                <a:ext uri="{FF2B5EF4-FFF2-40B4-BE49-F238E27FC236}">
                  <a16:creationId xmlns:a16="http://schemas.microsoft.com/office/drawing/2014/main" id="{5A014865-D8E4-1C4F-BE3F-AC84275D203F}"/>
                </a:ext>
              </a:extLst>
            </p:cNvPr>
            <p:cNvSpPr>
              <a:spLocks noEditPoints="1"/>
            </p:cNvSpPr>
            <p:nvPr/>
          </p:nvSpPr>
          <p:spPr bwMode="auto">
            <a:xfrm>
              <a:off x="1504951" y="2074863"/>
              <a:ext cx="101600" cy="142875"/>
            </a:xfrm>
            <a:custGeom>
              <a:avLst/>
              <a:gdLst>
                <a:gd name="T0" fmla="*/ 27 w 27"/>
                <a:gd name="T1" fmla="*/ 30 h 38"/>
                <a:gd name="T2" fmla="*/ 27 w 27"/>
                <a:gd name="T3" fmla="*/ 7 h 38"/>
                <a:gd name="T4" fmla="*/ 19 w 27"/>
                <a:gd name="T5" fmla="*/ 0 h 38"/>
                <a:gd name="T6" fmla="*/ 8 w 27"/>
                <a:gd name="T7" fmla="*/ 0 h 38"/>
                <a:gd name="T8" fmla="*/ 0 w 27"/>
                <a:gd name="T9" fmla="*/ 7 h 38"/>
                <a:gd name="T10" fmla="*/ 0 w 27"/>
                <a:gd name="T11" fmla="*/ 30 h 38"/>
                <a:gd name="T12" fmla="*/ 8 w 27"/>
                <a:gd name="T13" fmla="*/ 38 h 38"/>
                <a:gd name="T14" fmla="*/ 19 w 27"/>
                <a:gd name="T15" fmla="*/ 38 h 38"/>
                <a:gd name="T16" fmla="*/ 27 w 27"/>
                <a:gd name="T17" fmla="*/ 30 h 38"/>
                <a:gd name="T18" fmla="*/ 5 w 27"/>
                <a:gd name="T19" fmla="*/ 30 h 38"/>
                <a:gd name="T20" fmla="*/ 5 w 27"/>
                <a:gd name="T21" fmla="*/ 7 h 38"/>
                <a:gd name="T22" fmla="*/ 8 w 27"/>
                <a:gd name="T23" fmla="*/ 5 h 38"/>
                <a:gd name="T24" fmla="*/ 19 w 27"/>
                <a:gd name="T25" fmla="*/ 5 h 38"/>
                <a:gd name="T26" fmla="*/ 22 w 27"/>
                <a:gd name="T27" fmla="*/ 7 h 38"/>
                <a:gd name="T28" fmla="*/ 22 w 27"/>
                <a:gd name="T29" fmla="*/ 30 h 38"/>
                <a:gd name="T30" fmla="*/ 19 w 27"/>
                <a:gd name="T31" fmla="*/ 33 h 38"/>
                <a:gd name="T32" fmla="*/ 8 w 27"/>
                <a:gd name="T33" fmla="*/ 33 h 38"/>
                <a:gd name="T34" fmla="*/ 5 w 27"/>
                <a:gd name="T35" fmla="*/ 30 h 38"/>
                <a:gd name="T36" fmla="*/ 5 w 27"/>
                <a:gd name="T37" fmla="*/ 30 h 38"/>
                <a:gd name="T38" fmla="*/ 5 w 27"/>
                <a:gd name="T3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8">
                  <a:moveTo>
                    <a:pt x="27" y="30"/>
                  </a:moveTo>
                  <a:cubicBezTo>
                    <a:pt x="27" y="7"/>
                    <a:pt x="27" y="7"/>
                    <a:pt x="27" y="7"/>
                  </a:cubicBezTo>
                  <a:cubicBezTo>
                    <a:pt x="27" y="3"/>
                    <a:pt x="23" y="0"/>
                    <a:pt x="19" y="0"/>
                  </a:cubicBezTo>
                  <a:cubicBezTo>
                    <a:pt x="8" y="0"/>
                    <a:pt x="8" y="0"/>
                    <a:pt x="8" y="0"/>
                  </a:cubicBezTo>
                  <a:cubicBezTo>
                    <a:pt x="3" y="0"/>
                    <a:pt x="0" y="3"/>
                    <a:pt x="0" y="7"/>
                  </a:cubicBezTo>
                  <a:cubicBezTo>
                    <a:pt x="0" y="30"/>
                    <a:pt x="0" y="30"/>
                    <a:pt x="0" y="30"/>
                  </a:cubicBezTo>
                  <a:cubicBezTo>
                    <a:pt x="0" y="34"/>
                    <a:pt x="3" y="38"/>
                    <a:pt x="8" y="38"/>
                  </a:cubicBezTo>
                  <a:cubicBezTo>
                    <a:pt x="19" y="38"/>
                    <a:pt x="19" y="38"/>
                    <a:pt x="19" y="38"/>
                  </a:cubicBezTo>
                  <a:cubicBezTo>
                    <a:pt x="23" y="38"/>
                    <a:pt x="27" y="34"/>
                    <a:pt x="27" y="30"/>
                  </a:cubicBezTo>
                  <a:close/>
                  <a:moveTo>
                    <a:pt x="5" y="30"/>
                  </a:moveTo>
                  <a:cubicBezTo>
                    <a:pt x="5" y="7"/>
                    <a:pt x="5" y="7"/>
                    <a:pt x="5" y="7"/>
                  </a:cubicBezTo>
                  <a:cubicBezTo>
                    <a:pt x="5" y="6"/>
                    <a:pt x="6" y="5"/>
                    <a:pt x="8" y="5"/>
                  </a:cubicBezTo>
                  <a:cubicBezTo>
                    <a:pt x="19" y="5"/>
                    <a:pt x="19" y="5"/>
                    <a:pt x="19" y="5"/>
                  </a:cubicBezTo>
                  <a:cubicBezTo>
                    <a:pt x="20" y="5"/>
                    <a:pt x="22" y="6"/>
                    <a:pt x="22" y="7"/>
                  </a:cubicBezTo>
                  <a:cubicBezTo>
                    <a:pt x="22" y="30"/>
                    <a:pt x="22" y="30"/>
                    <a:pt x="22" y="30"/>
                  </a:cubicBezTo>
                  <a:cubicBezTo>
                    <a:pt x="22" y="32"/>
                    <a:pt x="20" y="33"/>
                    <a:pt x="19" y="33"/>
                  </a:cubicBezTo>
                  <a:cubicBezTo>
                    <a:pt x="8" y="33"/>
                    <a:pt x="8" y="33"/>
                    <a:pt x="8" y="33"/>
                  </a:cubicBezTo>
                  <a:cubicBezTo>
                    <a:pt x="6" y="33"/>
                    <a:pt x="5" y="32"/>
                    <a:pt x="5" y="30"/>
                  </a:cubicBezTo>
                  <a:close/>
                  <a:moveTo>
                    <a:pt x="5" y="30"/>
                  </a:moveTo>
                  <a:cubicBezTo>
                    <a:pt x="5" y="30"/>
                    <a:pt x="5" y="30"/>
                    <a:pt x="5"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69" name="Freeform 40">
              <a:extLst>
                <a:ext uri="{FF2B5EF4-FFF2-40B4-BE49-F238E27FC236}">
                  <a16:creationId xmlns:a16="http://schemas.microsoft.com/office/drawing/2014/main" id="{DA0A1617-8A71-DC46-BE36-7CAAF25D5601}"/>
                </a:ext>
              </a:extLst>
            </p:cNvPr>
            <p:cNvSpPr>
              <a:spLocks noEditPoints="1"/>
            </p:cNvSpPr>
            <p:nvPr/>
          </p:nvSpPr>
          <p:spPr bwMode="auto">
            <a:xfrm>
              <a:off x="1347788" y="2262188"/>
              <a:ext cx="96838" cy="139700"/>
            </a:xfrm>
            <a:custGeom>
              <a:avLst/>
              <a:gdLst>
                <a:gd name="T0" fmla="*/ 19 w 26"/>
                <a:gd name="T1" fmla="*/ 0 h 37"/>
                <a:gd name="T2" fmla="*/ 7 w 26"/>
                <a:gd name="T3" fmla="*/ 0 h 37"/>
                <a:gd name="T4" fmla="*/ 0 w 26"/>
                <a:gd name="T5" fmla="*/ 7 h 37"/>
                <a:gd name="T6" fmla="*/ 0 w 26"/>
                <a:gd name="T7" fmla="*/ 30 h 37"/>
                <a:gd name="T8" fmla="*/ 7 w 26"/>
                <a:gd name="T9" fmla="*/ 37 h 37"/>
                <a:gd name="T10" fmla="*/ 19 w 26"/>
                <a:gd name="T11" fmla="*/ 37 h 37"/>
                <a:gd name="T12" fmla="*/ 26 w 26"/>
                <a:gd name="T13" fmla="*/ 30 h 37"/>
                <a:gd name="T14" fmla="*/ 26 w 26"/>
                <a:gd name="T15" fmla="*/ 7 h 37"/>
                <a:gd name="T16" fmla="*/ 19 w 26"/>
                <a:gd name="T17" fmla="*/ 0 h 37"/>
                <a:gd name="T18" fmla="*/ 21 w 26"/>
                <a:gd name="T19" fmla="*/ 30 h 37"/>
                <a:gd name="T20" fmla="*/ 19 w 26"/>
                <a:gd name="T21" fmla="*/ 32 h 37"/>
                <a:gd name="T22" fmla="*/ 7 w 26"/>
                <a:gd name="T23" fmla="*/ 32 h 37"/>
                <a:gd name="T24" fmla="*/ 5 w 26"/>
                <a:gd name="T25" fmla="*/ 30 h 37"/>
                <a:gd name="T26" fmla="*/ 5 w 26"/>
                <a:gd name="T27" fmla="*/ 7 h 37"/>
                <a:gd name="T28" fmla="*/ 7 w 26"/>
                <a:gd name="T29" fmla="*/ 4 h 37"/>
                <a:gd name="T30" fmla="*/ 19 w 26"/>
                <a:gd name="T31" fmla="*/ 4 h 37"/>
                <a:gd name="T32" fmla="*/ 21 w 26"/>
                <a:gd name="T33" fmla="*/ 7 h 37"/>
                <a:gd name="T34" fmla="*/ 21 w 26"/>
                <a:gd name="T35" fmla="*/ 30 h 37"/>
                <a:gd name="T36" fmla="*/ 21 w 26"/>
                <a:gd name="T37" fmla="*/ 30 h 37"/>
                <a:gd name="T38" fmla="*/ 21 w 26"/>
                <a:gd name="T3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9" y="0"/>
                  </a:moveTo>
                  <a:cubicBezTo>
                    <a:pt x="7" y="0"/>
                    <a:pt x="7" y="0"/>
                    <a:pt x="7" y="0"/>
                  </a:cubicBezTo>
                  <a:cubicBezTo>
                    <a:pt x="3" y="0"/>
                    <a:pt x="0" y="3"/>
                    <a:pt x="0" y="7"/>
                  </a:cubicBezTo>
                  <a:cubicBezTo>
                    <a:pt x="0" y="30"/>
                    <a:pt x="0" y="30"/>
                    <a:pt x="0" y="30"/>
                  </a:cubicBezTo>
                  <a:cubicBezTo>
                    <a:pt x="0" y="34"/>
                    <a:pt x="3" y="37"/>
                    <a:pt x="7" y="37"/>
                  </a:cubicBezTo>
                  <a:cubicBezTo>
                    <a:pt x="19" y="37"/>
                    <a:pt x="19" y="37"/>
                    <a:pt x="19" y="37"/>
                  </a:cubicBezTo>
                  <a:cubicBezTo>
                    <a:pt x="23" y="37"/>
                    <a:pt x="26" y="34"/>
                    <a:pt x="26" y="30"/>
                  </a:cubicBezTo>
                  <a:cubicBezTo>
                    <a:pt x="26" y="7"/>
                    <a:pt x="26" y="7"/>
                    <a:pt x="26" y="7"/>
                  </a:cubicBezTo>
                  <a:cubicBezTo>
                    <a:pt x="26" y="3"/>
                    <a:pt x="23" y="0"/>
                    <a:pt x="19" y="0"/>
                  </a:cubicBezTo>
                  <a:close/>
                  <a:moveTo>
                    <a:pt x="21" y="30"/>
                  </a:moveTo>
                  <a:cubicBezTo>
                    <a:pt x="21" y="31"/>
                    <a:pt x="20" y="32"/>
                    <a:pt x="19" y="32"/>
                  </a:cubicBezTo>
                  <a:cubicBezTo>
                    <a:pt x="7" y="32"/>
                    <a:pt x="7" y="32"/>
                    <a:pt x="7" y="32"/>
                  </a:cubicBezTo>
                  <a:cubicBezTo>
                    <a:pt x="6" y="32"/>
                    <a:pt x="5" y="31"/>
                    <a:pt x="5" y="30"/>
                  </a:cubicBezTo>
                  <a:cubicBezTo>
                    <a:pt x="5" y="7"/>
                    <a:pt x="5" y="7"/>
                    <a:pt x="5" y="7"/>
                  </a:cubicBezTo>
                  <a:cubicBezTo>
                    <a:pt x="5" y="6"/>
                    <a:pt x="6" y="4"/>
                    <a:pt x="7" y="4"/>
                  </a:cubicBezTo>
                  <a:cubicBezTo>
                    <a:pt x="19" y="4"/>
                    <a:pt x="19" y="4"/>
                    <a:pt x="19" y="4"/>
                  </a:cubicBezTo>
                  <a:cubicBezTo>
                    <a:pt x="20" y="4"/>
                    <a:pt x="21" y="6"/>
                    <a:pt x="21" y="7"/>
                  </a:cubicBezTo>
                  <a:lnTo>
                    <a:pt x="21" y="30"/>
                  </a:lnTo>
                  <a:close/>
                  <a:moveTo>
                    <a:pt x="21" y="30"/>
                  </a:moveTo>
                  <a:cubicBezTo>
                    <a:pt x="21" y="30"/>
                    <a:pt x="21" y="30"/>
                    <a:pt x="21"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0" name="Freeform 41">
              <a:extLst>
                <a:ext uri="{FF2B5EF4-FFF2-40B4-BE49-F238E27FC236}">
                  <a16:creationId xmlns:a16="http://schemas.microsoft.com/office/drawing/2014/main" id="{E8A393F1-FD85-2E40-99BC-C6DCE653AF99}"/>
                </a:ext>
              </a:extLst>
            </p:cNvPr>
            <p:cNvSpPr>
              <a:spLocks noEditPoints="1"/>
            </p:cNvSpPr>
            <p:nvPr/>
          </p:nvSpPr>
          <p:spPr bwMode="auto">
            <a:xfrm>
              <a:off x="1639888" y="2266950"/>
              <a:ext cx="96838" cy="138113"/>
            </a:xfrm>
            <a:custGeom>
              <a:avLst/>
              <a:gdLst>
                <a:gd name="T0" fmla="*/ 19 w 26"/>
                <a:gd name="T1" fmla="*/ 0 h 37"/>
                <a:gd name="T2" fmla="*/ 7 w 26"/>
                <a:gd name="T3" fmla="*/ 0 h 37"/>
                <a:gd name="T4" fmla="*/ 0 w 26"/>
                <a:gd name="T5" fmla="*/ 7 h 37"/>
                <a:gd name="T6" fmla="*/ 0 w 26"/>
                <a:gd name="T7" fmla="*/ 30 h 37"/>
                <a:gd name="T8" fmla="*/ 7 w 26"/>
                <a:gd name="T9" fmla="*/ 37 h 37"/>
                <a:gd name="T10" fmla="*/ 19 w 26"/>
                <a:gd name="T11" fmla="*/ 37 h 37"/>
                <a:gd name="T12" fmla="*/ 26 w 26"/>
                <a:gd name="T13" fmla="*/ 30 h 37"/>
                <a:gd name="T14" fmla="*/ 26 w 26"/>
                <a:gd name="T15" fmla="*/ 7 h 37"/>
                <a:gd name="T16" fmla="*/ 19 w 26"/>
                <a:gd name="T17" fmla="*/ 0 h 37"/>
                <a:gd name="T18" fmla="*/ 21 w 26"/>
                <a:gd name="T19" fmla="*/ 30 h 37"/>
                <a:gd name="T20" fmla="*/ 19 w 26"/>
                <a:gd name="T21" fmla="*/ 33 h 37"/>
                <a:gd name="T22" fmla="*/ 7 w 26"/>
                <a:gd name="T23" fmla="*/ 33 h 37"/>
                <a:gd name="T24" fmla="*/ 5 w 26"/>
                <a:gd name="T25" fmla="*/ 30 h 37"/>
                <a:gd name="T26" fmla="*/ 5 w 26"/>
                <a:gd name="T27" fmla="*/ 7 h 37"/>
                <a:gd name="T28" fmla="*/ 7 w 26"/>
                <a:gd name="T29" fmla="*/ 4 h 37"/>
                <a:gd name="T30" fmla="*/ 19 w 26"/>
                <a:gd name="T31" fmla="*/ 4 h 37"/>
                <a:gd name="T32" fmla="*/ 21 w 26"/>
                <a:gd name="T33" fmla="*/ 7 h 37"/>
                <a:gd name="T34" fmla="*/ 21 w 26"/>
                <a:gd name="T35" fmla="*/ 30 h 37"/>
                <a:gd name="T36" fmla="*/ 21 w 26"/>
                <a:gd name="T37" fmla="*/ 30 h 37"/>
                <a:gd name="T38" fmla="*/ 21 w 26"/>
                <a:gd name="T3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9" y="0"/>
                  </a:moveTo>
                  <a:cubicBezTo>
                    <a:pt x="7" y="0"/>
                    <a:pt x="7" y="0"/>
                    <a:pt x="7" y="0"/>
                  </a:cubicBezTo>
                  <a:cubicBezTo>
                    <a:pt x="3" y="0"/>
                    <a:pt x="0" y="3"/>
                    <a:pt x="0" y="7"/>
                  </a:cubicBezTo>
                  <a:cubicBezTo>
                    <a:pt x="0" y="30"/>
                    <a:pt x="0" y="30"/>
                    <a:pt x="0" y="30"/>
                  </a:cubicBezTo>
                  <a:cubicBezTo>
                    <a:pt x="0" y="34"/>
                    <a:pt x="3" y="37"/>
                    <a:pt x="7" y="37"/>
                  </a:cubicBezTo>
                  <a:cubicBezTo>
                    <a:pt x="19" y="37"/>
                    <a:pt x="19" y="37"/>
                    <a:pt x="19" y="37"/>
                  </a:cubicBezTo>
                  <a:cubicBezTo>
                    <a:pt x="23" y="37"/>
                    <a:pt x="26" y="34"/>
                    <a:pt x="26" y="30"/>
                  </a:cubicBezTo>
                  <a:cubicBezTo>
                    <a:pt x="26" y="7"/>
                    <a:pt x="26" y="7"/>
                    <a:pt x="26" y="7"/>
                  </a:cubicBezTo>
                  <a:cubicBezTo>
                    <a:pt x="26" y="3"/>
                    <a:pt x="23" y="0"/>
                    <a:pt x="19" y="0"/>
                  </a:cubicBezTo>
                  <a:close/>
                  <a:moveTo>
                    <a:pt x="21" y="30"/>
                  </a:moveTo>
                  <a:cubicBezTo>
                    <a:pt x="21" y="31"/>
                    <a:pt x="20" y="33"/>
                    <a:pt x="19" y="33"/>
                  </a:cubicBezTo>
                  <a:cubicBezTo>
                    <a:pt x="7" y="33"/>
                    <a:pt x="7" y="33"/>
                    <a:pt x="7" y="33"/>
                  </a:cubicBezTo>
                  <a:cubicBezTo>
                    <a:pt x="6" y="33"/>
                    <a:pt x="5" y="31"/>
                    <a:pt x="5" y="30"/>
                  </a:cubicBezTo>
                  <a:cubicBezTo>
                    <a:pt x="5" y="7"/>
                    <a:pt x="5" y="7"/>
                    <a:pt x="5" y="7"/>
                  </a:cubicBezTo>
                  <a:cubicBezTo>
                    <a:pt x="5" y="6"/>
                    <a:pt x="6" y="4"/>
                    <a:pt x="7" y="4"/>
                  </a:cubicBezTo>
                  <a:cubicBezTo>
                    <a:pt x="19" y="4"/>
                    <a:pt x="19" y="4"/>
                    <a:pt x="19" y="4"/>
                  </a:cubicBezTo>
                  <a:cubicBezTo>
                    <a:pt x="20" y="4"/>
                    <a:pt x="21" y="6"/>
                    <a:pt x="21" y="7"/>
                  </a:cubicBezTo>
                  <a:lnTo>
                    <a:pt x="21" y="30"/>
                  </a:lnTo>
                  <a:close/>
                  <a:moveTo>
                    <a:pt x="21" y="30"/>
                  </a:moveTo>
                  <a:cubicBezTo>
                    <a:pt x="21" y="30"/>
                    <a:pt x="21" y="30"/>
                    <a:pt x="21"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1" name="Freeform 42">
              <a:extLst>
                <a:ext uri="{FF2B5EF4-FFF2-40B4-BE49-F238E27FC236}">
                  <a16:creationId xmlns:a16="http://schemas.microsoft.com/office/drawing/2014/main" id="{26427D79-B4EF-E54C-AB46-CA400FA912B1}"/>
                </a:ext>
              </a:extLst>
            </p:cNvPr>
            <p:cNvSpPr>
              <a:spLocks noEditPoints="1"/>
            </p:cNvSpPr>
            <p:nvPr/>
          </p:nvSpPr>
          <p:spPr bwMode="auto">
            <a:xfrm>
              <a:off x="1493838" y="1854200"/>
              <a:ext cx="71438" cy="153988"/>
            </a:xfrm>
            <a:custGeom>
              <a:avLst/>
              <a:gdLst>
                <a:gd name="T0" fmla="*/ 4 w 19"/>
                <a:gd name="T1" fmla="*/ 14 h 41"/>
                <a:gd name="T2" fmla="*/ 14 w 19"/>
                <a:gd name="T3" fmla="*/ 7 h 41"/>
                <a:gd name="T4" fmla="*/ 14 w 19"/>
                <a:gd name="T5" fmla="*/ 38 h 41"/>
                <a:gd name="T6" fmla="*/ 16 w 19"/>
                <a:gd name="T7" fmla="*/ 41 h 41"/>
                <a:gd name="T8" fmla="*/ 19 w 19"/>
                <a:gd name="T9" fmla="*/ 38 h 41"/>
                <a:gd name="T10" fmla="*/ 19 w 19"/>
                <a:gd name="T11" fmla="*/ 3 h 41"/>
                <a:gd name="T12" fmla="*/ 17 w 19"/>
                <a:gd name="T13" fmla="*/ 0 h 41"/>
                <a:gd name="T14" fmla="*/ 15 w 19"/>
                <a:gd name="T15" fmla="*/ 1 h 41"/>
                <a:gd name="T16" fmla="*/ 1 w 19"/>
                <a:gd name="T17" fmla="*/ 10 h 41"/>
                <a:gd name="T18" fmla="*/ 1 w 19"/>
                <a:gd name="T19" fmla="*/ 14 h 41"/>
                <a:gd name="T20" fmla="*/ 4 w 19"/>
                <a:gd name="T21" fmla="*/ 14 h 41"/>
                <a:gd name="T22" fmla="*/ 4 w 19"/>
                <a:gd name="T23" fmla="*/ 14 h 41"/>
                <a:gd name="T24" fmla="*/ 4 w 19"/>
                <a:gd name="T25"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1">
                  <a:moveTo>
                    <a:pt x="4" y="14"/>
                  </a:moveTo>
                  <a:cubicBezTo>
                    <a:pt x="14" y="7"/>
                    <a:pt x="14" y="7"/>
                    <a:pt x="14" y="7"/>
                  </a:cubicBezTo>
                  <a:cubicBezTo>
                    <a:pt x="14" y="38"/>
                    <a:pt x="14" y="38"/>
                    <a:pt x="14" y="38"/>
                  </a:cubicBezTo>
                  <a:cubicBezTo>
                    <a:pt x="14" y="39"/>
                    <a:pt x="15" y="41"/>
                    <a:pt x="16" y="41"/>
                  </a:cubicBezTo>
                  <a:cubicBezTo>
                    <a:pt x="18" y="41"/>
                    <a:pt x="19" y="39"/>
                    <a:pt x="19" y="38"/>
                  </a:cubicBezTo>
                  <a:cubicBezTo>
                    <a:pt x="19" y="3"/>
                    <a:pt x="19" y="3"/>
                    <a:pt x="19" y="3"/>
                  </a:cubicBezTo>
                  <a:cubicBezTo>
                    <a:pt x="19" y="2"/>
                    <a:pt x="18" y="1"/>
                    <a:pt x="17" y="0"/>
                  </a:cubicBezTo>
                  <a:cubicBezTo>
                    <a:pt x="17" y="0"/>
                    <a:pt x="16" y="0"/>
                    <a:pt x="15" y="1"/>
                  </a:cubicBezTo>
                  <a:cubicBezTo>
                    <a:pt x="1" y="10"/>
                    <a:pt x="1" y="10"/>
                    <a:pt x="1" y="10"/>
                  </a:cubicBezTo>
                  <a:cubicBezTo>
                    <a:pt x="0" y="11"/>
                    <a:pt x="0" y="12"/>
                    <a:pt x="1" y="14"/>
                  </a:cubicBezTo>
                  <a:cubicBezTo>
                    <a:pt x="1" y="15"/>
                    <a:pt x="3" y="15"/>
                    <a:pt x="4" y="14"/>
                  </a:cubicBezTo>
                  <a:close/>
                  <a:moveTo>
                    <a:pt x="4" y="14"/>
                  </a:moveTo>
                  <a:cubicBezTo>
                    <a:pt x="4" y="14"/>
                    <a:pt x="4" y="14"/>
                    <a:pt x="4" y="14"/>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2" name="Freeform 43">
              <a:extLst>
                <a:ext uri="{FF2B5EF4-FFF2-40B4-BE49-F238E27FC236}">
                  <a16:creationId xmlns:a16="http://schemas.microsoft.com/office/drawing/2014/main" id="{91A8DC12-7D75-484B-AF85-C421723FB3D8}"/>
                </a:ext>
              </a:extLst>
            </p:cNvPr>
            <p:cNvSpPr>
              <a:spLocks noEditPoints="1"/>
            </p:cNvSpPr>
            <p:nvPr/>
          </p:nvSpPr>
          <p:spPr bwMode="auto">
            <a:xfrm>
              <a:off x="1358901" y="2068513"/>
              <a:ext cx="71438" cy="152400"/>
            </a:xfrm>
            <a:custGeom>
              <a:avLst/>
              <a:gdLst>
                <a:gd name="T0" fmla="*/ 17 w 19"/>
                <a:gd name="T1" fmla="*/ 41 h 41"/>
                <a:gd name="T2" fmla="*/ 19 w 19"/>
                <a:gd name="T3" fmla="*/ 38 h 41"/>
                <a:gd name="T4" fmla="*/ 19 w 19"/>
                <a:gd name="T5" fmla="*/ 3 h 41"/>
                <a:gd name="T6" fmla="*/ 18 w 19"/>
                <a:gd name="T7" fmla="*/ 1 h 41"/>
                <a:gd name="T8" fmla="*/ 15 w 19"/>
                <a:gd name="T9" fmla="*/ 1 h 41"/>
                <a:gd name="T10" fmla="*/ 2 w 19"/>
                <a:gd name="T11" fmla="*/ 10 h 41"/>
                <a:gd name="T12" fmla="*/ 1 w 19"/>
                <a:gd name="T13" fmla="*/ 14 h 41"/>
                <a:gd name="T14" fmla="*/ 5 w 19"/>
                <a:gd name="T15" fmla="*/ 14 h 41"/>
                <a:gd name="T16" fmla="*/ 14 w 19"/>
                <a:gd name="T17" fmla="*/ 8 h 41"/>
                <a:gd name="T18" fmla="*/ 14 w 19"/>
                <a:gd name="T19" fmla="*/ 38 h 41"/>
                <a:gd name="T20" fmla="*/ 17 w 19"/>
                <a:gd name="T21" fmla="*/ 41 h 41"/>
                <a:gd name="T22" fmla="*/ 17 w 19"/>
                <a:gd name="T23" fmla="*/ 41 h 41"/>
                <a:gd name="T24" fmla="*/ 17 w 19"/>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1">
                  <a:moveTo>
                    <a:pt x="17" y="41"/>
                  </a:moveTo>
                  <a:cubicBezTo>
                    <a:pt x="18" y="41"/>
                    <a:pt x="19" y="40"/>
                    <a:pt x="19" y="38"/>
                  </a:cubicBezTo>
                  <a:cubicBezTo>
                    <a:pt x="19" y="3"/>
                    <a:pt x="19" y="3"/>
                    <a:pt x="19" y="3"/>
                  </a:cubicBezTo>
                  <a:cubicBezTo>
                    <a:pt x="19" y="2"/>
                    <a:pt x="19" y="1"/>
                    <a:pt x="18" y="1"/>
                  </a:cubicBezTo>
                  <a:cubicBezTo>
                    <a:pt x="17" y="0"/>
                    <a:pt x="16" y="0"/>
                    <a:pt x="15" y="1"/>
                  </a:cubicBezTo>
                  <a:cubicBezTo>
                    <a:pt x="2" y="10"/>
                    <a:pt x="2" y="10"/>
                    <a:pt x="2" y="10"/>
                  </a:cubicBezTo>
                  <a:cubicBezTo>
                    <a:pt x="1" y="11"/>
                    <a:pt x="0" y="13"/>
                    <a:pt x="1" y="14"/>
                  </a:cubicBezTo>
                  <a:cubicBezTo>
                    <a:pt x="2" y="15"/>
                    <a:pt x="4" y="15"/>
                    <a:pt x="5" y="14"/>
                  </a:cubicBezTo>
                  <a:cubicBezTo>
                    <a:pt x="14" y="8"/>
                    <a:pt x="14" y="8"/>
                    <a:pt x="14" y="8"/>
                  </a:cubicBezTo>
                  <a:cubicBezTo>
                    <a:pt x="14" y="38"/>
                    <a:pt x="14" y="38"/>
                    <a:pt x="14" y="38"/>
                  </a:cubicBezTo>
                  <a:cubicBezTo>
                    <a:pt x="14" y="40"/>
                    <a:pt x="16" y="41"/>
                    <a:pt x="17" y="41"/>
                  </a:cubicBezTo>
                  <a:close/>
                  <a:moveTo>
                    <a:pt x="17" y="41"/>
                  </a:moveTo>
                  <a:cubicBezTo>
                    <a:pt x="17" y="41"/>
                    <a:pt x="17" y="41"/>
                    <a:pt x="17" y="41"/>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3" name="Freeform 44">
              <a:extLst>
                <a:ext uri="{FF2B5EF4-FFF2-40B4-BE49-F238E27FC236}">
                  <a16:creationId xmlns:a16="http://schemas.microsoft.com/office/drawing/2014/main" id="{4B43DC25-4411-164D-A887-2B6CD4AD99F1}"/>
                </a:ext>
              </a:extLst>
            </p:cNvPr>
            <p:cNvSpPr>
              <a:spLocks noEditPoints="1"/>
            </p:cNvSpPr>
            <p:nvPr/>
          </p:nvSpPr>
          <p:spPr bwMode="auto">
            <a:xfrm>
              <a:off x="1504951" y="2255838"/>
              <a:ext cx="71438" cy="153988"/>
            </a:xfrm>
            <a:custGeom>
              <a:avLst/>
              <a:gdLst>
                <a:gd name="T0" fmla="*/ 16 w 19"/>
                <a:gd name="T1" fmla="*/ 41 h 41"/>
                <a:gd name="T2" fmla="*/ 19 w 19"/>
                <a:gd name="T3" fmla="*/ 38 h 41"/>
                <a:gd name="T4" fmla="*/ 19 w 19"/>
                <a:gd name="T5" fmla="*/ 3 h 41"/>
                <a:gd name="T6" fmla="*/ 17 w 19"/>
                <a:gd name="T7" fmla="*/ 1 h 41"/>
                <a:gd name="T8" fmla="*/ 15 w 19"/>
                <a:gd name="T9" fmla="*/ 1 h 41"/>
                <a:gd name="T10" fmla="*/ 1 w 19"/>
                <a:gd name="T11" fmla="*/ 10 h 41"/>
                <a:gd name="T12" fmla="*/ 1 w 19"/>
                <a:gd name="T13" fmla="*/ 14 h 41"/>
                <a:gd name="T14" fmla="*/ 4 w 19"/>
                <a:gd name="T15" fmla="*/ 14 h 41"/>
                <a:gd name="T16" fmla="*/ 14 w 19"/>
                <a:gd name="T17" fmla="*/ 7 h 41"/>
                <a:gd name="T18" fmla="*/ 14 w 19"/>
                <a:gd name="T19" fmla="*/ 38 h 41"/>
                <a:gd name="T20" fmla="*/ 16 w 19"/>
                <a:gd name="T21" fmla="*/ 41 h 41"/>
                <a:gd name="T22" fmla="*/ 16 w 19"/>
                <a:gd name="T23" fmla="*/ 41 h 41"/>
                <a:gd name="T24" fmla="*/ 16 w 19"/>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1">
                  <a:moveTo>
                    <a:pt x="16" y="41"/>
                  </a:moveTo>
                  <a:cubicBezTo>
                    <a:pt x="18" y="41"/>
                    <a:pt x="19" y="40"/>
                    <a:pt x="19" y="38"/>
                  </a:cubicBezTo>
                  <a:cubicBezTo>
                    <a:pt x="19" y="3"/>
                    <a:pt x="19" y="3"/>
                    <a:pt x="19" y="3"/>
                  </a:cubicBezTo>
                  <a:cubicBezTo>
                    <a:pt x="19" y="2"/>
                    <a:pt x="18" y="1"/>
                    <a:pt x="17" y="1"/>
                  </a:cubicBezTo>
                  <a:cubicBezTo>
                    <a:pt x="17" y="0"/>
                    <a:pt x="16" y="0"/>
                    <a:pt x="15" y="1"/>
                  </a:cubicBezTo>
                  <a:cubicBezTo>
                    <a:pt x="1" y="10"/>
                    <a:pt x="1" y="10"/>
                    <a:pt x="1" y="10"/>
                  </a:cubicBezTo>
                  <a:cubicBezTo>
                    <a:pt x="0" y="11"/>
                    <a:pt x="0" y="13"/>
                    <a:pt x="1" y="14"/>
                  </a:cubicBezTo>
                  <a:cubicBezTo>
                    <a:pt x="1" y="15"/>
                    <a:pt x="3" y="15"/>
                    <a:pt x="4" y="14"/>
                  </a:cubicBezTo>
                  <a:cubicBezTo>
                    <a:pt x="14" y="7"/>
                    <a:pt x="14" y="7"/>
                    <a:pt x="14" y="7"/>
                  </a:cubicBezTo>
                  <a:cubicBezTo>
                    <a:pt x="14" y="38"/>
                    <a:pt x="14" y="38"/>
                    <a:pt x="14" y="38"/>
                  </a:cubicBezTo>
                  <a:cubicBezTo>
                    <a:pt x="14" y="40"/>
                    <a:pt x="15" y="41"/>
                    <a:pt x="16" y="41"/>
                  </a:cubicBezTo>
                  <a:close/>
                  <a:moveTo>
                    <a:pt x="16" y="41"/>
                  </a:moveTo>
                  <a:cubicBezTo>
                    <a:pt x="16" y="41"/>
                    <a:pt x="16" y="41"/>
                    <a:pt x="16" y="41"/>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4" name="Freeform 45">
              <a:extLst>
                <a:ext uri="{FF2B5EF4-FFF2-40B4-BE49-F238E27FC236}">
                  <a16:creationId xmlns:a16="http://schemas.microsoft.com/office/drawing/2014/main" id="{C1981D39-D8F2-4940-A05F-233864E60522}"/>
                </a:ext>
              </a:extLst>
            </p:cNvPr>
            <p:cNvSpPr>
              <a:spLocks noEditPoints="1"/>
            </p:cNvSpPr>
            <p:nvPr/>
          </p:nvSpPr>
          <p:spPr bwMode="auto">
            <a:xfrm>
              <a:off x="1643063" y="2068513"/>
              <a:ext cx="71438" cy="152400"/>
            </a:xfrm>
            <a:custGeom>
              <a:avLst/>
              <a:gdLst>
                <a:gd name="T0" fmla="*/ 16 w 19"/>
                <a:gd name="T1" fmla="*/ 41 h 41"/>
                <a:gd name="T2" fmla="*/ 19 w 19"/>
                <a:gd name="T3" fmla="*/ 38 h 41"/>
                <a:gd name="T4" fmla="*/ 19 w 19"/>
                <a:gd name="T5" fmla="*/ 3 h 41"/>
                <a:gd name="T6" fmla="*/ 17 w 19"/>
                <a:gd name="T7" fmla="*/ 1 h 41"/>
                <a:gd name="T8" fmla="*/ 15 w 19"/>
                <a:gd name="T9" fmla="*/ 1 h 41"/>
                <a:gd name="T10" fmla="*/ 1 w 19"/>
                <a:gd name="T11" fmla="*/ 10 h 41"/>
                <a:gd name="T12" fmla="*/ 0 w 19"/>
                <a:gd name="T13" fmla="*/ 14 h 41"/>
                <a:gd name="T14" fmla="*/ 4 w 19"/>
                <a:gd name="T15" fmla="*/ 14 h 41"/>
                <a:gd name="T16" fmla="*/ 14 w 19"/>
                <a:gd name="T17" fmla="*/ 8 h 41"/>
                <a:gd name="T18" fmla="*/ 14 w 19"/>
                <a:gd name="T19" fmla="*/ 38 h 41"/>
                <a:gd name="T20" fmla="*/ 16 w 19"/>
                <a:gd name="T21" fmla="*/ 41 h 41"/>
                <a:gd name="T22" fmla="*/ 16 w 19"/>
                <a:gd name="T23" fmla="*/ 41 h 41"/>
                <a:gd name="T24" fmla="*/ 16 w 19"/>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1">
                  <a:moveTo>
                    <a:pt x="16" y="41"/>
                  </a:moveTo>
                  <a:cubicBezTo>
                    <a:pt x="17" y="41"/>
                    <a:pt x="19" y="40"/>
                    <a:pt x="19" y="38"/>
                  </a:cubicBezTo>
                  <a:cubicBezTo>
                    <a:pt x="19" y="3"/>
                    <a:pt x="19" y="3"/>
                    <a:pt x="19" y="3"/>
                  </a:cubicBezTo>
                  <a:cubicBezTo>
                    <a:pt x="19" y="2"/>
                    <a:pt x="18" y="1"/>
                    <a:pt x="17" y="1"/>
                  </a:cubicBezTo>
                  <a:cubicBezTo>
                    <a:pt x="16" y="0"/>
                    <a:pt x="15" y="0"/>
                    <a:pt x="15" y="1"/>
                  </a:cubicBezTo>
                  <a:cubicBezTo>
                    <a:pt x="1" y="10"/>
                    <a:pt x="1" y="10"/>
                    <a:pt x="1" y="10"/>
                  </a:cubicBezTo>
                  <a:cubicBezTo>
                    <a:pt x="0" y="11"/>
                    <a:pt x="0" y="13"/>
                    <a:pt x="0" y="14"/>
                  </a:cubicBezTo>
                  <a:cubicBezTo>
                    <a:pt x="1" y="15"/>
                    <a:pt x="3" y="15"/>
                    <a:pt x="4" y="14"/>
                  </a:cubicBezTo>
                  <a:cubicBezTo>
                    <a:pt x="14" y="8"/>
                    <a:pt x="14" y="8"/>
                    <a:pt x="14" y="8"/>
                  </a:cubicBezTo>
                  <a:cubicBezTo>
                    <a:pt x="14" y="38"/>
                    <a:pt x="14" y="38"/>
                    <a:pt x="14" y="38"/>
                  </a:cubicBezTo>
                  <a:cubicBezTo>
                    <a:pt x="14" y="40"/>
                    <a:pt x="15" y="41"/>
                    <a:pt x="16" y="41"/>
                  </a:cubicBezTo>
                  <a:close/>
                  <a:moveTo>
                    <a:pt x="16" y="41"/>
                  </a:moveTo>
                  <a:cubicBezTo>
                    <a:pt x="16" y="41"/>
                    <a:pt x="16" y="41"/>
                    <a:pt x="16" y="41"/>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5" name="Freeform 46">
              <a:extLst>
                <a:ext uri="{FF2B5EF4-FFF2-40B4-BE49-F238E27FC236}">
                  <a16:creationId xmlns:a16="http://schemas.microsoft.com/office/drawing/2014/main" id="{20201A03-8131-2342-827E-33A0BA0F00F3}"/>
                </a:ext>
              </a:extLst>
            </p:cNvPr>
            <p:cNvSpPr>
              <a:spLocks noEditPoints="1"/>
            </p:cNvSpPr>
            <p:nvPr/>
          </p:nvSpPr>
          <p:spPr bwMode="auto">
            <a:xfrm>
              <a:off x="1782763" y="1865313"/>
              <a:ext cx="101600" cy="142875"/>
            </a:xfrm>
            <a:custGeom>
              <a:avLst/>
              <a:gdLst>
                <a:gd name="T0" fmla="*/ 19 w 27"/>
                <a:gd name="T1" fmla="*/ 38 h 38"/>
                <a:gd name="T2" fmla="*/ 27 w 27"/>
                <a:gd name="T3" fmla="*/ 30 h 38"/>
                <a:gd name="T4" fmla="*/ 27 w 27"/>
                <a:gd name="T5" fmla="*/ 7 h 38"/>
                <a:gd name="T6" fmla="*/ 19 w 27"/>
                <a:gd name="T7" fmla="*/ 0 h 38"/>
                <a:gd name="T8" fmla="*/ 8 w 27"/>
                <a:gd name="T9" fmla="*/ 0 h 38"/>
                <a:gd name="T10" fmla="*/ 0 w 27"/>
                <a:gd name="T11" fmla="*/ 7 h 38"/>
                <a:gd name="T12" fmla="*/ 0 w 27"/>
                <a:gd name="T13" fmla="*/ 30 h 38"/>
                <a:gd name="T14" fmla="*/ 8 w 27"/>
                <a:gd name="T15" fmla="*/ 38 h 38"/>
                <a:gd name="T16" fmla="*/ 19 w 27"/>
                <a:gd name="T17" fmla="*/ 38 h 38"/>
                <a:gd name="T18" fmla="*/ 5 w 27"/>
                <a:gd name="T19" fmla="*/ 30 h 38"/>
                <a:gd name="T20" fmla="*/ 5 w 27"/>
                <a:gd name="T21" fmla="*/ 7 h 38"/>
                <a:gd name="T22" fmla="*/ 8 w 27"/>
                <a:gd name="T23" fmla="*/ 5 h 38"/>
                <a:gd name="T24" fmla="*/ 19 w 27"/>
                <a:gd name="T25" fmla="*/ 5 h 38"/>
                <a:gd name="T26" fmla="*/ 22 w 27"/>
                <a:gd name="T27" fmla="*/ 7 h 38"/>
                <a:gd name="T28" fmla="*/ 22 w 27"/>
                <a:gd name="T29" fmla="*/ 30 h 38"/>
                <a:gd name="T30" fmla="*/ 19 w 27"/>
                <a:gd name="T31" fmla="*/ 33 h 38"/>
                <a:gd name="T32" fmla="*/ 8 w 27"/>
                <a:gd name="T33" fmla="*/ 33 h 38"/>
                <a:gd name="T34" fmla="*/ 5 w 27"/>
                <a:gd name="T35" fmla="*/ 30 h 38"/>
                <a:gd name="T36" fmla="*/ 5 w 27"/>
                <a:gd name="T37" fmla="*/ 30 h 38"/>
                <a:gd name="T38" fmla="*/ 5 w 27"/>
                <a:gd name="T39"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8">
                  <a:moveTo>
                    <a:pt x="19" y="38"/>
                  </a:moveTo>
                  <a:cubicBezTo>
                    <a:pt x="23" y="38"/>
                    <a:pt x="27" y="34"/>
                    <a:pt x="27" y="30"/>
                  </a:cubicBezTo>
                  <a:cubicBezTo>
                    <a:pt x="27" y="7"/>
                    <a:pt x="27" y="7"/>
                    <a:pt x="27" y="7"/>
                  </a:cubicBezTo>
                  <a:cubicBezTo>
                    <a:pt x="27" y="3"/>
                    <a:pt x="23" y="0"/>
                    <a:pt x="19" y="0"/>
                  </a:cubicBezTo>
                  <a:cubicBezTo>
                    <a:pt x="8" y="0"/>
                    <a:pt x="8" y="0"/>
                    <a:pt x="8" y="0"/>
                  </a:cubicBezTo>
                  <a:cubicBezTo>
                    <a:pt x="4" y="0"/>
                    <a:pt x="0" y="3"/>
                    <a:pt x="0" y="7"/>
                  </a:cubicBezTo>
                  <a:cubicBezTo>
                    <a:pt x="0" y="30"/>
                    <a:pt x="0" y="30"/>
                    <a:pt x="0" y="30"/>
                  </a:cubicBezTo>
                  <a:cubicBezTo>
                    <a:pt x="0" y="34"/>
                    <a:pt x="4" y="38"/>
                    <a:pt x="8" y="38"/>
                  </a:cubicBezTo>
                  <a:lnTo>
                    <a:pt x="19" y="38"/>
                  </a:lnTo>
                  <a:close/>
                  <a:moveTo>
                    <a:pt x="5" y="30"/>
                  </a:moveTo>
                  <a:cubicBezTo>
                    <a:pt x="5" y="7"/>
                    <a:pt x="5" y="7"/>
                    <a:pt x="5" y="7"/>
                  </a:cubicBezTo>
                  <a:cubicBezTo>
                    <a:pt x="5" y="6"/>
                    <a:pt x="6" y="5"/>
                    <a:pt x="8" y="5"/>
                  </a:cubicBezTo>
                  <a:cubicBezTo>
                    <a:pt x="19" y="5"/>
                    <a:pt x="19" y="5"/>
                    <a:pt x="19" y="5"/>
                  </a:cubicBezTo>
                  <a:cubicBezTo>
                    <a:pt x="21" y="5"/>
                    <a:pt x="22" y="6"/>
                    <a:pt x="22" y="7"/>
                  </a:cubicBezTo>
                  <a:cubicBezTo>
                    <a:pt x="22" y="30"/>
                    <a:pt x="22" y="30"/>
                    <a:pt x="22" y="30"/>
                  </a:cubicBezTo>
                  <a:cubicBezTo>
                    <a:pt x="22" y="31"/>
                    <a:pt x="21" y="33"/>
                    <a:pt x="19" y="33"/>
                  </a:cubicBezTo>
                  <a:cubicBezTo>
                    <a:pt x="8" y="33"/>
                    <a:pt x="8" y="33"/>
                    <a:pt x="8" y="33"/>
                  </a:cubicBezTo>
                  <a:cubicBezTo>
                    <a:pt x="6" y="33"/>
                    <a:pt x="5" y="31"/>
                    <a:pt x="5" y="30"/>
                  </a:cubicBezTo>
                  <a:close/>
                  <a:moveTo>
                    <a:pt x="5" y="30"/>
                  </a:moveTo>
                  <a:cubicBezTo>
                    <a:pt x="5" y="30"/>
                    <a:pt x="5" y="30"/>
                    <a:pt x="5"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6" name="Freeform 47">
              <a:extLst>
                <a:ext uri="{FF2B5EF4-FFF2-40B4-BE49-F238E27FC236}">
                  <a16:creationId xmlns:a16="http://schemas.microsoft.com/office/drawing/2014/main" id="{C814626F-F2EF-2A49-BCFD-2DC60A21A46F}"/>
                </a:ext>
              </a:extLst>
            </p:cNvPr>
            <p:cNvSpPr>
              <a:spLocks noEditPoints="1"/>
            </p:cNvSpPr>
            <p:nvPr/>
          </p:nvSpPr>
          <p:spPr bwMode="auto">
            <a:xfrm>
              <a:off x="1793876" y="2266950"/>
              <a:ext cx="101600" cy="138113"/>
            </a:xfrm>
            <a:custGeom>
              <a:avLst/>
              <a:gdLst>
                <a:gd name="T0" fmla="*/ 27 w 27"/>
                <a:gd name="T1" fmla="*/ 30 h 37"/>
                <a:gd name="T2" fmla="*/ 27 w 27"/>
                <a:gd name="T3" fmla="*/ 7 h 37"/>
                <a:gd name="T4" fmla="*/ 19 w 27"/>
                <a:gd name="T5" fmla="*/ 0 h 37"/>
                <a:gd name="T6" fmla="*/ 8 w 27"/>
                <a:gd name="T7" fmla="*/ 0 h 37"/>
                <a:gd name="T8" fmla="*/ 0 w 27"/>
                <a:gd name="T9" fmla="*/ 7 h 37"/>
                <a:gd name="T10" fmla="*/ 0 w 27"/>
                <a:gd name="T11" fmla="*/ 30 h 37"/>
                <a:gd name="T12" fmla="*/ 8 w 27"/>
                <a:gd name="T13" fmla="*/ 37 h 37"/>
                <a:gd name="T14" fmla="*/ 19 w 27"/>
                <a:gd name="T15" fmla="*/ 37 h 37"/>
                <a:gd name="T16" fmla="*/ 27 w 27"/>
                <a:gd name="T17" fmla="*/ 30 h 37"/>
                <a:gd name="T18" fmla="*/ 5 w 27"/>
                <a:gd name="T19" fmla="*/ 30 h 37"/>
                <a:gd name="T20" fmla="*/ 5 w 27"/>
                <a:gd name="T21" fmla="*/ 7 h 37"/>
                <a:gd name="T22" fmla="*/ 8 w 27"/>
                <a:gd name="T23" fmla="*/ 4 h 37"/>
                <a:gd name="T24" fmla="*/ 19 w 27"/>
                <a:gd name="T25" fmla="*/ 4 h 37"/>
                <a:gd name="T26" fmla="*/ 22 w 27"/>
                <a:gd name="T27" fmla="*/ 7 h 37"/>
                <a:gd name="T28" fmla="*/ 22 w 27"/>
                <a:gd name="T29" fmla="*/ 30 h 37"/>
                <a:gd name="T30" fmla="*/ 19 w 27"/>
                <a:gd name="T31" fmla="*/ 33 h 37"/>
                <a:gd name="T32" fmla="*/ 8 w 27"/>
                <a:gd name="T33" fmla="*/ 33 h 37"/>
                <a:gd name="T34" fmla="*/ 5 w 27"/>
                <a:gd name="T35" fmla="*/ 30 h 37"/>
                <a:gd name="T36" fmla="*/ 5 w 27"/>
                <a:gd name="T37" fmla="*/ 30 h 37"/>
                <a:gd name="T38" fmla="*/ 5 w 27"/>
                <a:gd name="T3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 h="37">
                  <a:moveTo>
                    <a:pt x="27" y="30"/>
                  </a:moveTo>
                  <a:cubicBezTo>
                    <a:pt x="27" y="7"/>
                    <a:pt x="27" y="7"/>
                    <a:pt x="27" y="7"/>
                  </a:cubicBezTo>
                  <a:cubicBezTo>
                    <a:pt x="27" y="3"/>
                    <a:pt x="23" y="0"/>
                    <a:pt x="19" y="0"/>
                  </a:cubicBezTo>
                  <a:cubicBezTo>
                    <a:pt x="8" y="0"/>
                    <a:pt x="8" y="0"/>
                    <a:pt x="8" y="0"/>
                  </a:cubicBezTo>
                  <a:cubicBezTo>
                    <a:pt x="4" y="0"/>
                    <a:pt x="0" y="3"/>
                    <a:pt x="0" y="7"/>
                  </a:cubicBezTo>
                  <a:cubicBezTo>
                    <a:pt x="0" y="30"/>
                    <a:pt x="0" y="30"/>
                    <a:pt x="0" y="30"/>
                  </a:cubicBezTo>
                  <a:cubicBezTo>
                    <a:pt x="0" y="34"/>
                    <a:pt x="4" y="37"/>
                    <a:pt x="8" y="37"/>
                  </a:cubicBezTo>
                  <a:cubicBezTo>
                    <a:pt x="19" y="37"/>
                    <a:pt x="19" y="37"/>
                    <a:pt x="19" y="37"/>
                  </a:cubicBezTo>
                  <a:cubicBezTo>
                    <a:pt x="23" y="37"/>
                    <a:pt x="27" y="34"/>
                    <a:pt x="27" y="30"/>
                  </a:cubicBezTo>
                  <a:close/>
                  <a:moveTo>
                    <a:pt x="5" y="30"/>
                  </a:moveTo>
                  <a:cubicBezTo>
                    <a:pt x="5" y="7"/>
                    <a:pt x="5" y="7"/>
                    <a:pt x="5" y="7"/>
                  </a:cubicBezTo>
                  <a:cubicBezTo>
                    <a:pt x="5" y="6"/>
                    <a:pt x="6" y="4"/>
                    <a:pt x="8" y="4"/>
                  </a:cubicBezTo>
                  <a:cubicBezTo>
                    <a:pt x="19" y="4"/>
                    <a:pt x="19" y="4"/>
                    <a:pt x="19" y="4"/>
                  </a:cubicBezTo>
                  <a:cubicBezTo>
                    <a:pt x="21" y="4"/>
                    <a:pt x="22" y="6"/>
                    <a:pt x="22" y="7"/>
                  </a:cubicBezTo>
                  <a:cubicBezTo>
                    <a:pt x="22" y="30"/>
                    <a:pt x="22" y="30"/>
                    <a:pt x="22" y="30"/>
                  </a:cubicBezTo>
                  <a:cubicBezTo>
                    <a:pt x="22" y="31"/>
                    <a:pt x="21" y="33"/>
                    <a:pt x="19" y="33"/>
                  </a:cubicBezTo>
                  <a:cubicBezTo>
                    <a:pt x="8" y="33"/>
                    <a:pt x="8" y="33"/>
                    <a:pt x="8" y="33"/>
                  </a:cubicBezTo>
                  <a:cubicBezTo>
                    <a:pt x="6" y="33"/>
                    <a:pt x="5" y="31"/>
                    <a:pt x="5" y="30"/>
                  </a:cubicBezTo>
                  <a:close/>
                  <a:moveTo>
                    <a:pt x="5" y="30"/>
                  </a:moveTo>
                  <a:cubicBezTo>
                    <a:pt x="5" y="30"/>
                    <a:pt x="5" y="30"/>
                    <a:pt x="5" y="30"/>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sp>
          <p:nvSpPr>
            <p:cNvPr id="77" name="Freeform 48">
              <a:extLst>
                <a:ext uri="{FF2B5EF4-FFF2-40B4-BE49-F238E27FC236}">
                  <a16:creationId xmlns:a16="http://schemas.microsoft.com/office/drawing/2014/main" id="{593F8428-967E-274D-A5B4-5C7CD29FD101}"/>
                </a:ext>
              </a:extLst>
            </p:cNvPr>
            <p:cNvSpPr>
              <a:spLocks noEditPoints="1"/>
            </p:cNvSpPr>
            <p:nvPr/>
          </p:nvSpPr>
          <p:spPr bwMode="auto">
            <a:xfrm>
              <a:off x="1797051" y="2068513"/>
              <a:ext cx="71438" cy="152400"/>
            </a:xfrm>
            <a:custGeom>
              <a:avLst/>
              <a:gdLst>
                <a:gd name="T0" fmla="*/ 16 w 19"/>
                <a:gd name="T1" fmla="*/ 41 h 41"/>
                <a:gd name="T2" fmla="*/ 19 w 19"/>
                <a:gd name="T3" fmla="*/ 38 h 41"/>
                <a:gd name="T4" fmla="*/ 19 w 19"/>
                <a:gd name="T5" fmla="*/ 3 h 41"/>
                <a:gd name="T6" fmla="*/ 18 w 19"/>
                <a:gd name="T7" fmla="*/ 1 h 41"/>
                <a:gd name="T8" fmla="*/ 15 w 19"/>
                <a:gd name="T9" fmla="*/ 1 h 41"/>
                <a:gd name="T10" fmla="*/ 1 w 19"/>
                <a:gd name="T11" fmla="*/ 10 h 41"/>
                <a:gd name="T12" fmla="*/ 1 w 19"/>
                <a:gd name="T13" fmla="*/ 14 h 41"/>
                <a:gd name="T14" fmla="*/ 4 w 19"/>
                <a:gd name="T15" fmla="*/ 14 h 41"/>
                <a:gd name="T16" fmla="*/ 14 w 19"/>
                <a:gd name="T17" fmla="*/ 8 h 41"/>
                <a:gd name="T18" fmla="*/ 14 w 19"/>
                <a:gd name="T19" fmla="*/ 38 h 41"/>
                <a:gd name="T20" fmla="*/ 16 w 19"/>
                <a:gd name="T21" fmla="*/ 41 h 41"/>
                <a:gd name="T22" fmla="*/ 16 w 19"/>
                <a:gd name="T23" fmla="*/ 41 h 41"/>
                <a:gd name="T24" fmla="*/ 16 w 19"/>
                <a:gd name="T25"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41">
                  <a:moveTo>
                    <a:pt x="16" y="41"/>
                  </a:moveTo>
                  <a:cubicBezTo>
                    <a:pt x="18" y="41"/>
                    <a:pt x="19" y="40"/>
                    <a:pt x="19" y="38"/>
                  </a:cubicBezTo>
                  <a:cubicBezTo>
                    <a:pt x="19" y="3"/>
                    <a:pt x="19" y="3"/>
                    <a:pt x="19" y="3"/>
                  </a:cubicBezTo>
                  <a:cubicBezTo>
                    <a:pt x="19" y="2"/>
                    <a:pt x="18" y="1"/>
                    <a:pt x="18" y="1"/>
                  </a:cubicBezTo>
                  <a:cubicBezTo>
                    <a:pt x="17" y="0"/>
                    <a:pt x="16" y="0"/>
                    <a:pt x="15" y="1"/>
                  </a:cubicBezTo>
                  <a:cubicBezTo>
                    <a:pt x="1" y="10"/>
                    <a:pt x="1" y="10"/>
                    <a:pt x="1" y="10"/>
                  </a:cubicBezTo>
                  <a:cubicBezTo>
                    <a:pt x="0" y="11"/>
                    <a:pt x="0" y="13"/>
                    <a:pt x="1" y="14"/>
                  </a:cubicBezTo>
                  <a:cubicBezTo>
                    <a:pt x="2" y="15"/>
                    <a:pt x="3" y="15"/>
                    <a:pt x="4" y="14"/>
                  </a:cubicBezTo>
                  <a:cubicBezTo>
                    <a:pt x="14" y="8"/>
                    <a:pt x="14" y="8"/>
                    <a:pt x="14" y="8"/>
                  </a:cubicBezTo>
                  <a:cubicBezTo>
                    <a:pt x="14" y="38"/>
                    <a:pt x="14" y="38"/>
                    <a:pt x="14" y="38"/>
                  </a:cubicBezTo>
                  <a:cubicBezTo>
                    <a:pt x="14" y="40"/>
                    <a:pt x="15" y="41"/>
                    <a:pt x="16" y="41"/>
                  </a:cubicBezTo>
                  <a:close/>
                  <a:moveTo>
                    <a:pt x="16" y="41"/>
                  </a:moveTo>
                  <a:cubicBezTo>
                    <a:pt x="16" y="41"/>
                    <a:pt x="16" y="41"/>
                    <a:pt x="16" y="41"/>
                  </a:cubicBezTo>
                </a:path>
              </a:pathLst>
            </a:custGeom>
            <a:grpFill/>
            <a:ln w="9525">
              <a:noFill/>
              <a:round/>
              <a:headEnd/>
              <a:tailEnd/>
            </a:ln>
            <a:extLst/>
          </p:spPr>
          <p:txBody>
            <a:bodyPr vert="horz" wrap="square" lIns="68580" tIns="34290" rIns="68580" bIns="34290" numCol="1" anchor="t" anchorCtr="0" compatLnSpc="1">
              <a:prstTxWarp prst="textNoShape">
                <a:avLst/>
              </a:prstTxWarp>
            </a:bodyPr>
            <a:lstStyle/>
            <a:p>
              <a:pPr>
                <a:defRPr/>
              </a:pPr>
              <a:endParaRPr lang="en-US" sz="1050" kern="0" dirty="0">
                <a:solidFill>
                  <a:srgbClr val="676767"/>
                </a:solidFill>
              </a:endParaRPr>
            </a:p>
          </p:txBody>
        </p:sp>
      </p:grpSp>
      <p:sp>
        <p:nvSpPr>
          <p:cNvPr id="78" name="Rectangle 77">
            <a:extLst>
              <a:ext uri="{FF2B5EF4-FFF2-40B4-BE49-F238E27FC236}">
                <a16:creationId xmlns:a16="http://schemas.microsoft.com/office/drawing/2014/main" id="{F42911D8-2EEB-2844-BEF7-D904613886A7}"/>
              </a:ext>
            </a:extLst>
          </p:cNvPr>
          <p:cNvSpPr/>
          <p:nvPr/>
        </p:nvSpPr>
        <p:spPr>
          <a:xfrm>
            <a:off x="8364744" y="3896883"/>
            <a:ext cx="3428195" cy="2215991"/>
          </a:xfrm>
          <a:prstGeom prst="rect">
            <a:avLst/>
          </a:prstGeom>
        </p:spPr>
        <p:txBody>
          <a:bodyPr wrap="square" lIns="0" tIns="0" rIns="0" bIns="0" anchor="b" anchorCtr="0">
            <a:spAutoFit/>
          </a:bodyPr>
          <a:lstStyle/>
          <a:p>
            <a:pPr algn="ctr"/>
            <a:r>
              <a:rPr lang="en-US" dirty="0"/>
              <a:t>Supplies or services designated by the Government as critical for airlift, sealift, intermodal transportation services, or logistical support that is essential to the mobilization, deployment, or sustainment of the Armed Forces in a contingency operation. </a:t>
            </a:r>
            <a:endParaRPr lang="en-US" sz="1600" dirty="0"/>
          </a:p>
        </p:txBody>
      </p:sp>
    </p:spTree>
    <p:extLst>
      <p:ext uri="{BB962C8B-B14F-4D97-AF65-F5344CB8AC3E}">
        <p14:creationId xmlns:p14="http://schemas.microsoft.com/office/powerpoint/2010/main" val="66261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7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noFill/>
        </p:spPr>
        <p:txBody>
          <a:bodyPr/>
          <a:lstStyle/>
          <a:p>
            <a:pPr marL="457200" indent="-457200">
              <a:buFont typeface="Arial" charset="0"/>
              <a:buChar char="•"/>
            </a:pPr>
            <a:r>
              <a:rPr lang="en-US" sz="3200" b="1" dirty="0">
                <a:solidFill>
                  <a:srgbClr val="28637E"/>
                </a:solidFill>
              </a:rPr>
              <a:t>Compliance</a:t>
            </a:r>
            <a:r>
              <a:rPr lang="en-US" sz="3200" i="1" dirty="0">
                <a:solidFill>
                  <a:schemeClr val="tx1">
                    <a:lumMod val="75000"/>
                    <a:lumOff val="25000"/>
                  </a:schemeClr>
                </a:solidFill>
              </a:rPr>
              <a:t> </a:t>
            </a:r>
            <a:r>
              <a:rPr lang="en-US" sz="3200" dirty="0">
                <a:solidFill>
                  <a:schemeClr val="tx1">
                    <a:lumMod val="75000"/>
                    <a:lumOff val="25000"/>
                  </a:schemeClr>
                </a:solidFill>
              </a:rPr>
              <a:t>– Satisfying all 110 individual requirements</a:t>
            </a:r>
          </a:p>
          <a:p>
            <a:pPr marL="1005840" lvl="2" indent="-457200">
              <a:buFont typeface="Arial" charset="0"/>
              <a:buChar char="•"/>
            </a:pPr>
            <a:r>
              <a:rPr lang="en-US" sz="2400" dirty="0">
                <a:solidFill>
                  <a:schemeClr val="tx1">
                    <a:lumMod val="75000"/>
                    <a:lumOff val="25000"/>
                  </a:schemeClr>
                </a:solidFill>
              </a:rPr>
              <a:t>Very few contractors satisfying this condition</a:t>
            </a:r>
          </a:p>
          <a:p>
            <a:pPr marL="1005840" lvl="2" indent="-457200">
              <a:buFont typeface="Arial" charset="0"/>
              <a:buChar char="•"/>
            </a:pPr>
            <a:r>
              <a:rPr lang="en-US" sz="2400" dirty="0">
                <a:solidFill>
                  <a:schemeClr val="tx1">
                    <a:lumMod val="75000"/>
                    <a:lumOff val="25000"/>
                  </a:schemeClr>
                </a:solidFill>
              </a:rPr>
              <a:t>Costly for small business</a:t>
            </a:r>
          </a:p>
          <a:p>
            <a:pPr marL="731520" lvl="1" indent="-457200">
              <a:buFont typeface="Arial" charset="0"/>
              <a:buChar char="•"/>
            </a:pPr>
            <a:endParaRPr lang="en-US" sz="3000" dirty="0">
              <a:solidFill>
                <a:schemeClr val="tx1">
                  <a:lumMod val="75000"/>
                  <a:lumOff val="25000"/>
                </a:schemeClr>
              </a:solidFill>
            </a:endParaRPr>
          </a:p>
          <a:p>
            <a:pPr marL="457200" indent="-457200">
              <a:buFont typeface="Arial" charset="0"/>
              <a:buChar char="•"/>
            </a:pPr>
            <a:r>
              <a:rPr lang="en-US" sz="3200" b="1" dirty="0">
                <a:solidFill>
                  <a:srgbClr val="28637E"/>
                </a:solidFill>
              </a:rPr>
              <a:t>Expectation</a:t>
            </a:r>
            <a:r>
              <a:rPr lang="en-US" sz="3200" dirty="0">
                <a:solidFill>
                  <a:schemeClr val="tx1">
                    <a:lumMod val="75000"/>
                    <a:lumOff val="25000"/>
                  </a:schemeClr>
                </a:solidFill>
              </a:rPr>
              <a:t> – Meeting the minimum set of conditions to satisfy DoD</a:t>
            </a:r>
          </a:p>
          <a:p>
            <a:pPr marL="1005840" lvl="2" indent="-457200">
              <a:buFont typeface="Arial" charset="0"/>
              <a:buChar char="•"/>
            </a:pPr>
            <a:r>
              <a:rPr lang="en-US" sz="2400" dirty="0">
                <a:solidFill>
                  <a:schemeClr val="tx1">
                    <a:lumMod val="75000"/>
                    <a:lumOff val="25000"/>
                  </a:schemeClr>
                </a:solidFill>
              </a:rPr>
              <a:t>SSP &amp; POAM</a:t>
            </a:r>
          </a:p>
          <a:p>
            <a:pPr marL="1005840" lvl="2" indent="-457200">
              <a:buFont typeface="Arial" charset="0"/>
              <a:buChar char="•"/>
            </a:pPr>
            <a:r>
              <a:rPr lang="en-US" sz="2400" dirty="0">
                <a:solidFill>
                  <a:schemeClr val="tx1">
                    <a:lumMod val="75000"/>
                    <a:lumOff val="25000"/>
                  </a:schemeClr>
                </a:solidFill>
              </a:rPr>
              <a:t>Medium Assurance Certificate</a:t>
            </a:r>
          </a:p>
        </p:txBody>
      </p:sp>
      <p:sp>
        <p:nvSpPr>
          <p:cNvPr id="3" name="Title 2"/>
          <p:cNvSpPr>
            <a:spLocks noGrp="1"/>
          </p:cNvSpPr>
          <p:nvPr>
            <p:ph type="title"/>
          </p:nvPr>
        </p:nvSpPr>
        <p:spPr/>
        <p:txBody>
          <a:bodyPr/>
          <a:lstStyle/>
          <a:p>
            <a:r>
              <a:rPr lang="en-US" dirty="0"/>
              <a:t>Expectation vs Compliance</a:t>
            </a:r>
          </a:p>
        </p:txBody>
      </p:sp>
    </p:spTree>
    <p:extLst>
      <p:ext uri="{BB962C8B-B14F-4D97-AF65-F5344CB8AC3E}">
        <p14:creationId xmlns:p14="http://schemas.microsoft.com/office/powerpoint/2010/main" val="190751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Cyber Incident Reporting</a:t>
            </a:r>
          </a:p>
        </p:txBody>
      </p:sp>
      <p:sp>
        <p:nvSpPr>
          <p:cNvPr id="4" name="Rectangle 3"/>
          <p:cNvSpPr/>
          <p:nvPr/>
        </p:nvSpPr>
        <p:spPr>
          <a:xfrm>
            <a:off x="514598" y="1192013"/>
            <a:ext cx="11162804" cy="48762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BBBDBF"/>
                </a:solidFill>
                <a:effectLst/>
              </a:rPr>
              <a:t>COMPANY NAME | COMPANY POINT OF CONTACT INFORMATION (ADDRESS, POSITION, TELEPHONE, EMAIL) | DATA UNIVERSAL NUMBERING SYSTEM (DUNS) NUMBER | CONTRACT NUMBER(S) OR OTHER TYPE OF AGREEMENT AFFECTED OR POTENTIALLY AFFECTED | CONTRACTING OFFICER OR | OTHER TYPE OF AGREEMENT POINT OF CONTACT (ADDRESS, POSITION, TELEPHONE, EMAIL) | USG PROGRAM MANAGER POINT OF CONTACT (ADDRESS, POSITION, TELEPHONE, EMAIL) | CONTACT OR OTHER TYPE OF AGREEMENT CLEARANCE LEVEL (UNCLASSIFIED, CONFIDENTIAL, SECRET, TOP SECRET, NOT APPLICABLE) | FACILITY CAGE CODE | FACILITY CLEARANCE LEVEL (UNCLASSIFIED, CONFIDENTIAL, SECRET, TOP SECRET, NOT APPLICABLE) | IMPACT TO COVERED DEFENSE INFORMATION | ABILITY TO PROVIDE OPERATIONALLY CRITICAL SUPPORT | DATE INCIDENT DISCOVERED | LOCATION(S) OF COMPROMISE | INCIDENT LOCATION CAGE CODE | DOD PROGRAMS, PLATFORMS OR SYSTEMS INVOLVED | TYPE OF COMPROMISE (UNAUTHORIZED ACCESS, UNAUTHORIZED RELEASE (INCLUDES INADVERTENT RELEASE), UNKNOWN, NOT APPLICABLE) | DESCRIPTION OF TECHNIQUE OR METHOD USED IN CYBER INCIDENT | INCIDENT OUTCOME (SUCCESSFUL COMPROMISE, FAILED ATTEMPT, UNKNOWN) | INCIDENT/COMPROMISE NARRATIVE | ANY ADDITIONAL INFORMATION</a:t>
            </a:r>
          </a:p>
        </p:txBody>
      </p:sp>
      <p:sp>
        <p:nvSpPr>
          <p:cNvPr id="5" name="Oval 4"/>
          <p:cNvSpPr>
            <a:spLocks noChangeAspect="1"/>
          </p:cNvSpPr>
          <p:nvPr/>
        </p:nvSpPr>
        <p:spPr>
          <a:xfrm>
            <a:off x="8853097" y="1475309"/>
            <a:ext cx="2481452" cy="2391554"/>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a:spLocks noChangeAspect="1"/>
          </p:cNvSpPr>
          <p:nvPr/>
        </p:nvSpPr>
        <p:spPr>
          <a:xfrm>
            <a:off x="4847140" y="1475309"/>
            <a:ext cx="2492095" cy="2429958"/>
          </a:xfrm>
          <a:prstGeom prst="ellipse">
            <a:avLst/>
          </a:prstGeom>
          <a:no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3600" dirty="0">
              <a:solidFill>
                <a:srgbClr val="426D95"/>
              </a:solidFill>
            </a:endParaRPr>
          </a:p>
        </p:txBody>
      </p:sp>
      <p:sp>
        <p:nvSpPr>
          <p:cNvPr id="7" name="Oval 6"/>
          <p:cNvSpPr/>
          <p:nvPr/>
        </p:nvSpPr>
        <p:spPr>
          <a:xfrm>
            <a:off x="757185" y="1475309"/>
            <a:ext cx="2492095" cy="2391554"/>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09601" y="1464199"/>
            <a:ext cx="10972799" cy="4257586"/>
            <a:chOff x="609601" y="1464199"/>
            <a:chExt cx="10972799" cy="4257586"/>
          </a:xfrm>
        </p:grpSpPr>
        <p:sp>
          <p:nvSpPr>
            <p:cNvPr id="9" name="Oval 8"/>
            <p:cNvSpPr/>
            <p:nvPr/>
          </p:nvSpPr>
          <p:spPr>
            <a:xfrm>
              <a:off x="4849950" y="1515065"/>
              <a:ext cx="2492095" cy="2391554"/>
            </a:xfrm>
            <a:prstGeom prst="ellipse">
              <a:avLst/>
            </a:prstGeom>
            <a:gradFill>
              <a:gsLst>
                <a:gs pos="48000">
                  <a:schemeClr val="bg1"/>
                </a:gs>
                <a:gs pos="100000">
                  <a:srgbClr val="28637E"/>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err="1">
                  <a:solidFill>
                    <a:srgbClr val="C44900"/>
                  </a:solidFill>
                </a:rPr>
                <a:t>DIBNet</a:t>
              </a:r>
              <a:endParaRPr lang="en-US" sz="4000" dirty="0">
                <a:solidFill>
                  <a:srgbClr val="C44900"/>
                </a:solidFill>
              </a:endParaRPr>
            </a:p>
            <a:p>
              <a:pPr algn="ctr"/>
              <a:r>
                <a:rPr lang="en-US" sz="4000" dirty="0">
                  <a:solidFill>
                    <a:srgbClr val="C44900"/>
                  </a:solidFill>
                </a:rPr>
                <a:t>Portal</a:t>
              </a:r>
            </a:p>
          </p:txBody>
        </p:sp>
        <p:sp>
          <p:nvSpPr>
            <p:cNvPr id="10" name="Oval 9"/>
            <p:cNvSpPr/>
            <p:nvPr/>
          </p:nvSpPr>
          <p:spPr>
            <a:xfrm>
              <a:off x="8895096" y="1464199"/>
              <a:ext cx="2397454" cy="2413773"/>
            </a:xfrm>
            <a:prstGeom prst="ellipse">
              <a:avLst/>
            </a:prstGeom>
            <a:gradFill>
              <a:gsLst>
                <a:gs pos="48000">
                  <a:schemeClr val="bg1"/>
                </a:gs>
                <a:gs pos="100000">
                  <a:srgbClr val="28637E"/>
                </a:gs>
              </a:gsLst>
              <a:path path="circle">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a:solidFill>
                    <a:srgbClr val="C44900"/>
                  </a:solidFill>
                </a:rPr>
                <a:t>DC3</a:t>
              </a:r>
            </a:p>
          </p:txBody>
        </p:sp>
        <p:sp>
          <p:nvSpPr>
            <p:cNvPr id="11" name="Rectangle 10"/>
            <p:cNvSpPr/>
            <p:nvPr/>
          </p:nvSpPr>
          <p:spPr>
            <a:xfrm>
              <a:off x="609601" y="4321758"/>
              <a:ext cx="2890344" cy="1400027"/>
            </a:xfrm>
            <a:prstGeom prst="rect">
              <a:avLst/>
            </a:prstGeom>
            <a:gradFill>
              <a:gsLst>
                <a:gs pos="83000">
                  <a:schemeClr val="bg1"/>
                </a:gs>
                <a:gs pos="100000">
                  <a:srgbClr val="28637E"/>
                </a:gs>
              </a:gsLst>
              <a:path path="circle">
                <a:fillToRect l="50000" t="50000" r="50000" b="50000"/>
              </a:path>
            </a:gradFill>
            <a:ln>
              <a:solidFill>
                <a:srgbClr val="28637E"/>
              </a:solidFill>
            </a:ln>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400" dirty="0">
                  <a:solidFill>
                    <a:srgbClr val="595A5C"/>
                  </a:solidFill>
                </a:rPr>
                <a:t>Medium Assurance Certificate</a:t>
              </a:r>
            </a:p>
          </p:txBody>
        </p:sp>
        <p:sp>
          <p:nvSpPr>
            <p:cNvPr id="12" name="Rectangle 11"/>
            <p:cNvSpPr/>
            <p:nvPr/>
          </p:nvSpPr>
          <p:spPr>
            <a:xfrm>
              <a:off x="4650827" y="4321757"/>
              <a:ext cx="2890344" cy="1400027"/>
            </a:xfrm>
            <a:prstGeom prst="rect">
              <a:avLst/>
            </a:prstGeom>
            <a:gradFill>
              <a:gsLst>
                <a:gs pos="83000">
                  <a:schemeClr val="bg1"/>
                </a:gs>
                <a:gs pos="100000">
                  <a:srgbClr val="28637E"/>
                </a:gs>
              </a:gsLst>
              <a:path path="circle">
                <a:fillToRect l="50000" t="50000" r="50000" b="50000"/>
              </a:path>
            </a:gradFill>
            <a:ln>
              <a:solidFill>
                <a:srgbClr val="28637E"/>
              </a:solidFill>
            </a:ln>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400" dirty="0">
                  <a:solidFill>
                    <a:srgbClr val="595A5C"/>
                  </a:solidFill>
                </a:rPr>
                <a:t>Incident Collection Format</a:t>
              </a:r>
            </a:p>
          </p:txBody>
        </p:sp>
        <p:sp>
          <p:nvSpPr>
            <p:cNvPr id="13" name="Rectangle 12"/>
            <p:cNvSpPr/>
            <p:nvPr/>
          </p:nvSpPr>
          <p:spPr>
            <a:xfrm>
              <a:off x="8692056" y="4321757"/>
              <a:ext cx="2890344" cy="1400028"/>
            </a:xfrm>
            <a:prstGeom prst="rect">
              <a:avLst/>
            </a:prstGeom>
            <a:gradFill>
              <a:gsLst>
                <a:gs pos="83000">
                  <a:schemeClr val="bg1"/>
                </a:gs>
                <a:gs pos="100000">
                  <a:srgbClr val="28637E"/>
                </a:gs>
              </a:gsLst>
              <a:path path="circle">
                <a:fillToRect l="50000" t="50000" r="50000" b="50000"/>
              </a:path>
            </a:gradFill>
            <a:ln>
              <a:solidFill>
                <a:srgbClr val="28637E"/>
              </a:solidFill>
            </a:ln>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400" dirty="0">
                  <a:solidFill>
                    <a:srgbClr val="595A5C"/>
                  </a:solidFill>
                </a:rPr>
                <a:t>DoD Cyber Crime Center</a:t>
              </a:r>
            </a:p>
          </p:txBody>
        </p:sp>
        <p:sp>
          <p:nvSpPr>
            <p:cNvPr id="14" name="Oval 13"/>
            <p:cNvSpPr>
              <a:spLocks noChangeAspect="1"/>
            </p:cNvSpPr>
            <p:nvPr/>
          </p:nvSpPr>
          <p:spPr>
            <a:xfrm>
              <a:off x="754375" y="1475309"/>
              <a:ext cx="2492095" cy="2429958"/>
            </a:xfrm>
            <a:prstGeom prst="ellipse">
              <a:avLst/>
            </a:prstGeom>
            <a:gradFill>
              <a:gsLst>
                <a:gs pos="48000">
                  <a:schemeClr val="bg1"/>
                </a:gs>
                <a:gs pos="100000">
                  <a:srgbClr val="28637E"/>
                </a:gs>
              </a:gsLst>
              <a:path path="circle">
                <a:fillToRect l="50000" t="50000" r="50000" b="50000"/>
              </a:path>
            </a:gra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dirty="0">
                  <a:solidFill>
                    <a:srgbClr val="C44900"/>
                  </a:solidFill>
                </a:rPr>
                <a:t>MAC</a:t>
              </a:r>
              <a:endParaRPr lang="en-US" sz="2800" dirty="0">
                <a:solidFill>
                  <a:srgbClr val="C44900"/>
                </a:solidFill>
              </a:endParaRPr>
            </a:p>
          </p:txBody>
        </p:sp>
      </p:grpSp>
    </p:spTree>
    <p:extLst>
      <p:ext uri="{BB962C8B-B14F-4D97-AF65-F5344CB8AC3E}">
        <p14:creationId xmlns:p14="http://schemas.microsoft.com/office/powerpoint/2010/main" val="31613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5">
            <a:extLst>
              <a:ext uri="{FF2B5EF4-FFF2-40B4-BE49-F238E27FC236}">
                <a16:creationId xmlns:a16="http://schemas.microsoft.com/office/drawing/2014/main" id="{9A58BDAC-F0D1-F340-8CC8-4C8365B1596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6621517" y="0"/>
            <a:ext cx="5570483" cy="6858000"/>
          </a:xfrm>
          <a:prstGeom prst="rect">
            <a:avLst/>
          </a:prstGeom>
        </p:spPr>
      </p:pic>
      <p:sp>
        <p:nvSpPr>
          <p:cNvPr id="2" name="Title 1"/>
          <p:cNvSpPr>
            <a:spLocks noGrp="1"/>
          </p:cNvSpPr>
          <p:nvPr>
            <p:ph type="title"/>
          </p:nvPr>
        </p:nvSpPr>
        <p:spPr/>
        <p:txBody>
          <a:bodyPr/>
          <a:lstStyle/>
          <a:p>
            <a:r>
              <a:rPr lang="en-US" dirty="0"/>
              <a:t>Help for Small Companies</a:t>
            </a:r>
          </a:p>
        </p:txBody>
      </p:sp>
      <p:sp>
        <p:nvSpPr>
          <p:cNvPr id="3" name="TextBox 2">
            <a:extLst>
              <a:ext uri="{FF2B5EF4-FFF2-40B4-BE49-F238E27FC236}">
                <a16:creationId xmlns:a16="http://schemas.microsoft.com/office/drawing/2014/main" id="{713A2C5A-2747-2C48-A017-5582A60ED296}"/>
              </a:ext>
            </a:extLst>
          </p:cNvPr>
          <p:cNvSpPr txBox="1"/>
          <p:nvPr/>
        </p:nvSpPr>
        <p:spPr>
          <a:xfrm>
            <a:off x="695882" y="2533226"/>
            <a:ext cx="3361498" cy="1200329"/>
          </a:xfrm>
          <a:prstGeom prst="rect">
            <a:avLst/>
          </a:prstGeom>
          <a:noFill/>
        </p:spPr>
        <p:txBody>
          <a:bodyPr wrap="none" rtlCol="0">
            <a:spAutoFit/>
          </a:bodyPr>
          <a:lstStyle/>
          <a:p>
            <a:pPr marL="731520" lvl="1" indent="-457200">
              <a:buFont typeface="Arial" charset="0"/>
              <a:buChar char="•"/>
            </a:pPr>
            <a:r>
              <a:rPr lang="en-US" sz="2400" i="1" dirty="0">
                <a:solidFill>
                  <a:schemeClr val="tx1">
                    <a:lumMod val="75000"/>
                    <a:lumOff val="25000"/>
                  </a:schemeClr>
                </a:solidFill>
              </a:rPr>
              <a:t>NIST SP 800-18 </a:t>
            </a:r>
          </a:p>
          <a:p>
            <a:pPr marL="731520" lvl="1" indent="-457200">
              <a:buFont typeface="Arial" charset="0"/>
              <a:buChar char="•"/>
            </a:pPr>
            <a:r>
              <a:rPr lang="en-US" sz="2400" i="1" dirty="0">
                <a:solidFill>
                  <a:schemeClr val="tx1">
                    <a:lumMod val="75000"/>
                    <a:lumOff val="25000"/>
                  </a:schemeClr>
                </a:solidFill>
              </a:rPr>
              <a:t>NIST HB 162</a:t>
            </a:r>
          </a:p>
          <a:p>
            <a:pPr marL="731520" lvl="1" indent="-457200">
              <a:buFont typeface="Arial" charset="0"/>
              <a:buChar char="•"/>
            </a:pPr>
            <a:r>
              <a:rPr lang="en-US" sz="2400" i="1" dirty="0">
                <a:solidFill>
                  <a:schemeClr val="tx1">
                    <a:lumMod val="75000"/>
                    <a:lumOff val="25000"/>
                  </a:schemeClr>
                </a:solidFill>
              </a:rPr>
              <a:t>NIST SP 800-171A</a:t>
            </a:r>
          </a:p>
        </p:txBody>
      </p:sp>
      <p:pic>
        <p:nvPicPr>
          <p:cNvPr id="23" name="Picture 22">
            <a:extLst>
              <a:ext uri="{FF2B5EF4-FFF2-40B4-BE49-F238E27FC236}">
                <a16:creationId xmlns:a16="http://schemas.microsoft.com/office/drawing/2014/main" id="{C9C56FB7-C546-F847-98F7-3F2EEE87493C}"/>
              </a:ext>
            </a:extLst>
          </p:cNvPr>
          <p:cNvPicPr>
            <a:picLocks noChangeAspect="1"/>
          </p:cNvPicPr>
          <p:nvPr/>
        </p:nvPicPr>
        <p:blipFill>
          <a:blip r:embed="rId4"/>
          <a:stretch>
            <a:fillRect/>
          </a:stretch>
        </p:blipFill>
        <p:spPr>
          <a:xfrm>
            <a:off x="539927" y="3806371"/>
            <a:ext cx="4942336" cy="747580"/>
          </a:xfrm>
          <a:prstGeom prst="rect">
            <a:avLst/>
          </a:prstGeom>
        </p:spPr>
      </p:pic>
      <p:pic>
        <p:nvPicPr>
          <p:cNvPr id="24" name="Picture 23">
            <a:extLst>
              <a:ext uri="{FF2B5EF4-FFF2-40B4-BE49-F238E27FC236}">
                <a16:creationId xmlns:a16="http://schemas.microsoft.com/office/drawing/2014/main" id="{E1B06BC7-4A5E-BB4E-84B0-E82991D78916}"/>
              </a:ext>
            </a:extLst>
          </p:cNvPr>
          <p:cNvPicPr>
            <a:picLocks noChangeAspect="1"/>
          </p:cNvPicPr>
          <p:nvPr/>
        </p:nvPicPr>
        <p:blipFill>
          <a:blip r:embed="rId5"/>
          <a:stretch>
            <a:fillRect/>
          </a:stretch>
        </p:blipFill>
        <p:spPr>
          <a:xfrm>
            <a:off x="539927" y="1610799"/>
            <a:ext cx="5436191" cy="714793"/>
          </a:xfrm>
          <a:prstGeom prst="rect">
            <a:avLst/>
          </a:prstGeom>
        </p:spPr>
      </p:pic>
      <p:sp>
        <p:nvSpPr>
          <p:cNvPr id="25" name="TextBox 24">
            <a:extLst>
              <a:ext uri="{FF2B5EF4-FFF2-40B4-BE49-F238E27FC236}">
                <a16:creationId xmlns:a16="http://schemas.microsoft.com/office/drawing/2014/main" id="{5E806683-E645-AA4F-B77C-A73E71AED01B}"/>
              </a:ext>
            </a:extLst>
          </p:cNvPr>
          <p:cNvSpPr txBox="1"/>
          <p:nvPr/>
        </p:nvSpPr>
        <p:spPr>
          <a:xfrm>
            <a:off x="728744" y="4725567"/>
            <a:ext cx="1647887" cy="461665"/>
          </a:xfrm>
          <a:prstGeom prst="rect">
            <a:avLst/>
          </a:prstGeom>
          <a:noFill/>
        </p:spPr>
        <p:txBody>
          <a:bodyPr wrap="none" rtlCol="0">
            <a:spAutoFit/>
          </a:bodyPr>
          <a:lstStyle/>
          <a:p>
            <a:pPr marL="731520" lvl="1" indent="-457200">
              <a:buFont typeface="Arial" charset="0"/>
              <a:buChar char="•"/>
            </a:pPr>
            <a:r>
              <a:rPr lang="en-US" sz="2400" i="1" dirty="0">
                <a:solidFill>
                  <a:schemeClr val="tx1">
                    <a:lumMod val="75000"/>
                    <a:lumOff val="25000"/>
                  </a:schemeClr>
                </a:solidFill>
              </a:rPr>
              <a:t>CSET</a:t>
            </a:r>
          </a:p>
        </p:txBody>
      </p:sp>
    </p:spTree>
    <p:extLst>
      <p:ext uri="{BB962C8B-B14F-4D97-AF65-F5344CB8AC3E}">
        <p14:creationId xmlns:p14="http://schemas.microsoft.com/office/powerpoint/2010/main" val="97598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96899" y="1749"/>
            <a:ext cx="6999736" cy="6858000"/>
          </a:xfrm>
          <a:prstGeom prst="rect">
            <a:avLst/>
          </a:prstGeom>
        </p:spPr>
      </p:pic>
      <p:sp>
        <p:nvSpPr>
          <p:cNvPr id="2" name="Title 1"/>
          <p:cNvSpPr>
            <a:spLocks noGrp="1"/>
          </p:cNvSpPr>
          <p:nvPr>
            <p:ph type="title"/>
          </p:nvPr>
        </p:nvSpPr>
        <p:spPr>
          <a:xfrm>
            <a:off x="695882" y="559017"/>
            <a:ext cx="4573191" cy="1626492"/>
          </a:xfrm>
        </p:spPr>
        <p:txBody>
          <a:bodyPr/>
          <a:lstStyle/>
          <a:p>
            <a:r>
              <a:rPr lang="en-US" dirty="0"/>
              <a:t>Non-compliant? </a:t>
            </a:r>
          </a:p>
        </p:txBody>
      </p:sp>
      <p:sp>
        <p:nvSpPr>
          <p:cNvPr id="3" name="Content Placeholder 2"/>
          <p:cNvSpPr>
            <a:spLocks noGrp="1"/>
          </p:cNvSpPr>
          <p:nvPr>
            <p:ph sz="half" idx="1"/>
          </p:nvPr>
        </p:nvSpPr>
        <p:spPr>
          <a:xfrm>
            <a:off x="716338" y="2299324"/>
            <a:ext cx="5327109" cy="3714570"/>
          </a:xfrm>
        </p:spPr>
        <p:txBody>
          <a:bodyPr/>
          <a:lstStyle/>
          <a:p>
            <a:pPr marL="457200" indent="-457200">
              <a:buFont typeface="Arial" charset="0"/>
              <a:buChar char="•"/>
            </a:pPr>
            <a:r>
              <a:rPr lang="en-US" sz="2400" dirty="0">
                <a:solidFill>
                  <a:schemeClr val="tx1">
                    <a:lumMod val="75000"/>
                    <a:lumOff val="25000"/>
                  </a:schemeClr>
                </a:solidFill>
              </a:rPr>
              <a:t>FAQ 18: No changes WRT penalties or remedies</a:t>
            </a:r>
          </a:p>
          <a:p>
            <a:pPr marL="457200" indent="-457200">
              <a:buFont typeface="Arial" charset="0"/>
              <a:buChar char="•"/>
            </a:pPr>
            <a:r>
              <a:rPr lang="en-US" sz="2400" dirty="0">
                <a:solidFill>
                  <a:schemeClr val="tx1">
                    <a:lumMod val="75000"/>
                    <a:lumOff val="25000"/>
                  </a:schemeClr>
                </a:solidFill>
              </a:rPr>
              <a:t>Same as if you violate any contractual obligation </a:t>
            </a:r>
          </a:p>
          <a:p>
            <a:pPr marL="457200" indent="-457200">
              <a:buFont typeface="Arial" charset="0"/>
              <a:buChar char="•"/>
            </a:pPr>
            <a:r>
              <a:rPr lang="en-US" sz="2400" dirty="0">
                <a:solidFill>
                  <a:schemeClr val="tx1">
                    <a:lumMod val="75000"/>
                    <a:lumOff val="25000"/>
                  </a:schemeClr>
                </a:solidFill>
              </a:rPr>
              <a:t>False Claims Act - $5,500-$11,000 per claim + 3 times the amount of damages to the USG, subject to Civil penalties, in FY2016…$4.7B recovered from FCA</a:t>
            </a:r>
          </a:p>
        </p:txBody>
      </p:sp>
    </p:spTree>
    <p:extLst>
      <p:ext uri="{BB962C8B-B14F-4D97-AF65-F5344CB8AC3E}">
        <p14:creationId xmlns:p14="http://schemas.microsoft.com/office/powerpoint/2010/main" val="424253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7949-CEAA-6043-A515-A4E6B7988795}"/>
              </a:ext>
            </a:extLst>
          </p:cNvPr>
          <p:cNvSpPr>
            <a:spLocks noGrp="1"/>
          </p:cNvSpPr>
          <p:nvPr>
            <p:ph type="title"/>
          </p:nvPr>
        </p:nvSpPr>
        <p:spPr/>
        <p:txBody>
          <a:bodyPr/>
          <a:lstStyle/>
          <a:p>
            <a:r>
              <a:rPr lang="en-US" dirty="0"/>
              <a:t>Good News</a:t>
            </a:r>
          </a:p>
        </p:txBody>
      </p:sp>
      <p:sp>
        <p:nvSpPr>
          <p:cNvPr id="10" name="Content Placeholder 9">
            <a:extLst>
              <a:ext uri="{FF2B5EF4-FFF2-40B4-BE49-F238E27FC236}">
                <a16:creationId xmlns:a16="http://schemas.microsoft.com/office/drawing/2014/main" id="{9FD06D15-0F85-C943-8B6A-DA58E2BE71C5}"/>
              </a:ext>
            </a:extLst>
          </p:cNvPr>
          <p:cNvSpPr>
            <a:spLocks noGrp="1"/>
          </p:cNvSpPr>
          <p:nvPr>
            <p:ph sz="half" idx="2"/>
          </p:nvPr>
        </p:nvSpPr>
        <p:spPr/>
        <p:txBody>
          <a:bodyPr/>
          <a:lstStyle/>
          <a:p>
            <a:r>
              <a:rPr lang="en-US" b="1" u="sng" dirty="0">
                <a:solidFill>
                  <a:srgbClr val="28637E"/>
                </a:solidFill>
              </a:rPr>
              <a:t>FAQ 14</a:t>
            </a:r>
          </a:p>
          <a:p>
            <a:r>
              <a:rPr lang="en-US" dirty="0">
                <a:solidFill>
                  <a:srgbClr val="28637E"/>
                </a:solidFill>
              </a:rPr>
              <a:t>Your SSP and POAM demonstrate implementation or planned implementation of the security requirements in NIST SP 800-171 (r1).</a:t>
            </a:r>
          </a:p>
          <a:p>
            <a:endParaRPr lang="en-US" b="1" u="sng" dirty="0">
              <a:solidFill>
                <a:srgbClr val="28637E"/>
              </a:solidFill>
            </a:endParaRPr>
          </a:p>
          <a:p>
            <a:r>
              <a:rPr lang="en-US" b="1" u="sng" dirty="0">
                <a:solidFill>
                  <a:srgbClr val="28637E"/>
                </a:solidFill>
              </a:rPr>
              <a:t>WARNING</a:t>
            </a:r>
            <a:r>
              <a:rPr lang="en-US" u="sng" dirty="0">
                <a:solidFill>
                  <a:srgbClr val="28637E"/>
                </a:solidFill>
              </a:rPr>
              <a:t> (FAQ 15)</a:t>
            </a:r>
          </a:p>
          <a:p>
            <a:r>
              <a:rPr lang="en-US" dirty="0">
                <a:solidFill>
                  <a:srgbClr val="28637E"/>
                </a:solidFill>
              </a:rPr>
              <a:t>3</a:t>
            </a:r>
            <a:r>
              <a:rPr lang="en-US" baseline="30000" dirty="0">
                <a:solidFill>
                  <a:srgbClr val="28637E"/>
                </a:solidFill>
              </a:rPr>
              <a:t>rd</a:t>
            </a:r>
            <a:r>
              <a:rPr lang="en-US" dirty="0">
                <a:solidFill>
                  <a:srgbClr val="28637E"/>
                </a:solidFill>
              </a:rPr>
              <a:t> Party Certifications are </a:t>
            </a:r>
            <a:r>
              <a:rPr lang="en-US" sz="2400" b="1" dirty="0">
                <a:solidFill>
                  <a:srgbClr val="DA543A"/>
                </a:solidFill>
              </a:rPr>
              <a:t>NOT</a:t>
            </a:r>
            <a:r>
              <a:rPr lang="en-US" dirty="0">
                <a:solidFill>
                  <a:srgbClr val="28637E"/>
                </a:solidFill>
              </a:rPr>
              <a:t> recognized by DoD.</a:t>
            </a:r>
          </a:p>
        </p:txBody>
      </p:sp>
      <p:sp>
        <p:nvSpPr>
          <p:cNvPr id="11" name="Rectangle 10">
            <a:extLst>
              <a:ext uri="{FF2B5EF4-FFF2-40B4-BE49-F238E27FC236}">
                <a16:creationId xmlns:a16="http://schemas.microsoft.com/office/drawing/2014/main" id="{3B77B63C-66AF-E14A-89C5-523C4A212F2A}"/>
              </a:ext>
            </a:extLst>
          </p:cNvPr>
          <p:cNvSpPr>
            <a:spLocks noChangeAspect="1"/>
          </p:cNvSpPr>
          <p:nvPr/>
        </p:nvSpPr>
        <p:spPr>
          <a:xfrm>
            <a:off x="1362636" y="1538308"/>
            <a:ext cx="4649749" cy="4649749"/>
          </a:xfrm>
          <a:prstGeom prst="rect">
            <a:avLst/>
          </a:prstGeom>
          <a:blipFill>
            <a:blip r:embed="rId2"/>
            <a:stretch>
              <a:fillRect/>
            </a:stretch>
          </a:blip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69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the New ”Full Compliance Deadline”?</a:t>
            </a:r>
          </a:p>
        </p:txBody>
      </p:sp>
      <p:sp>
        <p:nvSpPr>
          <p:cNvPr id="4" name="Freeform 3"/>
          <p:cNvSpPr/>
          <p:nvPr/>
        </p:nvSpPr>
        <p:spPr>
          <a:xfrm>
            <a:off x="9273450" y="2833465"/>
            <a:ext cx="1951225" cy="2322694"/>
          </a:xfrm>
          <a:custGeom>
            <a:avLst/>
            <a:gdLst>
              <a:gd name="connsiteX0" fmla="*/ 901201 w 1789121"/>
              <a:gd name="connsiteY0" fmla="*/ 54738 h 2400375"/>
              <a:gd name="connsiteX1" fmla="*/ 1789096 w 1789121"/>
              <a:gd name="connsiteY1" fmla="*/ 240269 h 2400375"/>
              <a:gd name="connsiteX2" fmla="*/ 927705 w 1789121"/>
              <a:gd name="connsiteY2" fmla="*/ 2400373 h 2400375"/>
              <a:gd name="connsiteX3" fmla="*/ 53 w 1789121"/>
              <a:gd name="connsiteY3" fmla="*/ 253521 h 2400375"/>
              <a:gd name="connsiteX4" fmla="*/ 901201 w 1789121"/>
              <a:gd name="connsiteY4" fmla="*/ 54738 h 2400375"/>
              <a:gd name="connsiteX0" fmla="*/ 1001147 w 1889065"/>
              <a:gd name="connsiteY0" fmla="*/ 54738 h 2427551"/>
              <a:gd name="connsiteX1" fmla="*/ 1889042 w 1889065"/>
              <a:gd name="connsiteY1" fmla="*/ 240269 h 2427551"/>
              <a:gd name="connsiteX2" fmla="*/ 1027651 w 1889065"/>
              <a:gd name="connsiteY2" fmla="*/ 2400373 h 2427551"/>
              <a:gd name="connsiteX3" fmla="*/ 126503 w 1889065"/>
              <a:gd name="connsiteY3" fmla="*/ 1525730 h 2427551"/>
              <a:gd name="connsiteX4" fmla="*/ 99999 w 1889065"/>
              <a:gd name="connsiteY4" fmla="*/ 253521 h 2427551"/>
              <a:gd name="connsiteX5" fmla="*/ 1001147 w 1889065"/>
              <a:gd name="connsiteY5" fmla="*/ 54738 h 2427551"/>
              <a:gd name="connsiteX0" fmla="*/ 1001147 w 2005952"/>
              <a:gd name="connsiteY0" fmla="*/ 7369 h 2354816"/>
              <a:gd name="connsiteX1" fmla="*/ 1889042 w 2005952"/>
              <a:gd name="connsiteY1" fmla="*/ 192900 h 2354816"/>
              <a:gd name="connsiteX2" fmla="*/ 1902294 w 2005952"/>
              <a:gd name="connsiteY2" fmla="*/ 1478361 h 2354816"/>
              <a:gd name="connsiteX3" fmla="*/ 1027651 w 2005952"/>
              <a:gd name="connsiteY3" fmla="*/ 2353004 h 2354816"/>
              <a:gd name="connsiteX4" fmla="*/ 126503 w 2005952"/>
              <a:gd name="connsiteY4" fmla="*/ 1478361 h 2354816"/>
              <a:gd name="connsiteX5" fmla="*/ 99999 w 2005952"/>
              <a:gd name="connsiteY5" fmla="*/ 206152 h 2354816"/>
              <a:gd name="connsiteX6" fmla="*/ 1001147 w 2005952"/>
              <a:gd name="connsiteY6" fmla="*/ 7369 h 2354816"/>
              <a:gd name="connsiteX0" fmla="*/ 994551 w 1999356"/>
              <a:gd name="connsiteY0" fmla="*/ 7369 h 2354995"/>
              <a:gd name="connsiteX1" fmla="*/ 1882446 w 1999356"/>
              <a:gd name="connsiteY1" fmla="*/ 192900 h 2354995"/>
              <a:gd name="connsiteX2" fmla="*/ 1895698 w 1999356"/>
              <a:gd name="connsiteY2" fmla="*/ 1478361 h 2354995"/>
              <a:gd name="connsiteX3" fmla="*/ 1021055 w 1999356"/>
              <a:gd name="connsiteY3" fmla="*/ 2353004 h 2354995"/>
              <a:gd name="connsiteX4" fmla="*/ 133159 w 1999356"/>
              <a:gd name="connsiteY4" fmla="*/ 1531369 h 2354995"/>
              <a:gd name="connsiteX5" fmla="*/ 93403 w 1999356"/>
              <a:gd name="connsiteY5" fmla="*/ 206152 h 2354995"/>
              <a:gd name="connsiteX6" fmla="*/ 994551 w 1999356"/>
              <a:gd name="connsiteY6" fmla="*/ 7369 h 2354995"/>
              <a:gd name="connsiteX0" fmla="*/ 961715 w 1966520"/>
              <a:gd name="connsiteY0" fmla="*/ 9331 h 2356957"/>
              <a:gd name="connsiteX1" fmla="*/ 1849610 w 1966520"/>
              <a:gd name="connsiteY1" fmla="*/ 194862 h 2356957"/>
              <a:gd name="connsiteX2" fmla="*/ 1862862 w 1966520"/>
              <a:gd name="connsiteY2" fmla="*/ 1480323 h 2356957"/>
              <a:gd name="connsiteX3" fmla="*/ 988219 w 1966520"/>
              <a:gd name="connsiteY3" fmla="*/ 2354966 h 2356957"/>
              <a:gd name="connsiteX4" fmla="*/ 100323 w 1966520"/>
              <a:gd name="connsiteY4" fmla="*/ 1533331 h 2356957"/>
              <a:gd name="connsiteX5" fmla="*/ 60567 w 1966520"/>
              <a:gd name="connsiteY5" fmla="*/ 208114 h 2356957"/>
              <a:gd name="connsiteX6" fmla="*/ 458131 w 1966520"/>
              <a:gd name="connsiteY6" fmla="*/ 234617 h 2356957"/>
              <a:gd name="connsiteX7" fmla="*/ 961715 w 1966520"/>
              <a:gd name="connsiteY7" fmla="*/ 9331 h 2356957"/>
              <a:gd name="connsiteX0" fmla="*/ 961715 w 1946459"/>
              <a:gd name="connsiteY0" fmla="*/ 623 h 2348249"/>
              <a:gd name="connsiteX1" fmla="*/ 1319522 w 1946459"/>
              <a:gd name="connsiteY1" fmla="*/ 159649 h 2348249"/>
              <a:gd name="connsiteX2" fmla="*/ 1849610 w 1946459"/>
              <a:gd name="connsiteY2" fmla="*/ 186154 h 2348249"/>
              <a:gd name="connsiteX3" fmla="*/ 1862862 w 1946459"/>
              <a:gd name="connsiteY3" fmla="*/ 1471615 h 2348249"/>
              <a:gd name="connsiteX4" fmla="*/ 988219 w 1946459"/>
              <a:gd name="connsiteY4" fmla="*/ 2346258 h 2348249"/>
              <a:gd name="connsiteX5" fmla="*/ 100323 w 1946459"/>
              <a:gd name="connsiteY5" fmla="*/ 1524623 h 2348249"/>
              <a:gd name="connsiteX6" fmla="*/ 60567 w 1946459"/>
              <a:gd name="connsiteY6" fmla="*/ 199406 h 2348249"/>
              <a:gd name="connsiteX7" fmla="*/ 458131 w 1946459"/>
              <a:gd name="connsiteY7" fmla="*/ 225909 h 2348249"/>
              <a:gd name="connsiteX8" fmla="*/ 961715 w 1946459"/>
              <a:gd name="connsiteY8" fmla="*/ 623 h 2348249"/>
              <a:gd name="connsiteX0" fmla="*/ 961715 w 1934015"/>
              <a:gd name="connsiteY0" fmla="*/ 623 h 2348249"/>
              <a:gd name="connsiteX1" fmla="*/ 1319522 w 1934015"/>
              <a:gd name="connsiteY1" fmla="*/ 159649 h 2348249"/>
              <a:gd name="connsiteX2" fmla="*/ 1584567 w 1934015"/>
              <a:gd name="connsiteY2" fmla="*/ 212657 h 2348249"/>
              <a:gd name="connsiteX3" fmla="*/ 1849610 w 1934015"/>
              <a:gd name="connsiteY3" fmla="*/ 186154 h 2348249"/>
              <a:gd name="connsiteX4" fmla="*/ 1862862 w 1934015"/>
              <a:gd name="connsiteY4" fmla="*/ 1471615 h 2348249"/>
              <a:gd name="connsiteX5" fmla="*/ 988219 w 1934015"/>
              <a:gd name="connsiteY5" fmla="*/ 2346258 h 2348249"/>
              <a:gd name="connsiteX6" fmla="*/ 100323 w 1934015"/>
              <a:gd name="connsiteY6" fmla="*/ 1524623 h 2348249"/>
              <a:gd name="connsiteX7" fmla="*/ 60567 w 1934015"/>
              <a:gd name="connsiteY7" fmla="*/ 199406 h 2348249"/>
              <a:gd name="connsiteX8" fmla="*/ 458131 w 1934015"/>
              <a:gd name="connsiteY8" fmla="*/ 225909 h 2348249"/>
              <a:gd name="connsiteX9" fmla="*/ 961715 w 1934015"/>
              <a:gd name="connsiteY9" fmla="*/ 623 h 2348249"/>
              <a:gd name="connsiteX0" fmla="*/ 961715 w 1924311"/>
              <a:gd name="connsiteY0" fmla="*/ 623 h 2348249"/>
              <a:gd name="connsiteX1" fmla="*/ 1319522 w 1924311"/>
              <a:gd name="connsiteY1" fmla="*/ 159649 h 2348249"/>
              <a:gd name="connsiteX2" fmla="*/ 1836358 w 1924311"/>
              <a:gd name="connsiteY2" fmla="*/ 225909 h 2348249"/>
              <a:gd name="connsiteX3" fmla="*/ 1849610 w 1924311"/>
              <a:gd name="connsiteY3" fmla="*/ 186154 h 2348249"/>
              <a:gd name="connsiteX4" fmla="*/ 1862862 w 1924311"/>
              <a:gd name="connsiteY4" fmla="*/ 1471615 h 2348249"/>
              <a:gd name="connsiteX5" fmla="*/ 988219 w 1924311"/>
              <a:gd name="connsiteY5" fmla="*/ 2346258 h 2348249"/>
              <a:gd name="connsiteX6" fmla="*/ 100323 w 1924311"/>
              <a:gd name="connsiteY6" fmla="*/ 1524623 h 2348249"/>
              <a:gd name="connsiteX7" fmla="*/ 60567 w 1924311"/>
              <a:gd name="connsiteY7" fmla="*/ 199406 h 2348249"/>
              <a:gd name="connsiteX8" fmla="*/ 458131 w 1924311"/>
              <a:gd name="connsiteY8" fmla="*/ 225909 h 2348249"/>
              <a:gd name="connsiteX9" fmla="*/ 961715 w 1924311"/>
              <a:gd name="connsiteY9" fmla="*/ 623 h 2348249"/>
              <a:gd name="connsiteX0" fmla="*/ 978192 w 1940788"/>
              <a:gd name="connsiteY0" fmla="*/ 623 h 2348201"/>
              <a:gd name="connsiteX1" fmla="*/ 1335999 w 1940788"/>
              <a:gd name="connsiteY1" fmla="*/ 159649 h 2348201"/>
              <a:gd name="connsiteX2" fmla="*/ 1852835 w 1940788"/>
              <a:gd name="connsiteY2" fmla="*/ 225909 h 2348201"/>
              <a:gd name="connsiteX3" fmla="*/ 1866087 w 1940788"/>
              <a:gd name="connsiteY3" fmla="*/ 186154 h 2348201"/>
              <a:gd name="connsiteX4" fmla="*/ 1879339 w 1940788"/>
              <a:gd name="connsiteY4" fmla="*/ 1471615 h 2348201"/>
              <a:gd name="connsiteX5" fmla="*/ 1004696 w 1940788"/>
              <a:gd name="connsiteY5" fmla="*/ 2346258 h 2348201"/>
              <a:gd name="connsiteX6" fmla="*/ 90296 w 1940788"/>
              <a:gd name="connsiteY6" fmla="*/ 1511371 h 2348201"/>
              <a:gd name="connsiteX7" fmla="*/ 77044 w 1940788"/>
              <a:gd name="connsiteY7" fmla="*/ 199406 h 2348201"/>
              <a:gd name="connsiteX8" fmla="*/ 474608 w 1940788"/>
              <a:gd name="connsiteY8" fmla="*/ 225909 h 2348201"/>
              <a:gd name="connsiteX9" fmla="*/ 978192 w 1940788"/>
              <a:gd name="connsiteY9" fmla="*/ 623 h 2348201"/>
              <a:gd name="connsiteX0" fmla="*/ 978192 w 1962297"/>
              <a:gd name="connsiteY0" fmla="*/ 623 h 2348201"/>
              <a:gd name="connsiteX1" fmla="*/ 1335999 w 1962297"/>
              <a:gd name="connsiteY1" fmla="*/ 159649 h 2348201"/>
              <a:gd name="connsiteX2" fmla="*/ 1852835 w 1962297"/>
              <a:gd name="connsiteY2" fmla="*/ 225909 h 2348201"/>
              <a:gd name="connsiteX3" fmla="*/ 1866087 w 1962297"/>
              <a:gd name="connsiteY3" fmla="*/ 186154 h 2348201"/>
              <a:gd name="connsiteX4" fmla="*/ 1905843 w 1962297"/>
              <a:gd name="connsiteY4" fmla="*/ 1471615 h 2348201"/>
              <a:gd name="connsiteX5" fmla="*/ 1004696 w 1962297"/>
              <a:gd name="connsiteY5" fmla="*/ 2346258 h 2348201"/>
              <a:gd name="connsiteX6" fmla="*/ 90296 w 1962297"/>
              <a:gd name="connsiteY6" fmla="*/ 1511371 h 2348201"/>
              <a:gd name="connsiteX7" fmla="*/ 77044 w 1962297"/>
              <a:gd name="connsiteY7" fmla="*/ 199406 h 2348201"/>
              <a:gd name="connsiteX8" fmla="*/ 474608 w 1962297"/>
              <a:gd name="connsiteY8" fmla="*/ 225909 h 2348201"/>
              <a:gd name="connsiteX9" fmla="*/ 978192 w 1962297"/>
              <a:gd name="connsiteY9" fmla="*/ 623 h 2348201"/>
              <a:gd name="connsiteX0" fmla="*/ 978192 w 1976344"/>
              <a:gd name="connsiteY0" fmla="*/ 623 h 2348201"/>
              <a:gd name="connsiteX1" fmla="*/ 1335999 w 1976344"/>
              <a:gd name="connsiteY1" fmla="*/ 159649 h 2348201"/>
              <a:gd name="connsiteX2" fmla="*/ 1852835 w 1976344"/>
              <a:gd name="connsiteY2" fmla="*/ 225909 h 2348201"/>
              <a:gd name="connsiteX3" fmla="*/ 1905843 w 1976344"/>
              <a:gd name="connsiteY3" fmla="*/ 1471615 h 2348201"/>
              <a:gd name="connsiteX4" fmla="*/ 1004696 w 1976344"/>
              <a:gd name="connsiteY4" fmla="*/ 2346258 h 2348201"/>
              <a:gd name="connsiteX5" fmla="*/ 90296 w 1976344"/>
              <a:gd name="connsiteY5" fmla="*/ 1511371 h 2348201"/>
              <a:gd name="connsiteX6" fmla="*/ 77044 w 1976344"/>
              <a:gd name="connsiteY6" fmla="*/ 199406 h 2348201"/>
              <a:gd name="connsiteX7" fmla="*/ 474608 w 1976344"/>
              <a:gd name="connsiteY7" fmla="*/ 225909 h 2348201"/>
              <a:gd name="connsiteX8" fmla="*/ 978192 w 1976344"/>
              <a:gd name="connsiteY8" fmla="*/ 623 h 2348201"/>
              <a:gd name="connsiteX0" fmla="*/ 978192 w 1976344"/>
              <a:gd name="connsiteY0" fmla="*/ 19 h 2347597"/>
              <a:gd name="connsiteX1" fmla="*/ 1852833 w 1976344"/>
              <a:gd name="connsiteY1" fmla="*/ 238558 h 2347597"/>
              <a:gd name="connsiteX2" fmla="*/ 1852835 w 1976344"/>
              <a:gd name="connsiteY2" fmla="*/ 225305 h 2347597"/>
              <a:gd name="connsiteX3" fmla="*/ 1905843 w 1976344"/>
              <a:gd name="connsiteY3" fmla="*/ 1471011 h 2347597"/>
              <a:gd name="connsiteX4" fmla="*/ 1004696 w 1976344"/>
              <a:gd name="connsiteY4" fmla="*/ 2345654 h 2347597"/>
              <a:gd name="connsiteX5" fmla="*/ 90296 w 1976344"/>
              <a:gd name="connsiteY5" fmla="*/ 1510767 h 2347597"/>
              <a:gd name="connsiteX6" fmla="*/ 77044 w 1976344"/>
              <a:gd name="connsiteY6" fmla="*/ 198802 h 2347597"/>
              <a:gd name="connsiteX7" fmla="*/ 474608 w 1976344"/>
              <a:gd name="connsiteY7" fmla="*/ 225305 h 2347597"/>
              <a:gd name="connsiteX8" fmla="*/ 978192 w 1976344"/>
              <a:gd name="connsiteY8" fmla="*/ 19 h 2347597"/>
              <a:gd name="connsiteX0" fmla="*/ 989425 w 1987577"/>
              <a:gd name="connsiteY0" fmla="*/ 579 h 2348157"/>
              <a:gd name="connsiteX1" fmla="*/ 1864066 w 1987577"/>
              <a:gd name="connsiteY1" fmla="*/ 239118 h 2348157"/>
              <a:gd name="connsiteX2" fmla="*/ 1864068 w 1987577"/>
              <a:gd name="connsiteY2" fmla="*/ 225865 h 2348157"/>
              <a:gd name="connsiteX3" fmla="*/ 1917076 w 1987577"/>
              <a:gd name="connsiteY3" fmla="*/ 1471571 h 2348157"/>
              <a:gd name="connsiteX4" fmla="*/ 1015929 w 1987577"/>
              <a:gd name="connsiteY4" fmla="*/ 2346214 h 2348157"/>
              <a:gd name="connsiteX5" fmla="*/ 101529 w 1987577"/>
              <a:gd name="connsiteY5" fmla="*/ 1511327 h 2348157"/>
              <a:gd name="connsiteX6" fmla="*/ 88277 w 1987577"/>
              <a:gd name="connsiteY6" fmla="*/ 199362 h 2348157"/>
              <a:gd name="connsiteX7" fmla="*/ 61772 w 1987577"/>
              <a:gd name="connsiteY7" fmla="*/ 172856 h 2348157"/>
              <a:gd name="connsiteX8" fmla="*/ 989425 w 1987577"/>
              <a:gd name="connsiteY8" fmla="*/ 579 h 2348157"/>
              <a:gd name="connsiteX0" fmla="*/ 958643 w 1956795"/>
              <a:gd name="connsiteY0" fmla="*/ 7573 h 2355151"/>
              <a:gd name="connsiteX1" fmla="*/ 1833284 w 1956795"/>
              <a:gd name="connsiteY1" fmla="*/ 246112 h 2355151"/>
              <a:gd name="connsiteX2" fmla="*/ 1833286 w 1956795"/>
              <a:gd name="connsiteY2" fmla="*/ 232859 h 2355151"/>
              <a:gd name="connsiteX3" fmla="*/ 1886294 w 1956795"/>
              <a:gd name="connsiteY3" fmla="*/ 1478565 h 2355151"/>
              <a:gd name="connsiteX4" fmla="*/ 985147 w 1956795"/>
              <a:gd name="connsiteY4" fmla="*/ 2353208 h 2355151"/>
              <a:gd name="connsiteX5" fmla="*/ 70747 w 1956795"/>
              <a:gd name="connsiteY5" fmla="*/ 1518321 h 2355151"/>
              <a:gd name="connsiteX6" fmla="*/ 57495 w 1956795"/>
              <a:gd name="connsiteY6" fmla="*/ 206356 h 2355151"/>
              <a:gd name="connsiteX7" fmla="*/ 958643 w 1956795"/>
              <a:gd name="connsiteY7" fmla="*/ 7573 h 2355151"/>
              <a:gd name="connsiteX0" fmla="*/ 973411 w 1971563"/>
              <a:gd name="connsiteY0" fmla="*/ 350 h 2347928"/>
              <a:gd name="connsiteX1" fmla="*/ 1848052 w 1971563"/>
              <a:gd name="connsiteY1" fmla="*/ 238889 h 2347928"/>
              <a:gd name="connsiteX2" fmla="*/ 1848054 w 1971563"/>
              <a:gd name="connsiteY2" fmla="*/ 225636 h 2347928"/>
              <a:gd name="connsiteX3" fmla="*/ 1901062 w 1971563"/>
              <a:gd name="connsiteY3" fmla="*/ 1471342 h 2347928"/>
              <a:gd name="connsiteX4" fmla="*/ 999915 w 1971563"/>
              <a:gd name="connsiteY4" fmla="*/ 2345985 h 2347928"/>
              <a:gd name="connsiteX5" fmla="*/ 85515 w 1971563"/>
              <a:gd name="connsiteY5" fmla="*/ 1511098 h 2347928"/>
              <a:gd name="connsiteX6" fmla="*/ 72263 w 1971563"/>
              <a:gd name="connsiteY6" fmla="*/ 199133 h 2347928"/>
              <a:gd name="connsiteX7" fmla="*/ 377063 w 1971563"/>
              <a:gd name="connsiteY7" fmla="*/ 185880 h 2347928"/>
              <a:gd name="connsiteX8" fmla="*/ 973411 w 1971563"/>
              <a:gd name="connsiteY8" fmla="*/ 350 h 2347928"/>
              <a:gd name="connsiteX0" fmla="*/ 973411 w 1971563"/>
              <a:gd name="connsiteY0" fmla="*/ 116 h 2347694"/>
              <a:gd name="connsiteX1" fmla="*/ 1370976 w 1971563"/>
              <a:gd name="connsiteY1" fmla="*/ 159141 h 2347694"/>
              <a:gd name="connsiteX2" fmla="*/ 1848052 w 1971563"/>
              <a:gd name="connsiteY2" fmla="*/ 238655 h 2347694"/>
              <a:gd name="connsiteX3" fmla="*/ 1848054 w 1971563"/>
              <a:gd name="connsiteY3" fmla="*/ 225402 h 2347694"/>
              <a:gd name="connsiteX4" fmla="*/ 1901062 w 1971563"/>
              <a:gd name="connsiteY4" fmla="*/ 1471108 h 2347694"/>
              <a:gd name="connsiteX5" fmla="*/ 999915 w 1971563"/>
              <a:gd name="connsiteY5" fmla="*/ 2345751 h 2347694"/>
              <a:gd name="connsiteX6" fmla="*/ 85515 w 1971563"/>
              <a:gd name="connsiteY6" fmla="*/ 1510864 h 2347694"/>
              <a:gd name="connsiteX7" fmla="*/ 72263 w 1971563"/>
              <a:gd name="connsiteY7" fmla="*/ 198899 h 2347694"/>
              <a:gd name="connsiteX8" fmla="*/ 377063 w 1971563"/>
              <a:gd name="connsiteY8" fmla="*/ 185646 h 2347694"/>
              <a:gd name="connsiteX9" fmla="*/ 973411 w 1971563"/>
              <a:gd name="connsiteY9" fmla="*/ 116 h 2347694"/>
              <a:gd name="connsiteX0" fmla="*/ 981770 w 1979922"/>
              <a:gd name="connsiteY0" fmla="*/ 435 h 2348013"/>
              <a:gd name="connsiteX1" fmla="*/ 1379335 w 1979922"/>
              <a:gd name="connsiteY1" fmla="*/ 159460 h 2348013"/>
              <a:gd name="connsiteX2" fmla="*/ 1856411 w 1979922"/>
              <a:gd name="connsiteY2" fmla="*/ 238974 h 2348013"/>
              <a:gd name="connsiteX3" fmla="*/ 1856413 w 1979922"/>
              <a:gd name="connsiteY3" fmla="*/ 225721 h 2348013"/>
              <a:gd name="connsiteX4" fmla="*/ 1909421 w 1979922"/>
              <a:gd name="connsiteY4" fmla="*/ 1471427 h 2348013"/>
              <a:gd name="connsiteX5" fmla="*/ 1008274 w 1979922"/>
              <a:gd name="connsiteY5" fmla="*/ 2346070 h 2348013"/>
              <a:gd name="connsiteX6" fmla="*/ 93874 w 1979922"/>
              <a:gd name="connsiteY6" fmla="*/ 1511183 h 2348013"/>
              <a:gd name="connsiteX7" fmla="*/ 80622 w 1979922"/>
              <a:gd name="connsiteY7" fmla="*/ 199218 h 2348013"/>
              <a:gd name="connsiteX8" fmla="*/ 544448 w 1979922"/>
              <a:gd name="connsiteY8" fmla="*/ 212469 h 2348013"/>
              <a:gd name="connsiteX9" fmla="*/ 981770 w 1979922"/>
              <a:gd name="connsiteY9" fmla="*/ 435 h 2348013"/>
              <a:gd name="connsiteX0" fmla="*/ 981770 w 1979922"/>
              <a:gd name="connsiteY0" fmla="*/ 96 h 2347674"/>
              <a:gd name="connsiteX1" fmla="*/ 1379335 w 1979922"/>
              <a:gd name="connsiteY1" fmla="*/ 185626 h 2347674"/>
              <a:gd name="connsiteX2" fmla="*/ 1856411 w 1979922"/>
              <a:gd name="connsiteY2" fmla="*/ 238635 h 2347674"/>
              <a:gd name="connsiteX3" fmla="*/ 1856413 w 1979922"/>
              <a:gd name="connsiteY3" fmla="*/ 225382 h 2347674"/>
              <a:gd name="connsiteX4" fmla="*/ 1909421 w 1979922"/>
              <a:gd name="connsiteY4" fmla="*/ 1471088 h 2347674"/>
              <a:gd name="connsiteX5" fmla="*/ 1008274 w 1979922"/>
              <a:gd name="connsiteY5" fmla="*/ 2345731 h 2347674"/>
              <a:gd name="connsiteX6" fmla="*/ 93874 w 1979922"/>
              <a:gd name="connsiteY6" fmla="*/ 1510844 h 2347674"/>
              <a:gd name="connsiteX7" fmla="*/ 80622 w 1979922"/>
              <a:gd name="connsiteY7" fmla="*/ 198879 h 2347674"/>
              <a:gd name="connsiteX8" fmla="*/ 544448 w 1979922"/>
              <a:gd name="connsiteY8" fmla="*/ 212130 h 2347674"/>
              <a:gd name="connsiteX9" fmla="*/ 981770 w 1979922"/>
              <a:gd name="connsiteY9" fmla="*/ 96 h 2347674"/>
              <a:gd name="connsiteX0" fmla="*/ 981770 w 1979922"/>
              <a:gd name="connsiteY0" fmla="*/ 0 h 2347578"/>
              <a:gd name="connsiteX1" fmla="*/ 1856411 w 1979922"/>
              <a:gd name="connsiteY1" fmla="*/ 238539 h 2347578"/>
              <a:gd name="connsiteX2" fmla="*/ 1856413 w 1979922"/>
              <a:gd name="connsiteY2" fmla="*/ 225286 h 2347578"/>
              <a:gd name="connsiteX3" fmla="*/ 1909421 w 1979922"/>
              <a:gd name="connsiteY3" fmla="*/ 1470992 h 2347578"/>
              <a:gd name="connsiteX4" fmla="*/ 1008274 w 1979922"/>
              <a:gd name="connsiteY4" fmla="*/ 2345635 h 2347578"/>
              <a:gd name="connsiteX5" fmla="*/ 93874 w 1979922"/>
              <a:gd name="connsiteY5" fmla="*/ 1510748 h 2347578"/>
              <a:gd name="connsiteX6" fmla="*/ 80622 w 1979922"/>
              <a:gd name="connsiteY6" fmla="*/ 198783 h 2347578"/>
              <a:gd name="connsiteX7" fmla="*/ 544448 w 1979922"/>
              <a:gd name="connsiteY7" fmla="*/ 212034 h 2347578"/>
              <a:gd name="connsiteX8" fmla="*/ 981770 w 1979922"/>
              <a:gd name="connsiteY8" fmla="*/ 0 h 2347578"/>
              <a:gd name="connsiteX0" fmla="*/ 981770 w 1979922"/>
              <a:gd name="connsiteY0" fmla="*/ 435 h 2348013"/>
              <a:gd name="connsiteX1" fmla="*/ 1405839 w 1979922"/>
              <a:gd name="connsiteY1" fmla="*/ 159460 h 2348013"/>
              <a:gd name="connsiteX2" fmla="*/ 1856411 w 1979922"/>
              <a:gd name="connsiteY2" fmla="*/ 238974 h 2348013"/>
              <a:gd name="connsiteX3" fmla="*/ 1856413 w 1979922"/>
              <a:gd name="connsiteY3" fmla="*/ 225721 h 2348013"/>
              <a:gd name="connsiteX4" fmla="*/ 1909421 w 1979922"/>
              <a:gd name="connsiteY4" fmla="*/ 1471427 h 2348013"/>
              <a:gd name="connsiteX5" fmla="*/ 1008274 w 1979922"/>
              <a:gd name="connsiteY5" fmla="*/ 2346070 h 2348013"/>
              <a:gd name="connsiteX6" fmla="*/ 93874 w 1979922"/>
              <a:gd name="connsiteY6" fmla="*/ 1511183 h 2348013"/>
              <a:gd name="connsiteX7" fmla="*/ 80622 w 1979922"/>
              <a:gd name="connsiteY7" fmla="*/ 199218 h 2348013"/>
              <a:gd name="connsiteX8" fmla="*/ 544448 w 1979922"/>
              <a:gd name="connsiteY8" fmla="*/ 212469 h 2348013"/>
              <a:gd name="connsiteX9" fmla="*/ 981770 w 1979922"/>
              <a:gd name="connsiteY9" fmla="*/ 435 h 2348013"/>
              <a:gd name="connsiteX0" fmla="*/ 981770 w 1979922"/>
              <a:gd name="connsiteY0" fmla="*/ 435 h 2348013"/>
              <a:gd name="connsiteX1" fmla="*/ 1405839 w 1979922"/>
              <a:gd name="connsiteY1" fmla="*/ 159460 h 2348013"/>
              <a:gd name="connsiteX2" fmla="*/ 1856411 w 1979922"/>
              <a:gd name="connsiteY2" fmla="*/ 238974 h 2348013"/>
              <a:gd name="connsiteX3" fmla="*/ 1856413 w 1979922"/>
              <a:gd name="connsiteY3" fmla="*/ 225721 h 2348013"/>
              <a:gd name="connsiteX4" fmla="*/ 1909421 w 1979922"/>
              <a:gd name="connsiteY4" fmla="*/ 1471427 h 2348013"/>
              <a:gd name="connsiteX5" fmla="*/ 1008274 w 1979922"/>
              <a:gd name="connsiteY5" fmla="*/ 2346070 h 2348013"/>
              <a:gd name="connsiteX6" fmla="*/ 93874 w 1979922"/>
              <a:gd name="connsiteY6" fmla="*/ 1511183 h 2348013"/>
              <a:gd name="connsiteX7" fmla="*/ 80622 w 1979922"/>
              <a:gd name="connsiteY7" fmla="*/ 199218 h 2348013"/>
              <a:gd name="connsiteX8" fmla="*/ 544448 w 1979922"/>
              <a:gd name="connsiteY8" fmla="*/ 212469 h 2348013"/>
              <a:gd name="connsiteX9" fmla="*/ 981770 w 1979922"/>
              <a:gd name="connsiteY9" fmla="*/ 435 h 2348013"/>
              <a:gd name="connsiteX0" fmla="*/ 981770 w 1979922"/>
              <a:gd name="connsiteY0" fmla="*/ 1276 h 2348854"/>
              <a:gd name="connsiteX1" fmla="*/ 1405839 w 1979922"/>
              <a:gd name="connsiteY1" fmla="*/ 160301 h 2348854"/>
              <a:gd name="connsiteX2" fmla="*/ 1856411 w 1979922"/>
              <a:gd name="connsiteY2" fmla="*/ 239815 h 2348854"/>
              <a:gd name="connsiteX3" fmla="*/ 1856413 w 1979922"/>
              <a:gd name="connsiteY3" fmla="*/ 226562 h 2348854"/>
              <a:gd name="connsiteX4" fmla="*/ 1909421 w 1979922"/>
              <a:gd name="connsiteY4" fmla="*/ 1472268 h 2348854"/>
              <a:gd name="connsiteX5" fmla="*/ 1008274 w 1979922"/>
              <a:gd name="connsiteY5" fmla="*/ 2346911 h 2348854"/>
              <a:gd name="connsiteX6" fmla="*/ 93874 w 1979922"/>
              <a:gd name="connsiteY6" fmla="*/ 1512024 h 2348854"/>
              <a:gd name="connsiteX7" fmla="*/ 80622 w 1979922"/>
              <a:gd name="connsiteY7" fmla="*/ 200059 h 2348854"/>
              <a:gd name="connsiteX8" fmla="*/ 544448 w 1979922"/>
              <a:gd name="connsiteY8" fmla="*/ 213310 h 2348854"/>
              <a:gd name="connsiteX9" fmla="*/ 981770 w 1979922"/>
              <a:gd name="connsiteY9" fmla="*/ 1276 h 2348854"/>
              <a:gd name="connsiteX0" fmla="*/ 981770 w 1979922"/>
              <a:gd name="connsiteY0" fmla="*/ 1276 h 2348854"/>
              <a:gd name="connsiteX1" fmla="*/ 1405839 w 1979922"/>
              <a:gd name="connsiteY1" fmla="*/ 160301 h 2348854"/>
              <a:gd name="connsiteX2" fmla="*/ 1856411 w 1979922"/>
              <a:gd name="connsiteY2" fmla="*/ 239815 h 2348854"/>
              <a:gd name="connsiteX3" fmla="*/ 1856413 w 1979922"/>
              <a:gd name="connsiteY3" fmla="*/ 226562 h 2348854"/>
              <a:gd name="connsiteX4" fmla="*/ 1909421 w 1979922"/>
              <a:gd name="connsiteY4" fmla="*/ 1472268 h 2348854"/>
              <a:gd name="connsiteX5" fmla="*/ 1008274 w 1979922"/>
              <a:gd name="connsiteY5" fmla="*/ 2346911 h 2348854"/>
              <a:gd name="connsiteX6" fmla="*/ 93874 w 1979922"/>
              <a:gd name="connsiteY6" fmla="*/ 1512024 h 2348854"/>
              <a:gd name="connsiteX7" fmla="*/ 80622 w 1979922"/>
              <a:gd name="connsiteY7" fmla="*/ 200059 h 2348854"/>
              <a:gd name="connsiteX8" fmla="*/ 544448 w 1979922"/>
              <a:gd name="connsiteY8" fmla="*/ 213310 h 2348854"/>
              <a:gd name="connsiteX9" fmla="*/ 981770 w 1979922"/>
              <a:gd name="connsiteY9" fmla="*/ 1276 h 2348854"/>
              <a:gd name="connsiteX0" fmla="*/ 981770 w 1979922"/>
              <a:gd name="connsiteY0" fmla="*/ 1276 h 2348854"/>
              <a:gd name="connsiteX1" fmla="*/ 1405839 w 1979922"/>
              <a:gd name="connsiteY1" fmla="*/ 160301 h 2348854"/>
              <a:gd name="connsiteX2" fmla="*/ 1856411 w 1979922"/>
              <a:gd name="connsiteY2" fmla="*/ 239815 h 2348854"/>
              <a:gd name="connsiteX3" fmla="*/ 1856413 w 1979922"/>
              <a:gd name="connsiteY3" fmla="*/ 226562 h 2348854"/>
              <a:gd name="connsiteX4" fmla="*/ 1909421 w 1979922"/>
              <a:gd name="connsiteY4" fmla="*/ 1472268 h 2348854"/>
              <a:gd name="connsiteX5" fmla="*/ 1008274 w 1979922"/>
              <a:gd name="connsiteY5" fmla="*/ 2346911 h 2348854"/>
              <a:gd name="connsiteX6" fmla="*/ 93874 w 1979922"/>
              <a:gd name="connsiteY6" fmla="*/ 1512024 h 2348854"/>
              <a:gd name="connsiteX7" fmla="*/ 80622 w 1979922"/>
              <a:gd name="connsiteY7" fmla="*/ 200059 h 2348854"/>
              <a:gd name="connsiteX8" fmla="*/ 544448 w 1979922"/>
              <a:gd name="connsiteY8" fmla="*/ 213310 h 2348854"/>
              <a:gd name="connsiteX9" fmla="*/ 981770 w 1979922"/>
              <a:gd name="connsiteY9" fmla="*/ 1276 h 2348854"/>
              <a:gd name="connsiteX0" fmla="*/ 981770 w 1979922"/>
              <a:gd name="connsiteY0" fmla="*/ 701 h 2388035"/>
              <a:gd name="connsiteX1" fmla="*/ 1405839 w 1979922"/>
              <a:gd name="connsiteY1" fmla="*/ 199482 h 2388035"/>
              <a:gd name="connsiteX2" fmla="*/ 1856411 w 1979922"/>
              <a:gd name="connsiteY2" fmla="*/ 278996 h 2388035"/>
              <a:gd name="connsiteX3" fmla="*/ 1856413 w 1979922"/>
              <a:gd name="connsiteY3" fmla="*/ 265743 h 2388035"/>
              <a:gd name="connsiteX4" fmla="*/ 1909421 w 1979922"/>
              <a:gd name="connsiteY4" fmla="*/ 1511449 h 2388035"/>
              <a:gd name="connsiteX5" fmla="*/ 1008274 w 1979922"/>
              <a:gd name="connsiteY5" fmla="*/ 2386092 h 2388035"/>
              <a:gd name="connsiteX6" fmla="*/ 93874 w 1979922"/>
              <a:gd name="connsiteY6" fmla="*/ 1551205 h 2388035"/>
              <a:gd name="connsiteX7" fmla="*/ 80622 w 1979922"/>
              <a:gd name="connsiteY7" fmla="*/ 239240 h 2388035"/>
              <a:gd name="connsiteX8" fmla="*/ 544448 w 1979922"/>
              <a:gd name="connsiteY8" fmla="*/ 252491 h 2388035"/>
              <a:gd name="connsiteX9" fmla="*/ 981770 w 1979922"/>
              <a:gd name="connsiteY9" fmla="*/ 701 h 2388035"/>
              <a:gd name="connsiteX0" fmla="*/ 981770 w 1952329"/>
              <a:gd name="connsiteY0" fmla="*/ 701 h 2388035"/>
              <a:gd name="connsiteX1" fmla="*/ 1405839 w 1952329"/>
              <a:gd name="connsiteY1" fmla="*/ 199482 h 2388035"/>
              <a:gd name="connsiteX2" fmla="*/ 1856411 w 1952329"/>
              <a:gd name="connsiteY2" fmla="*/ 278996 h 2388035"/>
              <a:gd name="connsiteX3" fmla="*/ 1710639 w 1952329"/>
              <a:gd name="connsiteY3" fmla="*/ 424769 h 2388035"/>
              <a:gd name="connsiteX4" fmla="*/ 1909421 w 1952329"/>
              <a:gd name="connsiteY4" fmla="*/ 1511449 h 2388035"/>
              <a:gd name="connsiteX5" fmla="*/ 1008274 w 1952329"/>
              <a:gd name="connsiteY5" fmla="*/ 2386092 h 2388035"/>
              <a:gd name="connsiteX6" fmla="*/ 93874 w 1952329"/>
              <a:gd name="connsiteY6" fmla="*/ 1551205 h 2388035"/>
              <a:gd name="connsiteX7" fmla="*/ 80622 w 1952329"/>
              <a:gd name="connsiteY7" fmla="*/ 239240 h 2388035"/>
              <a:gd name="connsiteX8" fmla="*/ 544448 w 1952329"/>
              <a:gd name="connsiteY8" fmla="*/ 252491 h 2388035"/>
              <a:gd name="connsiteX9" fmla="*/ 981770 w 1952329"/>
              <a:gd name="connsiteY9" fmla="*/ 701 h 2388035"/>
              <a:gd name="connsiteX0" fmla="*/ 981770 w 1977246"/>
              <a:gd name="connsiteY0" fmla="*/ 701 h 2388035"/>
              <a:gd name="connsiteX1" fmla="*/ 1405839 w 1977246"/>
              <a:gd name="connsiteY1" fmla="*/ 199482 h 2388035"/>
              <a:gd name="connsiteX2" fmla="*/ 1856411 w 1977246"/>
              <a:gd name="connsiteY2" fmla="*/ 278996 h 2388035"/>
              <a:gd name="connsiteX3" fmla="*/ 1909421 w 1977246"/>
              <a:gd name="connsiteY3" fmla="*/ 1511449 h 2388035"/>
              <a:gd name="connsiteX4" fmla="*/ 1008274 w 1977246"/>
              <a:gd name="connsiteY4" fmla="*/ 2386092 h 2388035"/>
              <a:gd name="connsiteX5" fmla="*/ 93874 w 1977246"/>
              <a:gd name="connsiteY5" fmla="*/ 1551205 h 2388035"/>
              <a:gd name="connsiteX6" fmla="*/ 80622 w 1977246"/>
              <a:gd name="connsiteY6" fmla="*/ 239240 h 2388035"/>
              <a:gd name="connsiteX7" fmla="*/ 544448 w 1977246"/>
              <a:gd name="connsiteY7" fmla="*/ 252491 h 2388035"/>
              <a:gd name="connsiteX8" fmla="*/ 981770 w 1977246"/>
              <a:gd name="connsiteY8" fmla="*/ 701 h 2388035"/>
              <a:gd name="connsiteX0" fmla="*/ 981770 w 1977246"/>
              <a:gd name="connsiteY0" fmla="*/ 432 h 2440775"/>
              <a:gd name="connsiteX1" fmla="*/ 1405839 w 1977246"/>
              <a:gd name="connsiteY1" fmla="*/ 252222 h 2440775"/>
              <a:gd name="connsiteX2" fmla="*/ 1856411 w 1977246"/>
              <a:gd name="connsiteY2" fmla="*/ 331736 h 2440775"/>
              <a:gd name="connsiteX3" fmla="*/ 1909421 w 1977246"/>
              <a:gd name="connsiteY3" fmla="*/ 1564189 h 2440775"/>
              <a:gd name="connsiteX4" fmla="*/ 1008274 w 1977246"/>
              <a:gd name="connsiteY4" fmla="*/ 2438832 h 2440775"/>
              <a:gd name="connsiteX5" fmla="*/ 93874 w 1977246"/>
              <a:gd name="connsiteY5" fmla="*/ 1603945 h 2440775"/>
              <a:gd name="connsiteX6" fmla="*/ 80622 w 1977246"/>
              <a:gd name="connsiteY6" fmla="*/ 291980 h 2440775"/>
              <a:gd name="connsiteX7" fmla="*/ 544448 w 1977246"/>
              <a:gd name="connsiteY7" fmla="*/ 305231 h 2440775"/>
              <a:gd name="connsiteX8" fmla="*/ 981770 w 1977246"/>
              <a:gd name="connsiteY8" fmla="*/ 432 h 2440775"/>
              <a:gd name="connsiteX0" fmla="*/ 981770 w 1977246"/>
              <a:gd name="connsiteY0" fmla="*/ 1709 h 2336034"/>
              <a:gd name="connsiteX1" fmla="*/ 1405839 w 1977246"/>
              <a:gd name="connsiteY1" fmla="*/ 147481 h 2336034"/>
              <a:gd name="connsiteX2" fmla="*/ 1856411 w 1977246"/>
              <a:gd name="connsiteY2" fmla="*/ 226995 h 2336034"/>
              <a:gd name="connsiteX3" fmla="*/ 1909421 w 1977246"/>
              <a:gd name="connsiteY3" fmla="*/ 1459448 h 2336034"/>
              <a:gd name="connsiteX4" fmla="*/ 1008274 w 1977246"/>
              <a:gd name="connsiteY4" fmla="*/ 2334091 h 2336034"/>
              <a:gd name="connsiteX5" fmla="*/ 93874 w 1977246"/>
              <a:gd name="connsiteY5" fmla="*/ 1499204 h 2336034"/>
              <a:gd name="connsiteX6" fmla="*/ 80622 w 1977246"/>
              <a:gd name="connsiteY6" fmla="*/ 187239 h 2336034"/>
              <a:gd name="connsiteX7" fmla="*/ 544448 w 1977246"/>
              <a:gd name="connsiteY7" fmla="*/ 200490 h 2336034"/>
              <a:gd name="connsiteX8" fmla="*/ 981770 w 1977246"/>
              <a:gd name="connsiteY8" fmla="*/ 1709 h 2336034"/>
              <a:gd name="connsiteX0" fmla="*/ 981770 w 1977246"/>
              <a:gd name="connsiteY0" fmla="*/ 1709 h 2336034"/>
              <a:gd name="connsiteX1" fmla="*/ 1405839 w 1977246"/>
              <a:gd name="connsiteY1" fmla="*/ 147481 h 2336034"/>
              <a:gd name="connsiteX2" fmla="*/ 1856411 w 1977246"/>
              <a:gd name="connsiteY2" fmla="*/ 226995 h 2336034"/>
              <a:gd name="connsiteX3" fmla="*/ 1909421 w 1977246"/>
              <a:gd name="connsiteY3" fmla="*/ 1459448 h 2336034"/>
              <a:gd name="connsiteX4" fmla="*/ 1008274 w 1977246"/>
              <a:gd name="connsiteY4" fmla="*/ 2334091 h 2336034"/>
              <a:gd name="connsiteX5" fmla="*/ 93874 w 1977246"/>
              <a:gd name="connsiteY5" fmla="*/ 1499204 h 2336034"/>
              <a:gd name="connsiteX6" fmla="*/ 80622 w 1977246"/>
              <a:gd name="connsiteY6" fmla="*/ 187239 h 2336034"/>
              <a:gd name="connsiteX7" fmla="*/ 544448 w 1977246"/>
              <a:gd name="connsiteY7" fmla="*/ 200490 h 2336034"/>
              <a:gd name="connsiteX8" fmla="*/ 981770 w 1977246"/>
              <a:gd name="connsiteY8" fmla="*/ 1709 h 2336034"/>
              <a:gd name="connsiteX0" fmla="*/ 981770 w 1916523"/>
              <a:gd name="connsiteY0" fmla="*/ 1709 h 2336034"/>
              <a:gd name="connsiteX1" fmla="*/ 1405839 w 1916523"/>
              <a:gd name="connsiteY1" fmla="*/ 147481 h 2336034"/>
              <a:gd name="connsiteX2" fmla="*/ 1909421 w 1916523"/>
              <a:gd name="connsiteY2" fmla="*/ 1459448 h 2336034"/>
              <a:gd name="connsiteX3" fmla="*/ 1008274 w 1916523"/>
              <a:gd name="connsiteY3" fmla="*/ 2334091 h 2336034"/>
              <a:gd name="connsiteX4" fmla="*/ 93874 w 1916523"/>
              <a:gd name="connsiteY4" fmla="*/ 1499204 h 2336034"/>
              <a:gd name="connsiteX5" fmla="*/ 80622 w 1916523"/>
              <a:gd name="connsiteY5" fmla="*/ 187239 h 2336034"/>
              <a:gd name="connsiteX6" fmla="*/ 544448 w 1916523"/>
              <a:gd name="connsiteY6" fmla="*/ 200490 h 2336034"/>
              <a:gd name="connsiteX7" fmla="*/ 981770 w 1916523"/>
              <a:gd name="connsiteY7" fmla="*/ 1709 h 2336034"/>
              <a:gd name="connsiteX0" fmla="*/ 981770 w 1965876"/>
              <a:gd name="connsiteY0" fmla="*/ 699 h 2335024"/>
              <a:gd name="connsiteX1" fmla="*/ 1856413 w 1965876"/>
              <a:gd name="connsiteY1" fmla="*/ 225984 h 2335024"/>
              <a:gd name="connsiteX2" fmla="*/ 1909421 w 1965876"/>
              <a:gd name="connsiteY2" fmla="*/ 1458438 h 2335024"/>
              <a:gd name="connsiteX3" fmla="*/ 1008274 w 1965876"/>
              <a:gd name="connsiteY3" fmla="*/ 2333081 h 2335024"/>
              <a:gd name="connsiteX4" fmla="*/ 93874 w 1965876"/>
              <a:gd name="connsiteY4" fmla="*/ 1498194 h 2335024"/>
              <a:gd name="connsiteX5" fmla="*/ 80622 w 1965876"/>
              <a:gd name="connsiteY5" fmla="*/ 186229 h 2335024"/>
              <a:gd name="connsiteX6" fmla="*/ 544448 w 1965876"/>
              <a:gd name="connsiteY6" fmla="*/ 199480 h 2335024"/>
              <a:gd name="connsiteX7" fmla="*/ 981770 w 1965876"/>
              <a:gd name="connsiteY7" fmla="*/ 699 h 2335024"/>
              <a:gd name="connsiteX0" fmla="*/ 981770 w 1965876"/>
              <a:gd name="connsiteY0" fmla="*/ 699 h 2335024"/>
              <a:gd name="connsiteX1" fmla="*/ 1856413 w 1965876"/>
              <a:gd name="connsiteY1" fmla="*/ 225984 h 2335024"/>
              <a:gd name="connsiteX2" fmla="*/ 1909421 w 1965876"/>
              <a:gd name="connsiteY2" fmla="*/ 1458438 h 2335024"/>
              <a:gd name="connsiteX3" fmla="*/ 1008274 w 1965876"/>
              <a:gd name="connsiteY3" fmla="*/ 2333081 h 2335024"/>
              <a:gd name="connsiteX4" fmla="*/ 93874 w 1965876"/>
              <a:gd name="connsiteY4" fmla="*/ 1498194 h 2335024"/>
              <a:gd name="connsiteX5" fmla="*/ 80622 w 1965876"/>
              <a:gd name="connsiteY5" fmla="*/ 186229 h 2335024"/>
              <a:gd name="connsiteX6" fmla="*/ 544448 w 1965876"/>
              <a:gd name="connsiteY6" fmla="*/ 199480 h 2335024"/>
              <a:gd name="connsiteX7" fmla="*/ 981770 w 1965876"/>
              <a:gd name="connsiteY7" fmla="*/ 699 h 2335024"/>
              <a:gd name="connsiteX0" fmla="*/ 981770 w 1965876"/>
              <a:gd name="connsiteY0" fmla="*/ 699 h 2335024"/>
              <a:gd name="connsiteX1" fmla="*/ 1856413 w 1965876"/>
              <a:gd name="connsiteY1" fmla="*/ 225984 h 2335024"/>
              <a:gd name="connsiteX2" fmla="*/ 1909421 w 1965876"/>
              <a:gd name="connsiteY2" fmla="*/ 1458438 h 2335024"/>
              <a:gd name="connsiteX3" fmla="*/ 1008274 w 1965876"/>
              <a:gd name="connsiteY3" fmla="*/ 2333081 h 2335024"/>
              <a:gd name="connsiteX4" fmla="*/ 93874 w 1965876"/>
              <a:gd name="connsiteY4" fmla="*/ 1498194 h 2335024"/>
              <a:gd name="connsiteX5" fmla="*/ 80622 w 1965876"/>
              <a:gd name="connsiteY5" fmla="*/ 186229 h 2335024"/>
              <a:gd name="connsiteX6" fmla="*/ 544448 w 1965876"/>
              <a:gd name="connsiteY6" fmla="*/ 199480 h 2335024"/>
              <a:gd name="connsiteX7" fmla="*/ 981770 w 1965876"/>
              <a:gd name="connsiteY7" fmla="*/ 699 h 2335024"/>
              <a:gd name="connsiteX0" fmla="*/ 981770 w 1965876"/>
              <a:gd name="connsiteY0" fmla="*/ 475 h 2334800"/>
              <a:gd name="connsiteX1" fmla="*/ 1246813 w 1965876"/>
              <a:gd name="connsiteY1" fmla="*/ 146248 h 2334800"/>
              <a:gd name="connsiteX2" fmla="*/ 1856413 w 1965876"/>
              <a:gd name="connsiteY2" fmla="*/ 225760 h 2334800"/>
              <a:gd name="connsiteX3" fmla="*/ 1909421 w 1965876"/>
              <a:gd name="connsiteY3" fmla="*/ 1458214 h 2334800"/>
              <a:gd name="connsiteX4" fmla="*/ 1008274 w 1965876"/>
              <a:gd name="connsiteY4" fmla="*/ 2332857 h 2334800"/>
              <a:gd name="connsiteX5" fmla="*/ 93874 w 1965876"/>
              <a:gd name="connsiteY5" fmla="*/ 1497970 h 2334800"/>
              <a:gd name="connsiteX6" fmla="*/ 80622 w 1965876"/>
              <a:gd name="connsiteY6" fmla="*/ 186005 h 2334800"/>
              <a:gd name="connsiteX7" fmla="*/ 544448 w 1965876"/>
              <a:gd name="connsiteY7" fmla="*/ 199256 h 2334800"/>
              <a:gd name="connsiteX8" fmla="*/ 981770 w 1965876"/>
              <a:gd name="connsiteY8" fmla="*/ 475 h 2334800"/>
              <a:gd name="connsiteX0" fmla="*/ 981770 w 1965876"/>
              <a:gd name="connsiteY0" fmla="*/ 475 h 2334800"/>
              <a:gd name="connsiteX1" fmla="*/ 1246813 w 1965876"/>
              <a:gd name="connsiteY1" fmla="*/ 146248 h 2334800"/>
              <a:gd name="connsiteX2" fmla="*/ 1538361 w 1965876"/>
              <a:gd name="connsiteY2" fmla="*/ 186004 h 2334800"/>
              <a:gd name="connsiteX3" fmla="*/ 1856413 w 1965876"/>
              <a:gd name="connsiteY3" fmla="*/ 225760 h 2334800"/>
              <a:gd name="connsiteX4" fmla="*/ 1909421 w 1965876"/>
              <a:gd name="connsiteY4" fmla="*/ 1458214 h 2334800"/>
              <a:gd name="connsiteX5" fmla="*/ 1008274 w 1965876"/>
              <a:gd name="connsiteY5" fmla="*/ 2332857 h 2334800"/>
              <a:gd name="connsiteX6" fmla="*/ 93874 w 1965876"/>
              <a:gd name="connsiteY6" fmla="*/ 1497970 h 2334800"/>
              <a:gd name="connsiteX7" fmla="*/ 80622 w 1965876"/>
              <a:gd name="connsiteY7" fmla="*/ 186005 h 2334800"/>
              <a:gd name="connsiteX8" fmla="*/ 544448 w 1965876"/>
              <a:gd name="connsiteY8" fmla="*/ 199256 h 2334800"/>
              <a:gd name="connsiteX9" fmla="*/ 981770 w 1965876"/>
              <a:gd name="connsiteY9" fmla="*/ 475 h 2334800"/>
              <a:gd name="connsiteX0" fmla="*/ 981770 w 1951225"/>
              <a:gd name="connsiteY0" fmla="*/ 475 h 2334800"/>
              <a:gd name="connsiteX1" fmla="*/ 1246813 w 1951225"/>
              <a:gd name="connsiteY1" fmla="*/ 146248 h 2334800"/>
              <a:gd name="connsiteX2" fmla="*/ 1856413 w 1951225"/>
              <a:gd name="connsiteY2" fmla="*/ 225760 h 2334800"/>
              <a:gd name="connsiteX3" fmla="*/ 1909421 w 1951225"/>
              <a:gd name="connsiteY3" fmla="*/ 1458214 h 2334800"/>
              <a:gd name="connsiteX4" fmla="*/ 1008274 w 1951225"/>
              <a:gd name="connsiteY4" fmla="*/ 2332857 h 2334800"/>
              <a:gd name="connsiteX5" fmla="*/ 93874 w 1951225"/>
              <a:gd name="connsiteY5" fmla="*/ 1497970 h 2334800"/>
              <a:gd name="connsiteX6" fmla="*/ 80622 w 1951225"/>
              <a:gd name="connsiteY6" fmla="*/ 186005 h 2334800"/>
              <a:gd name="connsiteX7" fmla="*/ 544448 w 1951225"/>
              <a:gd name="connsiteY7" fmla="*/ 199256 h 2334800"/>
              <a:gd name="connsiteX8" fmla="*/ 981770 w 1951225"/>
              <a:gd name="connsiteY8" fmla="*/ 475 h 2334800"/>
              <a:gd name="connsiteX0" fmla="*/ 544448 w 1951225"/>
              <a:gd name="connsiteY0" fmla="*/ 104763 h 2240307"/>
              <a:gd name="connsiteX1" fmla="*/ 1246813 w 1951225"/>
              <a:gd name="connsiteY1" fmla="*/ 51755 h 2240307"/>
              <a:gd name="connsiteX2" fmla="*/ 1856413 w 1951225"/>
              <a:gd name="connsiteY2" fmla="*/ 131267 h 2240307"/>
              <a:gd name="connsiteX3" fmla="*/ 1909421 w 1951225"/>
              <a:gd name="connsiteY3" fmla="*/ 1363721 h 2240307"/>
              <a:gd name="connsiteX4" fmla="*/ 1008274 w 1951225"/>
              <a:gd name="connsiteY4" fmla="*/ 2238364 h 2240307"/>
              <a:gd name="connsiteX5" fmla="*/ 93874 w 1951225"/>
              <a:gd name="connsiteY5" fmla="*/ 1403477 h 2240307"/>
              <a:gd name="connsiteX6" fmla="*/ 80622 w 1951225"/>
              <a:gd name="connsiteY6" fmla="*/ 91512 h 2240307"/>
              <a:gd name="connsiteX7" fmla="*/ 544448 w 1951225"/>
              <a:gd name="connsiteY7" fmla="*/ 104763 h 2240307"/>
              <a:gd name="connsiteX0" fmla="*/ 544448 w 1951225"/>
              <a:gd name="connsiteY0" fmla="*/ 185966 h 2321510"/>
              <a:gd name="connsiteX1" fmla="*/ 995023 w 1951225"/>
              <a:gd name="connsiteY1" fmla="*/ 436 h 2321510"/>
              <a:gd name="connsiteX2" fmla="*/ 1246813 w 1951225"/>
              <a:gd name="connsiteY2" fmla="*/ 132958 h 2321510"/>
              <a:gd name="connsiteX3" fmla="*/ 1856413 w 1951225"/>
              <a:gd name="connsiteY3" fmla="*/ 212470 h 2321510"/>
              <a:gd name="connsiteX4" fmla="*/ 1909421 w 1951225"/>
              <a:gd name="connsiteY4" fmla="*/ 1444924 h 2321510"/>
              <a:gd name="connsiteX5" fmla="*/ 1008274 w 1951225"/>
              <a:gd name="connsiteY5" fmla="*/ 2319567 h 2321510"/>
              <a:gd name="connsiteX6" fmla="*/ 93874 w 1951225"/>
              <a:gd name="connsiteY6" fmla="*/ 1484680 h 2321510"/>
              <a:gd name="connsiteX7" fmla="*/ 80622 w 1951225"/>
              <a:gd name="connsiteY7" fmla="*/ 172715 h 2321510"/>
              <a:gd name="connsiteX8" fmla="*/ 544448 w 1951225"/>
              <a:gd name="connsiteY8" fmla="*/ 185966 h 2321510"/>
              <a:gd name="connsiteX0" fmla="*/ 544448 w 1951225"/>
              <a:gd name="connsiteY0" fmla="*/ 185966 h 2321510"/>
              <a:gd name="connsiteX1" fmla="*/ 995023 w 1951225"/>
              <a:gd name="connsiteY1" fmla="*/ 436 h 2321510"/>
              <a:gd name="connsiteX2" fmla="*/ 1246813 w 1951225"/>
              <a:gd name="connsiteY2" fmla="*/ 132958 h 2321510"/>
              <a:gd name="connsiteX3" fmla="*/ 1856413 w 1951225"/>
              <a:gd name="connsiteY3" fmla="*/ 212470 h 2321510"/>
              <a:gd name="connsiteX4" fmla="*/ 1909421 w 1951225"/>
              <a:gd name="connsiteY4" fmla="*/ 1444924 h 2321510"/>
              <a:gd name="connsiteX5" fmla="*/ 1008274 w 1951225"/>
              <a:gd name="connsiteY5" fmla="*/ 2319567 h 2321510"/>
              <a:gd name="connsiteX6" fmla="*/ 93874 w 1951225"/>
              <a:gd name="connsiteY6" fmla="*/ 1484680 h 2321510"/>
              <a:gd name="connsiteX7" fmla="*/ 80622 w 1951225"/>
              <a:gd name="connsiteY7" fmla="*/ 172715 h 2321510"/>
              <a:gd name="connsiteX8" fmla="*/ 544448 w 1951225"/>
              <a:gd name="connsiteY8" fmla="*/ 185966 h 2321510"/>
              <a:gd name="connsiteX0" fmla="*/ 544448 w 1951225"/>
              <a:gd name="connsiteY0" fmla="*/ 185843 h 2321387"/>
              <a:gd name="connsiteX1" fmla="*/ 995023 w 1951225"/>
              <a:gd name="connsiteY1" fmla="*/ 313 h 2321387"/>
              <a:gd name="connsiteX2" fmla="*/ 1273318 w 1951225"/>
              <a:gd name="connsiteY2" fmla="*/ 185844 h 2321387"/>
              <a:gd name="connsiteX3" fmla="*/ 1856413 w 1951225"/>
              <a:gd name="connsiteY3" fmla="*/ 212347 h 2321387"/>
              <a:gd name="connsiteX4" fmla="*/ 1909421 w 1951225"/>
              <a:gd name="connsiteY4" fmla="*/ 1444801 h 2321387"/>
              <a:gd name="connsiteX5" fmla="*/ 1008274 w 1951225"/>
              <a:gd name="connsiteY5" fmla="*/ 2319444 h 2321387"/>
              <a:gd name="connsiteX6" fmla="*/ 93874 w 1951225"/>
              <a:gd name="connsiteY6" fmla="*/ 1484557 h 2321387"/>
              <a:gd name="connsiteX7" fmla="*/ 80622 w 1951225"/>
              <a:gd name="connsiteY7" fmla="*/ 172592 h 2321387"/>
              <a:gd name="connsiteX8" fmla="*/ 544448 w 1951225"/>
              <a:gd name="connsiteY8" fmla="*/ 185843 h 2321387"/>
              <a:gd name="connsiteX0" fmla="*/ 544448 w 1951225"/>
              <a:gd name="connsiteY0" fmla="*/ 190126 h 2325670"/>
              <a:gd name="connsiteX1" fmla="*/ 995023 w 1951225"/>
              <a:gd name="connsiteY1" fmla="*/ 4596 h 2325670"/>
              <a:gd name="connsiteX2" fmla="*/ 1273318 w 1951225"/>
              <a:gd name="connsiteY2" fmla="*/ 190127 h 2325670"/>
              <a:gd name="connsiteX3" fmla="*/ 1856413 w 1951225"/>
              <a:gd name="connsiteY3" fmla="*/ 216630 h 2325670"/>
              <a:gd name="connsiteX4" fmla="*/ 1909421 w 1951225"/>
              <a:gd name="connsiteY4" fmla="*/ 1449084 h 2325670"/>
              <a:gd name="connsiteX5" fmla="*/ 1008274 w 1951225"/>
              <a:gd name="connsiteY5" fmla="*/ 2323727 h 2325670"/>
              <a:gd name="connsiteX6" fmla="*/ 93874 w 1951225"/>
              <a:gd name="connsiteY6" fmla="*/ 1488840 h 2325670"/>
              <a:gd name="connsiteX7" fmla="*/ 80622 w 1951225"/>
              <a:gd name="connsiteY7" fmla="*/ 176875 h 2325670"/>
              <a:gd name="connsiteX8" fmla="*/ 544448 w 1951225"/>
              <a:gd name="connsiteY8" fmla="*/ 190126 h 2325670"/>
              <a:gd name="connsiteX0" fmla="*/ 544448 w 1951225"/>
              <a:gd name="connsiteY0" fmla="*/ 188638 h 2324182"/>
              <a:gd name="connsiteX1" fmla="*/ 995023 w 1951225"/>
              <a:gd name="connsiteY1" fmla="*/ 3108 h 2324182"/>
              <a:gd name="connsiteX2" fmla="*/ 1352831 w 1951225"/>
              <a:gd name="connsiteY2" fmla="*/ 201891 h 2324182"/>
              <a:gd name="connsiteX3" fmla="*/ 1856413 w 1951225"/>
              <a:gd name="connsiteY3" fmla="*/ 215142 h 2324182"/>
              <a:gd name="connsiteX4" fmla="*/ 1909421 w 1951225"/>
              <a:gd name="connsiteY4" fmla="*/ 1447596 h 2324182"/>
              <a:gd name="connsiteX5" fmla="*/ 1008274 w 1951225"/>
              <a:gd name="connsiteY5" fmla="*/ 2322239 h 2324182"/>
              <a:gd name="connsiteX6" fmla="*/ 93874 w 1951225"/>
              <a:gd name="connsiteY6" fmla="*/ 1487352 h 2324182"/>
              <a:gd name="connsiteX7" fmla="*/ 80622 w 1951225"/>
              <a:gd name="connsiteY7" fmla="*/ 175387 h 2324182"/>
              <a:gd name="connsiteX8" fmla="*/ 544448 w 1951225"/>
              <a:gd name="connsiteY8" fmla="*/ 188638 h 2324182"/>
              <a:gd name="connsiteX0" fmla="*/ 544448 w 1951225"/>
              <a:gd name="connsiteY0" fmla="*/ 187150 h 2322694"/>
              <a:gd name="connsiteX1" fmla="*/ 995023 w 1951225"/>
              <a:gd name="connsiteY1" fmla="*/ 1620 h 2322694"/>
              <a:gd name="connsiteX2" fmla="*/ 1352831 w 1951225"/>
              <a:gd name="connsiteY2" fmla="*/ 200403 h 2322694"/>
              <a:gd name="connsiteX3" fmla="*/ 1856413 w 1951225"/>
              <a:gd name="connsiteY3" fmla="*/ 213654 h 2322694"/>
              <a:gd name="connsiteX4" fmla="*/ 1909421 w 1951225"/>
              <a:gd name="connsiteY4" fmla="*/ 1446108 h 2322694"/>
              <a:gd name="connsiteX5" fmla="*/ 1008274 w 1951225"/>
              <a:gd name="connsiteY5" fmla="*/ 2320751 h 2322694"/>
              <a:gd name="connsiteX6" fmla="*/ 93874 w 1951225"/>
              <a:gd name="connsiteY6" fmla="*/ 1485864 h 2322694"/>
              <a:gd name="connsiteX7" fmla="*/ 80622 w 1951225"/>
              <a:gd name="connsiteY7" fmla="*/ 173899 h 2322694"/>
              <a:gd name="connsiteX8" fmla="*/ 544448 w 1951225"/>
              <a:gd name="connsiteY8" fmla="*/ 187150 h 23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1225" h="2322694">
                <a:moveTo>
                  <a:pt x="544448" y="187150"/>
                </a:moveTo>
                <a:cubicBezTo>
                  <a:pt x="696848" y="180524"/>
                  <a:pt x="877962" y="10455"/>
                  <a:pt x="995023" y="1620"/>
                </a:cubicBezTo>
                <a:cubicBezTo>
                  <a:pt x="1112084" y="-7215"/>
                  <a:pt x="983979" y="14873"/>
                  <a:pt x="1352831" y="200403"/>
                </a:cubicBezTo>
                <a:cubicBezTo>
                  <a:pt x="1920466" y="240159"/>
                  <a:pt x="1745978" y="-5007"/>
                  <a:pt x="1856413" y="213654"/>
                </a:cubicBezTo>
                <a:cubicBezTo>
                  <a:pt x="1966848" y="432315"/>
                  <a:pt x="1975682" y="1081673"/>
                  <a:pt x="1909421" y="1446108"/>
                </a:cubicBezTo>
                <a:cubicBezTo>
                  <a:pt x="1843160" y="1810543"/>
                  <a:pt x="1253439" y="2283203"/>
                  <a:pt x="1008274" y="2320751"/>
                </a:cubicBezTo>
                <a:cubicBezTo>
                  <a:pt x="763109" y="2358299"/>
                  <a:pt x="248483" y="1843673"/>
                  <a:pt x="93874" y="1485864"/>
                </a:cubicBezTo>
                <a:cubicBezTo>
                  <a:pt x="-60735" y="1128055"/>
                  <a:pt x="5526" y="390351"/>
                  <a:pt x="80622" y="173899"/>
                </a:cubicBezTo>
                <a:cubicBezTo>
                  <a:pt x="155718" y="-42553"/>
                  <a:pt x="89457" y="193777"/>
                  <a:pt x="544448" y="187150"/>
                </a:cubicBezTo>
                <a:close/>
              </a:path>
            </a:pathLst>
          </a:custGeom>
          <a:gradFill flip="none" rotWithShape="1">
            <a:gsLst>
              <a:gs pos="34000">
                <a:srgbClr val="C44900"/>
              </a:gs>
              <a:gs pos="100000">
                <a:schemeClr val="bg1"/>
              </a:gs>
            </a:gsLst>
            <a:path path="circle">
              <a:fillToRect l="100000" t="100000"/>
            </a:path>
            <a:tileRect r="-100000" b="-100000"/>
          </a:gradFill>
          <a:ln w="50800">
            <a:noFill/>
          </a:ln>
          <a:effectLst>
            <a:outerShdw blurRad="76200" dir="13500000" sy="23000" kx="1200000" algn="br" rotWithShape="0">
              <a:prstClr val="black">
                <a:alpha val="20000"/>
              </a:prstClr>
            </a:outerShdw>
            <a:reflection stA="45000" endPos="0" dist="50800" dir="5400000" sy="-100000" algn="bl" rotWithShape="0"/>
            <a:softEdge rad="0"/>
          </a:effectLst>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4579927" y="2278554"/>
            <a:ext cx="3200400" cy="3200400"/>
          </a:xfrm>
          <a:prstGeom prst="ellipse">
            <a:avLst/>
          </a:prstGeom>
          <a:blipFill>
            <a:blip r:embed="rId2"/>
            <a:stretch>
              <a:fillRect/>
            </a:stretch>
          </a:blipFill>
          <a:ln>
            <a:solidFill>
              <a:srgbClr val="28637E"/>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 name="TextBox 5"/>
          <p:cNvSpPr txBox="1"/>
          <p:nvPr/>
        </p:nvSpPr>
        <p:spPr>
          <a:xfrm>
            <a:off x="609600" y="1501305"/>
            <a:ext cx="3507334" cy="46166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rgbClr val="28637E"/>
                </a:solidFill>
              </a:rPr>
              <a:t>COMPLIANCE DEADLINE</a:t>
            </a:r>
          </a:p>
        </p:txBody>
      </p:sp>
      <p:sp>
        <p:nvSpPr>
          <p:cNvPr id="7" name="TextBox 6"/>
          <p:cNvSpPr txBox="1"/>
          <p:nvPr/>
        </p:nvSpPr>
        <p:spPr>
          <a:xfrm>
            <a:off x="4611574" y="1532082"/>
            <a:ext cx="3278906" cy="46166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rgbClr val="28637E"/>
                </a:solidFill>
              </a:rPr>
              <a:t>RISK MANAGEMENT</a:t>
            </a:r>
          </a:p>
        </p:txBody>
      </p:sp>
      <p:sp>
        <p:nvSpPr>
          <p:cNvPr id="8" name="TextBox 7"/>
          <p:cNvSpPr txBox="1"/>
          <p:nvPr/>
        </p:nvSpPr>
        <p:spPr>
          <a:xfrm>
            <a:off x="8692055" y="1501305"/>
            <a:ext cx="3200400" cy="461665"/>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rgbClr val="28637E"/>
                </a:solidFill>
              </a:rPr>
              <a:t>DoD IG Report</a:t>
            </a:r>
          </a:p>
        </p:txBody>
      </p:sp>
      <p:cxnSp>
        <p:nvCxnSpPr>
          <p:cNvPr id="9" name="Straight Connector 8"/>
          <p:cNvCxnSpPr/>
          <p:nvPr/>
        </p:nvCxnSpPr>
        <p:spPr>
          <a:xfrm>
            <a:off x="4131222" y="2278554"/>
            <a:ext cx="14288" cy="3200400"/>
          </a:xfrm>
          <a:prstGeom prst="line">
            <a:avLst/>
          </a:prstGeom>
          <a:ln>
            <a:solidFill>
              <a:srgbClr val="595A5C"/>
            </a:solidFill>
          </a:ln>
        </p:spPr>
        <p:style>
          <a:lnRef idx="1">
            <a:schemeClr val="accent5"/>
          </a:lnRef>
          <a:fillRef idx="3">
            <a:schemeClr val="accent5"/>
          </a:fillRef>
          <a:effectRef idx="2">
            <a:schemeClr val="accent5"/>
          </a:effectRef>
          <a:fontRef idx="minor">
            <a:schemeClr val="lt1"/>
          </a:fontRef>
        </p:style>
      </p:cxnSp>
      <p:sp>
        <p:nvSpPr>
          <p:cNvPr id="10" name="Oval 9"/>
          <p:cNvSpPr/>
          <p:nvPr/>
        </p:nvSpPr>
        <p:spPr>
          <a:xfrm>
            <a:off x="609600" y="2278554"/>
            <a:ext cx="3200400" cy="3200400"/>
          </a:xfrm>
          <a:prstGeom prst="ellipse">
            <a:avLst/>
          </a:prstGeom>
          <a: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a:blipFill>
          <a:ln>
            <a:solidFill>
              <a:srgbClr val="28637E"/>
            </a:solidFill>
          </a:ln>
        </p:spPr>
        <p:style>
          <a:lnRef idx="1">
            <a:schemeClr val="accent6"/>
          </a:lnRef>
          <a:fillRef idx="3">
            <a:schemeClr val="accent6"/>
          </a:fillRef>
          <a:effectRef idx="2">
            <a:schemeClr val="accent6"/>
          </a:effectRef>
          <a:fontRef idx="minor">
            <a:schemeClr val="lt1"/>
          </a:fontRef>
        </p:style>
        <p:txBody>
          <a:bodyPr rtlCol="0" anchor="ctr"/>
          <a:lstStyle/>
          <a:p>
            <a:pPr algn="r"/>
            <a:endParaRPr lang="en-US" dirty="0"/>
          </a:p>
          <a:p>
            <a:pPr algn="r"/>
            <a:endParaRPr lang="en-US" dirty="0"/>
          </a:p>
          <a:p>
            <a:pPr algn="r"/>
            <a:endParaRPr lang="en-US" dirty="0"/>
          </a:p>
          <a:p>
            <a:pPr algn="r"/>
            <a:endParaRPr lang="en-US" dirty="0"/>
          </a:p>
          <a:p>
            <a:pPr algn="r"/>
            <a:endParaRPr lang="en-US" dirty="0"/>
          </a:p>
          <a:p>
            <a:pPr algn="r"/>
            <a:endParaRPr lang="en-US" dirty="0"/>
          </a:p>
        </p:txBody>
      </p:sp>
      <p:sp>
        <p:nvSpPr>
          <p:cNvPr id="11" name="Oval 10"/>
          <p:cNvSpPr/>
          <p:nvPr/>
        </p:nvSpPr>
        <p:spPr>
          <a:xfrm>
            <a:off x="8610599" y="2290067"/>
            <a:ext cx="3200400" cy="3200400"/>
          </a:xfrm>
          <a:prstGeom prst="ellipse">
            <a:avLst/>
          </a:prstGeom>
          <a:noFill/>
          <a:ln>
            <a:solidFill>
              <a:srgbClr val="28637E"/>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800" dirty="0">
              <a:solidFill>
                <a:schemeClr val="bg1"/>
              </a:solidFill>
            </a:endParaRPr>
          </a:p>
        </p:txBody>
      </p:sp>
      <p:cxnSp>
        <p:nvCxnSpPr>
          <p:cNvPr id="12" name="Straight Connector 11"/>
          <p:cNvCxnSpPr/>
          <p:nvPr/>
        </p:nvCxnSpPr>
        <p:spPr>
          <a:xfrm>
            <a:off x="8214744" y="2278554"/>
            <a:ext cx="14288" cy="3200400"/>
          </a:xfrm>
          <a:prstGeom prst="line">
            <a:avLst/>
          </a:prstGeom>
          <a:ln>
            <a:solidFill>
              <a:srgbClr val="595A5C"/>
            </a:solidFill>
          </a:ln>
        </p:spPr>
        <p:style>
          <a:lnRef idx="1">
            <a:schemeClr val="accent5"/>
          </a:lnRef>
          <a:fillRef idx="3">
            <a:schemeClr val="accent5"/>
          </a:fillRef>
          <a:effectRef idx="2">
            <a:schemeClr val="accent5"/>
          </a:effectRef>
          <a:fontRef idx="minor">
            <a:schemeClr val="lt1"/>
          </a:fontRef>
        </p:style>
      </p:cxnSp>
      <p:sp>
        <p:nvSpPr>
          <p:cNvPr id="13" name="TextBox 12"/>
          <p:cNvSpPr txBox="1"/>
          <p:nvPr/>
        </p:nvSpPr>
        <p:spPr>
          <a:xfrm>
            <a:off x="609600" y="5523569"/>
            <a:ext cx="3118944" cy="707886"/>
          </a:xfrm>
          <a:prstGeom prst="rect">
            <a:avLst/>
          </a:prstGeom>
          <a:noFill/>
          <a:ln>
            <a:noFill/>
          </a:ln>
        </p:spPr>
        <p:txBody>
          <a:bodyPr wrap="square" rtlCol="0">
            <a:spAutoFit/>
          </a:bodyPr>
          <a:lstStyle/>
          <a:p>
            <a:pPr algn="ctr"/>
            <a:r>
              <a:rPr lang="en-US" sz="2000" dirty="0">
                <a:solidFill>
                  <a:srgbClr val="595A5C"/>
                </a:solidFill>
              </a:rPr>
              <a:t>No Defined Date for Full Compliance</a:t>
            </a:r>
          </a:p>
        </p:txBody>
      </p:sp>
      <p:sp>
        <p:nvSpPr>
          <p:cNvPr id="14" name="TextBox 13"/>
          <p:cNvSpPr txBox="1"/>
          <p:nvPr/>
        </p:nvSpPr>
        <p:spPr>
          <a:xfrm>
            <a:off x="4610099" y="5677457"/>
            <a:ext cx="3200400" cy="400110"/>
          </a:xfrm>
          <a:prstGeom prst="rect">
            <a:avLst/>
          </a:prstGeom>
          <a:noFill/>
          <a:ln>
            <a:noFill/>
          </a:ln>
        </p:spPr>
        <p:txBody>
          <a:bodyPr wrap="square" rtlCol="0">
            <a:spAutoFit/>
          </a:bodyPr>
          <a:lstStyle/>
          <a:p>
            <a:pPr algn="ctr"/>
            <a:r>
              <a:rPr lang="en-US" sz="2000" dirty="0">
                <a:solidFill>
                  <a:srgbClr val="595A5C"/>
                </a:solidFill>
              </a:rPr>
              <a:t>Competitive Advantage</a:t>
            </a:r>
          </a:p>
        </p:txBody>
      </p:sp>
      <p:sp>
        <p:nvSpPr>
          <p:cNvPr id="15" name="TextBox 14"/>
          <p:cNvSpPr txBox="1"/>
          <p:nvPr/>
        </p:nvSpPr>
        <p:spPr>
          <a:xfrm>
            <a:off x="8692055" y="5523569"/>
            <a:ext cx="3118944" cy="707886"/>
          </a:xfrm>
          <a:prstGeom prst="rect">
            <a:avLst/>
          </a:prstGeom>
          <a:noFill/>
          <a:ln>
            <a:noFill/>
          </a:ln>
        </p:spPr>
        <p:txBody>
          <a:bodyPr wrap="square" rtlCol="0">
            <a:spAutoFit/>
          </a:bodyPr>
          <a:lstStyle/>
          <a:p>
            <a:pPr algn="ctr"/>
            <a:r>
              <a:rPr lang="en-US" sz="2000" dirty="0">
                <a:solidFill>
                  <a:srgbClr val="595A5C"/>
                </a:solidFill>
              </a:rPr>
              <a:t>Missile Defense Audit Results</a:t>
            </a:r>
          </a:p>
        </p:txBody>
      </p:sp>
      <p:sp>
        <p:nvSpPr>
          <p:cNvPr id="16" name="Freeform 28"/>
          <p:cNvSpPr>
            <a:spLocks noEditPoints="1"/>
          </p:cNvSpPr>
          <p:nvPr/>
        </p:nvSpPr>
        <p:spPr bwMode="auto">
          <a:xfrm>
            <a:off x="9746382" y="3339621"/>
            <a:ext cx="1016737" cy="1078979"/>
          </a:xfrm>
          <a:custGeom>
            <a:avLst/>
            <a:gdLst/>
            <a:ahLst/>
            <a:cxnLst>
              <a:cxn ang="0">
                <a:pos x="92" y="0"/>
              </a:cxn>
              <a:cxn ang="0">
                <a:pos x="31" y="0"/>
              </a:cxn>
              <a:cxn ang="0">
                <a:pos x="23" y="4"/>
              </a:cxn>
              <a:cxn ang="0">
                <a:pos x="3" y="23"/>
              </a:cxn>
              <a:cxn ang="0">
                <a:pos x="0" y="32"/>
              </a:cxn>
              <a:cxn ang="0">
                <a:pos x="0" y="118"/>
              </a:cxn>
              <a:cxn ang="0">
                <a:pos x="5" y="123"/>
              </a:cxn>
              <a:cxn ang="0">
                <a:pos x="92" y="123"/>
              </a:cxn>
              <a:cxn ang="0">
                <a:pos x="97" y="118"/>
              </a:cxn>
              <a:cxn ang="0">
                <a:pos x="97" y="5"/>
              </a:cxn>
              <a:cxn ang="0">
                <a:pos x="92" y="0"/>
              </a:cxn>
              <a:cxn ang="0">
                <a:pos x="30" y="7"/>
              </a:cxn>
              <a:cxn ang="0">
                <a:pos x="30" y="7"/>
              </a:cxn>
              <a:cxn ang="0">
                <a:pos x="30" y="29"/>
              </a:cxn>
              <a:cxn ang="0">
                <a:pos x="8" y="29"/>
              </a:cxn>
              <a:cxn ang="0">
                <a:pos x="30" y="7"/>
              </a:cxn>
              <a:cxn ang="0">
                <a:pos x="76" y="104"/>
              </a:cxn>
              <a:cxn ang="0">
                <a:pos x="21" y="104"/>
              </a:cxn>
              <a:cxn ang="0">
                <a:pos x="17" y="100"/>
              </a:cxn>
              <a:cxn ang="0">
                <a:pos x="21" y="96"/>
              </a:cxn>
              <a:cxn ang="0">
                <a:pos x="76" y="96"/>
              </a:cxn>
              <a:cxn ang="0">
                <a:pos x="80" y="100"/>
              </a:cxn>
              <a:cxn ang="0">
                <a:pos x="76" y="104"/>
              </a:cxn>
              <a:cxn ang="0">
                <a:pos x="76" y="84"/>
              </a:cxn>
              <a:cxn ang="0">
                <a:pos x="21" y="84"/>
              </a:cxn>
              <a:cxn ang="0">
                <a:pos x="17" y="80"/>
              </a:cxn>
              <a:cxn ang="0">
                <a:pos x="21" y="76"/>
              </a:cxn>
              <a:cxn ang="0">
                <a:pos x="76" y="76"/>
              </a:cxn>
              <a:cxn ang="0">
                <a:pos x="80" y="80"/>
              </a:cxn>
              <a:cxn ang="0">
                <a:pos x="76" y="84"/>
              </a:cxn>
              <a:cxn ang="0">
                <a:pos x="76" y="65"/>
              </a:cxn>
              <a:cxn ang="0">
                <a:pos x="21" y="65"/>
              </a:cxn>
              <a:cxn ang="0">
                <a:pos x="17" y="61"/>
              </a:cxn>
              <a:cxn ang="0">
                <a:pos x="21" y="57"/>
              </a:cxn>
              <a:cxn ang="0">
                <a:pos x="76" y="57"/>
              </a:cxn>
              <a:cxn ang="0">
                <a:pos x="80" y="61"/>
              </a:cxn>
              <a:cxn ang="0">
                <a:pos x="76" y="65"/>
              </a:cxn>
              <a:cxn ang="0">
                <a:pos x="76" y="46"/>
              </a:cxn>
              <a:cxn ang="0">
                <a:pos x="21" y="46"/>
              </a:cxn>
              <a:cxn ang="0">
                <a:pos x="17" y="42"/>
              </a:cxn>
              <a:cxn ang="0">
                <a:pos x="21" y="38"/>
              </a:cxn>
              <a:cxn ang="0">
                <a:pos x="76" y="38"/>
              </a:cxn>
              <a:cxn ang="0">
                <a:pos x="80" y="42"/>
              </a:cxn>
              <a:cxn ang="0">
                <a:pos x="76" y="46"/>
              </a:cxn>
            </a:cxnLst>
            <a:rect l="0" t="0" r="r" b="b"/>
            <a:pathLst>
              <a:path w="97" h="123">
                <a:moveTo>
                  <a:pt x="92" y="0"/>
                </a:moveTo>
                <a:cubicBezTo>
                  <a:pt x="31" y="0"/>
                  <a:pt x="31" y="0"/>
                  <a:pt x="31" y="0"/>
                </a:cubicBezTo>
                <a:cubicBezTo>
                  <a:pt x="29" y="0"/>
                  <a:pt x="25" y="2"/>
                  <a:pt x="23" y="4"/>
                </a:cubicBezTo>
                <a:cubicBezTo>
                  <a:pt x="3" y="23"/>
                  <a:pt x="3" y="23"/>
                  <a:pt x="3" y="23"/>
                </a:cubicBezTo>
                <a:cubicBezTo>
                  <a:pt x="1" y="25"/>
                  <a:pt x="0" y="29"/>
                  <a:pt x="0" y="32"/>
                </a:cubicBezTo>
                <a:cubicBezTo>
                  <a:pt x="0" y="118"/>
                  <a:pt x="0" y="118"/>
                  <a:pt x="0" y="118"/>
                </a:cubicBezTo>
                <a:cubicBezTo>
                  <a:pt x="0" y="121"/>
                  <a:pt x="2" y="123"/>
                  <a:pt x="5" y="123"/>
                </a:cubicBezTo>
                <a:cubicBezTo>
                  <a:pt x="92" y="123"/>
                  <a:pt x="92" y="123"/>
                  <a:pt x="92" y="123"/>
                </a:cubicBezTo>
                <a:cubicBezTo>
                  <a:pt x="94" y="123"/>
                  <a:pt x="97" y="121"/>
                  <a:pt x="97" y="118"/>
                </a:cubicBezTo>
                <a:cubicBezTo>
                  <a:pt x="97" y="5"/>
                  <a:pt x="97" y="5"/>
                  <a:pt x="97" y="5"/>
                </a:cubicBezTo>
                <a:cubicBezTo>
                  <a:pt x="97" y="2"/>
                  <a:pt x="94" y="0"/>
                  <a:pt x="92" y="0"/>
                </a:cubicBezTo>
                <a:close/>
                <a:moveTo>
                  <a:pt x="30" y="7"/>
                </a:moveTo>
                <a:cubicBezTo>
                  <a:pt x="30" y="7"/>
                  <a:pt x="30" y="7"/>
                  <a:pt x="30" y="7"/>
                </a:cubicBezTo>
                <a:cubicBezTo>
                  <a:pt x="30" y="29"/>
                  <a:pt x="30" y="29"/>
                  <a:pt x="30" y="29"/>
                </a:cubicBezTo>
                <a:cubicBezTo>
                  <a:pt x="8" y="29"/>
                  <a:pt x="8" y="29"/>
                  <a:pt x="8" y="29"/>
                </a:cubicBezTo>
                <a:lnTo>
                  <a:pt x="30" y="7"/>
                </a:lnTo>
                <a:close/>
                <a:moveTo>
                  <a:pt x="76" y="104"/>
                </a:moveTo>
                <a:cubicBezTo>
                  <a:pt x="21" y="104"/>
                  <a:pt x="21" y="104"/>
                  <a:pt x="21" y="104"/>
                </a:cubicBezTo>
                <a:cubicBezTo>
                  <a:pt x="19" y="104"/>
                  <a:pt x="17" y="102"/>
                  <a:pt x="17" y="100"/>
                </a:cubicBezTo>
                <a:cubicBezTo>
                  <a:pt x="17" y="98"/>
                  <a:pt x="19" y="96"/>
                  <a:pt x="21" y="96"/>
                </a:cubicBezTo>
                <a:cubicBezTo>
                  <a:pt x="76" y="96"/>
                  <a:pt x="76" y="96"/>
                  <a:pt x="76" y="96"/>
                </a:cubicBezTo>
                <a:cubicBezTo>
                  <a:pt x="78" y="96"/>
                  <a:pt x="80" y="98"/>
                  <a:pt x="80" y="100"/>
                </a:cubicBezTo>
                <a:cubicBezTo>
                  <a:pt x="80" y="102"/>
                  <a:pt x="78" y="104"/>
                  <a:pt x="76" y="104"/>
                </a:cubicBezTo>
                <a:close/>
                <a:moveTo>
                  <a:pt x="76" y="84"/>
                </a:moveTo>
                <a:cubicBezTo>
                  <a:pt x="21" y="84"/>
                  <a:pt x="21" y="84"/>
                  <a:pt x="21" y="84"/>
                </a:cubicBezTo>
                <a:cubicBezTo>
                  <a:pt x="19" y="84"/>
                  <a:pt x="17" y="83"/>
                  <a:pt x="17" y="80"/>
                </a:cubicBezTo>
                <a:cubicBezTo>
                  <a:pt x="17" y="78"/>
                  <a:pt x="19" y="76"/>
                  <a:pt x="21" y="76"/>
                </a:cubicBezTo>
                <a:cubicBezTo>
                  <a:pt x="76" y="76"/>
                  <a:pt x="76" y="76"/>
                  <a:pt x="76" y="76"/>
                </a:cubicBezTo>
                <a:cubicBezTo>
                  <a:pt x="78" y="76"/>
                  <a:pt x="80" y="78"/>
                  <a:pt x="80" y="80"/>
                </a:cubicBezTo>
                <a:cubicBezTo>
                  <a:pt x="80" y="83"/>
                  <a:pt x="78" y="84"/>
                  <a:pt x="76" y="84"/>
                </a:cubicBezTo>
                <a:close/>
                <a:moveTo>
                  <a:pt x="76" y="65"/>
                </a:moveTo>
                <a:cubicBezTo>
                  <a:pt x="21" y="65"/>
                  <a:pt x="21" y="65"/>
                  <a:pt x="21" y="65"/>
                </a:cubicBezTo>
                <a:cubicBezTo>
                  <a:pt x="19" y="65"/>
                  <a:pt x="17" y="63"/>
                  <a:pt x="17" y="61"/>
                </a:cubicBezTo>
                <a:cubicBezTo>
                  <a:pt x="17" y="58"/>
                  <a:pt x="19" y="57"/>
                  <a:pt x="21" y="57"/>
                </a:cubicBezTo>
                <a:cubicBezTo>
                  <a:pt x="76" y="57"/>
                  <a:pt x="76" y="57"/>
                  <a:pt x="76" y="57"/>
                </a:cubicBezTo>
                <a:cubicBezTo>
                  <a:pt x="78" y="57"/>
                  <a:pt x="80" y="58"/>
                  <a:pt x="80" y="61"/>
                </a:cubicBezTo>
                <a:cubicBezTo>
                  <a:pt x="80" y="63"/>
                  <a:pt x="78" y="65"/>
                  <a:pt x="76" y="65"/>
                </a:cubicBezTo>
                <a:close/>
                <a:moveTo>
                  <a:pt x="76" y="46"/>
                </a:moveTo>
                <a:cubicBezTo>
                  <a:pt x="21" y="46"/>
                  <a:pt x="21" y="46"/>
                  <a:pt x="21" y="46"/>
                </a:cubicBezTo>
                <a:cubicBezTo>
                  <a:pt x="19" y="46"/>
                  <a:pt x="17" y="44"/>
                  <a:pt x="17" y="42"/>
                </a:cubicBezTo>
                <a:cubicBezTo>
                  <a:pt x="17" y="40"/>
                  <a:pt x="19" y="38"/>
                  <a:pt x="21" y="38"/>
                </a:cubicBezTo>
                <a:cubicBezTo>
                  <a:pt x="76" y="38"/>
                  <a:pt x="76" y="38"/>
                  <a:pt x="76" y="38"/>
                </a:cubicBezTo>
                <a:cubicBezTo>
                  <a:pt x="78" y="38"/>
                  <a:pt x="80" y="40"/>
                  <a:pt x="80" y="42"/>
                </a:cubicBezTo>
                <a:cubicBezTo>
                  <a:pt x="80" y="44"/>
                  <a:pt x="78" y="46"/>
                  <a:pt x="76" y="4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899" tIns="60949" rIns="121899" bIns="60949" numCol="1" anchor="t" anchorCtr="0" compatLnSpc="1">
            <a:prstTxWarp prst="textNoShape">
              <a:avLst/>
            </a:prstTxWarp>
          </a:bodyPr>
          <a:lstStyle/>
          <a:p>
            <a:endParaRPr lang="en-US" dirty="0">
              <a:solidFill>
                <a:schemeClr val="bg2"/>
              </a:solidFill>
            </a:endParaRPr>
          </a:p>
        </p:txBody>
      </p:sp>
      <p:sp>
        <p:nvSpPr>
          <p:cNvPr id="17" name="Freeform 16"/>
          <p:cNvSpPr>
            <a:spLocks/>
          </p:cNvSpPr>
          <p:nvPr/>
        </p:nvSpPr>
        <p:spPr bwMode="auto">
          <a:xfrm>
            <a:off x="9958405" y="3555728"/>
            <a:ext cx="674147" cy="639110"/>
          </a:xfrm>
          <a:custGeom>
            <a:avLst/>
            <a:gdLst>
              <a:gd name="T0" fmla="*/ 95 w 98"/>
              <a:gd name="T1" fmla="*/ 0 h 93"/>
              <a:gd name="T2" fmla="*/ 98 w 98"/>
              <a:gd name="T3" fmla="*/ 4 h 93"/>
              <a:gd name="T4" fmla="*/ 64 w 98"/>
              <a:gd name="T5" fmla="*/ 39 h 93"/>
              <a:gd name="T6" fmla="*/ 36 w 98"/>
              <a:gd name="T7" fmla="*/ 83 h 93"/>
              <a:gd name="T8" fmla="*/ 31 w 98"/>
              <a:gd name="T9" fmla="*/ 86 h 93"/>
              <a:gd name="T10" fmla="*/ 22 w 98"/>
              <a:gd name="T11" fmla="*/ 93 h 93"/>
              <a:gd name="T12" fmla="*/ 18 w 98"/>
              <a:gd name="T13" fmla="*/ 82 h 93"/>
              <a:gd name="T14" fmla="*/ 16 w 98"/>
              <a:gd name="T15" fmla="*/ 77 h 93"/>
              <a:gd name="T16" fmla="*/ 8 w 98"/>
              <a:gd name="T17" fmla="*/ 63 h 93"/>
              <a:gd name="T18" fmla="*/ 0 w 98"/>
              <a:gd name="T19" fmla="*/ 57 h 93"/>
              <a:gd name="T20" fmla="*/ 14 w 98"/>
              <a:gd name="T21" fmla="*/ 49 h 93"/>
              <a:gd name="T22" fmla="*/ 26 w 98"/>
              <a:gd name="T23" fmla="*/ 63 h 93"/>
              <a:gd name="T24" fmla="*/ 28 w 98"/>
              <a:gd name="T25" fmla="*/ 68 h 93"/>
              <a:gd name="T26" fmla="*/ 59 w 98"/>
              <a:gd name="T27" fmla="*/ 29 h 93"/>
              <a:gd name="T28" fmla="*/ 95 w 98"/>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3">
                <a:moveTo>
                  <a:pt x="95" y="0"/>
                </a:moveTo>
                <a:cubicBezTo>
                  <a:pt x="98" y="4"/>
                  <a:pt x="98" y="4"/>
                  <a:pt x="98" y="4"/>
                </a:cubicBezTo>
                <a:cubicBezTo>
                  <a:pt x="88" y="11"/>
                  <a:pt x="76" y="23"/>
                  <a:pt x="64" y="39"/>
                </a:cubicBezTo>
                <a:cubicBezTo>
                  <a:pt x="52" y="54"/>
                  <a:pt x="42" y="69"/>
                  <a:pt x="36" y="83"/>
                </a:cubicBezTo>
                <a:cubicBezTo>
                  <a:pt x="31" y="86"/>
                  <a:pt x="31" y="86"/>
                  <a:pt x="31" y="86"/>
                </a:cubicBezTo>
                <a:cubicBezTo>
                  <a:pt x="26" y="89"/>
                  <a:pt x="24" y="91"/>
                  <a:pt x="22" y="93"/>
                </a:cubicBezTo>
                <a:cubicBezTo>
                  <a:pt x="21" y="91"/>
                  <a:pt x="20" y="87"/>
                  <a:pt x="18" y="82"/>
                </a:cubicBezTo>
                <a:cubicBezTo>
                  <a:pt x="16" y="77"/>
                  <a:pt x="16" y="77"/>
                  <a:pt x="16" y="77"/>
                </a:cubicBezTo>
                <a:cubicBezTo>
                  <a:pt x="13" y="71"/>
                  <a:pt x="11" y="66"/>
                  <a:pt x="8" y="63"/>
                </a:cubicBezTo>
                <a:cubicBezTo>
                  <a:pt x="6" y="60"/>
                  <a:pt x="3" y="58"/>
                  <a:pt x="0" y="57"/>
                </a:cubicBezTo>
                <a:cubicBezTo>
                  <a:pt x="5" y="51"/>
                  <a:pt x="10" y="49"/>
                  <a:pt x="14" y="49"/>
                </a:cubicBezTo>
                <a:cubicBezTo>
                  <a:pt x="18" y="49"/>
                  <a:pt x="22" y="54"/>
                  <a:pt x="26" y="63"/>
                </a:cubicBezTo>
                <a:cubicBezTo>
                  <a:pt x="28" y="68"/>
                  <a:pt x="28" y="68"/>
                  <a:pt x="28" y="68"/>
                </a:cubicBezTo>
                <a:cubicBezTo>
                  <a:pt x="36" y="55"/>
                  <a:pt x="46" y="42"/>
                  <a:pt x="59" y="29"/>
                </a:cubicBezTo>
                <a:cubicBezTo>
                  <a:pt x="71" y="17"/>
                  <a:pt x="83" y="7"/>
                  <a:pt x="95" y="0"/>
                </a:cubicBezTo>
                <a:close/>
              </a:path>
            </a:pathLst>
          </a:custGeom>
          <a:solidFill>
            <a:srgbClr val="28637E"/>
          </a:solidFill>
          <a:ln w="9525">
            <a:noFill/>
            <a:round/>
            <a:headEnd/>
            <a:tailEnd/>
          </a:ln>
          <a:effectLst/>
        </p:spPr>
        <p:txBody>
          <a:bodyPr vert="horz" wrap="square" lIns="91448" tIns="45726" rIns="91448" bIns="4572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83">
              <a:lnSpc>
                <a:spcPct val="90000"/>
              </a:lnSpc>
              <a:spcAft>
                <a:spcPts val="225"/>
              </a:spcAft>
              <a:defRPr/>
            </a:pPr>
            <a:endParaRPr lang="en-US" sz="1400" dirty="0">
              <a:solidFill>
                <a:srgbClr val="000000"/>
              </a:solidFill>
              <a:latin typeface="Arial"/>
            </a:endParaRPr>
          </a:p>
        </p:txBody>
      </p:sp>
    </p:spTree>
    <p:extLst>
      <p:ext uri="{BB962C8B-B14F-4D97-AF65-F5344CB8AC3E}">
        <p14:creationId xmlns:p14="http://schemas.microsoft.com/office/powerpoint/2010/main" val="1256041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3562-7C51-814E-AD0E-77717C01E4DE}"/>
              </a:ext>
            </a:extLst>
          </p:cNvPr>
          <p:cNvSpPr>
            <a:spLocks noGrp="1"/>
          </p:cNvSpPr>
          <p:nvPr>
            <p:ph type="title"/>
          </p:nvPr>
        </p:nvSpPr>
        <p:spPr/>
        <p:txBody>
          <a:bodyPr/>
          <a:lstStyle/>
          <a:p>
            <a:r>
              <a:rPr lang="en-US" dirty="0"/>
              <a:t>What if I don’t have an SSP &amp; POAM yet?</a:t>
            </a:r>
          </a:p>
        </p:txBody>
      </p:sp>
      <p:sp>
        <p:nvSpPr>
          <p:cNvPr id="3" name="Content Placeholder 2">
            <a:extLst>
              <a:ext uri="{FF2B5EF4-FFF2-40B4-BE49-F238E27FC236}">
                <a16:creationId xmlns:a16="http://schemas.microsoft.com/office/drawing/2014/main" id="{80D47BAE-0079-D749-A445-92549DE3D4E4}"/>
              </a:ext>
            </a:extLst>
          </p:cNvPr>
          <p:cNvSpPr>
            <a:spLocks noGrp="1"/>
          </p:cNvSpPr>
          <p:nvPr>
            <p:ph sz="half" idx="1"/>
          </p:nvPr>
        </p:nvSpPr>
        <p:spPr>
          <a:xfrm>
            <a:off x="714937" y="2482647"/>
            <a:ext cx="5030509" cy="3146991"/>
          </a:xfrm>
        </p:spPr>
        <p:style>
          <a:lnRef idx="2">
            <a:schemeClr val="accent5"/>
          </a:lnRef>
          <a:fillRef idx="1">
            <a:schemeClr val="lt1"/>
          </a:fillRef>
          <a:effectRef idx="0">
            <a:schemeClr val="accent5"/>
          </a:effectRef>
          <a:fontRef idx="minor">
            <a:schemeClr val="dk1"/>
          </a:fontRef>
        </p:style>
        <p:txBody>
          <a:bodyPr/>
          <a:lstStyle/>
          <a:p>
            <a:pPr marL="0" indent="0" algn="ctr">
              <a:buNone/>
            </a:pPr>
            <a:r>
              <a:rPr lang="en-US" dirty="0"/>
              <a:t>The requiring activity may consider in an overall risk management decision whether it is advisable to pursue a contract with the contractor.</a:t>
            </a:r>
          </a:p>
          <a:p>
            <a:endParaRPr lang="en-US" dirty="0"/>
          </a:p>
        </p:txBody>
      </p:sp>
      <p:sp>
        <p:nvSpPr>
          <p:cNvPr id="4" name="Content Placeholder 3">
            <a:extLst>
              <a:ext uri="{FF2B5EF4-FFF2-40B4-BE49-F238E27FC236}">
                <a16:creationId xmlns:a16="http://schemas.microsoft.com/office/drawing/2014/main" id="{FF28C0C3-86DC-504B-9368-BF32F15966C6}"/>
              </a:ext>
            </a:extLst>
          </p:cNvPr>
          <p:cNvSpPr>
            <a:spLocks noGrp="1"/>
          </p:cNvSpPr>
          <p:nvPr>
            <p:ph sz="half" idx="2"/>
          </p:nvPr>
        </p:nvSpPr>
        <p:spPr>
          <a:xfrm>
            <a:off x="6551890" y="2492284"/>
            <a:ext cx="5030510" cy="3146991"/>
          </a:xfrm>
        </p:spPr>
        <p:style>
          <a:lnRef idx="2">
            <a:schemeClr val="accent5"/>
          </a:lnRef>
          <a:fillRef idx="1">
            <a:schemeClr val="lt1"/>
          </a:fillRef>
          <a:effectRef idx="0">
            <a:schemeClr val="accent5"/>
          </a:effectRef>
          <a:fontRef idx="minor">
            <a:schemeClr val="dk1"/>
          </a:fontRef>
        </p:style>
        <p:txBody>
          <a:bodyPr/>
          <a:lstStyle/>
          <a:p>
            <a:pPr marL="0" indent="0" algn="ctr">
              <a:buNone/>
            </a:pPr>
            <a:r>
              <a:rPr lang="en-US" dirty="0"/>
              <a:t>The requiring activity is not precluded from stating in the solicitation that it will consider the contractor’s implementation of 800-171 as part of the source selection process.</a:t>
            </a:r>
          </a:p>
          <a:p>
            <a:endParaRPr lang="en-US" dirty="0"/>
          </a:p>
        </p:txBody>
      </p:sp>
      <p:sp>
        <p:nvSpPr>
          <p:cNvPr id="5" name="Rectangle 4">
            <a:extLst>
              <a:ext uri="{FF2B5EF4-FFF2-40B4-BE49-F238E27FC236}">
                <a16:creationId xmlns:a16="http://schemas.microsoft.com/office/drawing/2014/main" id="{5E093357-9EC5-A040-A6C5-0DBC4C945E4F}"/>
              </a:ext>
            </a:extLst>
          </p:cNvPr>
          <p:cNvSpPr/>
          <p:nvPr/>
        </p:nvSpPr>
        <p:spPr>
          <a:xfrm>
            <a:off x="714937" y="1568247"/>
            <a:ext cx="5030510" cy="914400"/>
          </a:xfrm>
          <a:prstGeom prst="rect">
            <a:avLst/>
          </a:prstGeom>
        </p:spPr>
        <p:style>
          <a:lnRef idx="2">
            <a:schemeClr val="accent5"/>
          </a:lnRef>
          <a:fillRef idx="1">
            <a:schemeClr val="lt1"/>
          </a:fillRef>
          <a:effectRef idx="0">
            <a:schemeClr val="accent5"/>
          </a:effectRef>
          <a:fontRef idx="minor">
            <a:schemeClr val="dk1"/>
          </a:fontRef>
        </p:style>
        <p:txBody>
          <a:bodyPr vert="horz" lIns="0" tIns="45720" rIns="0" bIns="45720" rtlCol="0" anchor="ctr">
            <a:noAutofit/>
          </a:bodyPr>
          <a:lstStyle/>
          <a:p>
            <a:pPr algn="ctr">
              <a:spcBef>
                <a:spcPts val="1200"/>
              </a:spcBef>
            </a:pPr>
            <a:r>
              <a:rPr lang="en-US" sz="3200" b="1" dirty="0">
                <a:solidFill>
                  <a:schemeClr val="dk1"/>
                </a:solidFill>
              </a:rPr>
              <a:t>FAQ 18</a:t>
            </a:r>
          </a:p>
        </p:txBody>
      </p:sp>
      <p:sp>
        <p:nvSpPr>
          <p:cNvPr id="6" name="Rectangle 5">
            <a:extLst>
              <a:ext uri="{FF2B5EF4-FFF2-40B4-BE49-F238E27FC236}">
                <a16:creationId xmlns:a16="http://schemas.microsoft.com/office/drawing/2014/main" id="{C6BD52DA-C764-A94D-978F-CFBF87E4820B}"/>
              </a:ext>
            </a:extLst>
          </p:cNvPr>
          <p:cNvSpPr/>
          <p:nvPr/>
        </p:nvSpPr>
        <p:spPr>
          <a:xfrm>
            <a:off x="6551890" y="1568247"/>
            <a:ext cx="5030510" cy="914400"/>
          </a:xfrm>
          <a:prstGeom prst="rect">
            <a:avLst/>
          </a:prstGeom>
        </p:spPr>
        <p:style>
          <a:lnRef idx="2">
            <a:schemeClr val="accent5"/>
          </a:lnRef>
          <a:fillRef idx="1">
            <a:schemeClr val="lt1"/>
          </a:fillRef>
          <a:effectRef idx="0">
            <a:schemeClr val="accent5"/>
          </a:effectRef>
          <a:fontRef idx="minor">
            <a:schemeClr val="dk1"/>
          </a:fontRef>
        </p:style>
        <p:txBody>
          <a:bodyPr vert="horz" lIns="0" tIns="45720" rIns="0" bIns="45720" rtlCol="0" anchor="ctr">
            <a:noAutofit/>
          </a:bodyPr>
          <a:lstStyle/>
          <a:p>
            <a:pPr algn="ctr">
              <a:spcBef>
                <a:spcPts val="1200"/>
              </a:spcBef>
            </a:pPr>
            <a:r>
              <a:rPr lang="en-US" sz="3200" b="1" dirty="0">
                <a:solidFill>
                  <a:schemeClr val="dk1"/>
                </a:solidFill>
              </a:rPr>
              <a:t>FAQ 45</a:t>
            </a:r>
          </a:p>
        </p:txBody>
      </p:sp>
      <p:sp>
        <p:nvSpPr>
          <p:cNvPr id="7" name="TextBox 6">
            <a:extLst>
              <a:ext uri="{FF2B5EF4-FFF2-40B4-BE49-F238E27FC236}">
                <a16:creationId xmlns:a16="http://schemas.microsoft.com/office/drawing/2014/main" id="{E679AC0E-90AD-684D-A4F2-3B39239645D1}"/>
              </a:ext>
            </a:extLst>
          </p:cNvPr>
          <p:cNvSpPr txBox="1"/>
          <p:nvPr/>
        </p:nvSpPr>
        <p:spPr>
          <a:xfrm>
            <a:off x="2221391" y="5029473"/>
            <a:ext cx="7921781" cy="120032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a:t>If you signed a contract with DFARS requirements and do not yet have an SSP and POAM, if identified, you could be subject to penalty under the False Claims Act.</a:t>
            </a:r>
          </a:p>
        </p:txBody>
      </p:sp>
    </p:spTree>
    <p:extLst>
      <p:ext uri="{BB962C8B-B14F-4D97-AF65-F5344CB8AC3E}">
        <p14:creationId xmlns:p14="http://schemas.microsoft.com/office/powerpoint/2010/main" val="130166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going to Audit my compliance?</a:t>
            </a:r>
          </a:p>
        </p:txBody>
      </p:sp>
      <p:graphicFrame>
        <p:nvGraphicFramePr>
          <p:cNvPr id="5" name="Diagram 4"/>
          <p:cNvGraphicFramePr/>
          <p:nvPr>
            <p:extLst>
              <p:ext uri="{D42A27DB-BD31-4B8C-83A1-F6EECF244321}">
                <p14:modId xmlns:p14="http://schemas.microsoft.com/office/powerpoint/2010/main" val="216860075"/>
              </p:ext>
            </p:extLst>
          </p:nvPr>
        </p:nvGraphicFramePr>
        <p:xfrm>
          <a:off x="609599" y="1457325"/>
          <a:ext cx="10972800" cy="4681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5" name="Group 34">
            <a:extLst>
              <a:ext uri="{FF2B5EF4-FFF2-40B4-BE49-F238E27FC236}">
                <a16:creationId xmlns:a16="http://schemas.microsoft.com/office/drawing/2014/main" id="{66384A72-D49D-DD45-A32A-C7F594BE2932}"/>
              </a:ext>
            </a:extLst>
          </p:cNvPr>
          <p:cNvGrpSpPr/>
          <p:nvPr/>
        </p:nvGrpSpPr>
        <p:grpSpPr>
          <a:xfrm>
            <a:off x="848587" y="1896171"/>
            <a:ext cx="587855" cy="587855"/>
            <a:chOff x="667639" y="3327752"/>
            <a:chExt cx="783807" cy="783807"/>
          </a:xfrm>
          <a:solidFill>
            <a:srgbClr val="DA543A"/>
          </a:solidFill>
        </p:grpSpPr>
        <p:pic>
          <p:nvPicPr>
            <p:cNvPr id="36" name="Picture 35">
              <a:extLst>
                <a:ext uri="{FF2B5EF4-FFF2-40B4-BE49-F238E27FC236}">
                  <a16:creationId xmlns:a16="http://schemas.microsoft.com/office/drawing/2014/main" id="{74F4CE61-A527-824F-A26E-7C5A86C718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674" y="3479342"/>
              <a:ext cx="639738" cy="588558"/>
            </a:xfrm>
            <a:prstGeom prst="ellipse">
              <a:avLst/>
            </a:prstGeom>
            <a:grpFill/>
            <a:ln>
              <a:solidFill>
                <a:schemeClr val="bg1"/>
              </a:solidFill>
            </a:ln>
          </p:spPr>
        </p:pic>
        <p:sp>
          <p:nvSpPr>
            <p:cNvPr id="37" name="Donut 36">
              <a:extLst>
                <a:ext uri="{FF2B5EF4-FFF2-40B4-BE49-F238E27FC236}">
                  <a16:creationId xmlns:a16="http://schemas.microsoft.com/office/drawing/2014/main" id="{7BC4B2CE-A6BA-8240-A329-959403DD6FA9}"/>
                </a:ext>
              </a:extLst>
            </p:cNvPr>
            <p:cNvSpPr/>
            <p:nvPr/>
          </p:nvSpPr>
          <p:spPr>
            <a:xfrm>
              <a:off x="667639" y="3327752"/>
              <a:ext cx="783807" cy="783807"/>
            </a:xfrm>
            <a:prstGeom prst="donut">
              <a:avLst>
                <a:gd name="adj" fmla="val 8705"/>
              </a:avLst>
            </a:prstGeom>
            <a:solidFill>
              <a:srgbClr val="DA543A"/>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pic>
        <p:nvPicPr>
          <p:cNvPr id="38" name="Picture 37">
            <a:extLst>
              <a:ext uri="{FF2B5EF4-FFF2-40B4-BE49-F238E27FC236}">
                <a16:creationId xmlns:a16="http://schemas.microsoft.com/office/drawing/2014/main" id="{F3E76C0B-F41A-9241-8E6E-7615C6794527}"/>
              </a:ext>
            </a:extLst>
          </p:cNvPr>
          <p:cNvPicPr>
            <a:picLocks noChangeAspect="1"/>
          </p:cNvPicPr>
          <p:nvPr/>
        </p:nvPicPr>
        <p:blipFill>
          <a:blip r:embed="rId8"/>
          <a:stretch>
            <a:fillRect/>
          </a:stretch>
        </p:blipFill>
        <p:spPr>
          <a:xfrm>
            <a:off x="1255237" y="2950434"/>
            <a:ext cx="595612" cy="595612"/>
          </a:xfrm>
          <a:prstGeom prst="rect">
            <a:avLst/>
          </a:prstGeom>
        </p:spPr>
      </p:pic>
      <p:sp>
        <p:nvSpPr>
          <p:cNvPr id="39" name="Freeform 1626">
            <a:extLst>
              <a:ext uri="{FF2B5EF4-FFF2-40B4-BE49-F238E27FC236}">
                <a16:creationId xmlns:a16="http://schemas.microsoft.com/office/drawing/2014/main" id="{29D8E317-46E4-FB41-A330-74C3679937F3}"/>
              </a:ext>
            </a:extLst>
          </p:cNvPr>
          <p:cNvSpPr>
            <a:spLocks noChangeAspect="1" noEditPoints="1"/>
          </p:cNvSpPr>
          <p:nvPr/>
        </p:nvSpPr>
        <p:spPr bwMode="auto">
          <a:xfrm>
            <a:off x="1286408" y="4053735"/>
            <a:ext cx="533269" cy="494177"/>
          </a:xfrm>
          <a:custGeom>
            <a:avLst/>
            <a:gdLst>
              <a:gd name="T0" fmla="*/ 406 w 1063"/>
              <a:gd name="T1" fmla="*/ 520 h 987"/>
              <a:gd name="T2" fmla="*/ 438 w 1063"/>
              <a:gd name="T3" fmla="*/ 552 h 987"/>
              <a:gd name="T4" fmla="*/ 504 w 1063"/>
              <a:gd name="T5" fmla="*/ 608 h 987"/>
              <a:gd name="T6" fmla="*/ 582 w 1063"/>
              <a:gd name="T7" fmla="*/ 589 h 987"/>
              <a:gd name="T8" fmla="*/ 639 w 1063"/>
              <a:gd name="T9" fmla="*/ 538 h 987"/>
              <a:gd name="T10" fmla="*/ 652 w 1063"/>
              <a:gd name="T11" fmla="*/ 504 h 987"/>
              <a:gd name="T12" fmla="*/ 674 w 1063"/>
              <a:gd name="T13" fmla="*/ 418 h 987"/>
              <a:gd name="T14" fmla="*/ 725 w 1063"/>
              <a:gd name="T15" fmla="*/ 289 h 987"/>
              <a:gd name="T16" fmla="*/ 732 w 1063"/>
              <a:gd name="T17" fmla="*/ 161 h 987"/>
              <a:gd name="T18" fmla="*/ 676 w 1063"/>
              <a:gd name="T19" fmla="*/ 56 h 987"/>
              <a:gd name="T20" fmla="*/ 572 w 1063"/>
              <a:gd name="T21" fmla="*/ 3 h 987"/>
              <a:gd name="T22" fmla="*/ 452 w 1063"/>
              <a:gd name="T23" fmla="*/ 15 h 987"/>
              <a:gd name="T24" fmla="*/ 362 w 1063"/>
              <a:gd name="T25" fmla="*/ 87 h 987"/>
              <a:gd name="T26" fmla="*/ 328 w 1063"/>
              <a:gd name="T27" fmla="*/ 205 h 987"/>
              <a:gd name="T28" fmla="*/ 350 w 1063"/>
              <a:gd name="T29" fmla="*/ 333 h 987"/>
              <a:gd name="T30" fmla="*/ 413 w 1063"/>
              <a:gd name="T31" fmla="*/ 453 h 987"/>
              <a:gd name="T32" fmla="*/ 462 w 1063"/>
              <a:gd name="T33" fmla="*/ 693 h 987"/>
              <a:gd name="T34" fmla="*/ 523 w 1063"/>
              <a:gd name="T35" fmla="*/ 987 h 987"/>
              <a:gd name="T36" fmla="*/ 601 w 1063"/>
              <a:gd name="T37" fmla="*/ 693 h 987"/>
              <a:gd name="T38" fmla="*/ 336 w 1063"/>
              <a:gd name="T39" fmla="*/ 570 h 987"/>
              <a:gd name="T40" fmla="*/ 268 w 1063"/>
              <a:gd name="T41" fmla="*/ 594 h 987"/>
              <a:gd name="T42" fmla="*/ 177 w 1063"/>
              <a:gd name="T43" fmla="*/ 627 h 987"/>
              <a:gd name="T44" fmla="*/ 102 w 1063"/>
              <a:gd name="T45" fmla="*/ 652 h 987"/>
              <a:gd name="T46" fmla="*/ 49 w 1063"/>
              <a:gd name="T47" fmla="*/ 683 h 987"/>
              <a:gd name="T48" fmla="*/ 27 w 1063"/>
              <a:gd name="T49" fmla="*/ 723 h 987"/>
              <a:gd name="T50" fmla="*/ 17 w 1063"/>
              <a:gd name="T51" fmla="*/ 795 h 987"/>
              <a:gd name="T52" fmla="*/ 5 w 1063"/>
              <a:gd name="T53" fmla="*/ 880 h 987"/>
              <a:gd name="T54" fmla="*/ 0 w 1063"/>
              <a:gd name="T55" fmla="*/ 922 h 987"/>
              <a:gd name="T56" fmla="*/ 37 w 1063"/>
              <a:gd name="T57" fmla="*/ 934 h 987"/>
              <a:gd name="T58" fmla="*/ 156 w 1063"/>
              <a:gd name="T59" fmla="*/ 959 h 987"/>
              <a:gd name="T60" fmla="*/ 362 w 1063"/>
              <a:gd name="T61" fmla="*/ 981 h 987"/>
              <a:gd name="T62" fmla="*/ 363 w 1063"/>
              <a:gd name="T63" fmla="*/ 560 h 987"/>
              <a:gd name="T64" fmla="*/ 1026 w 1063"/>
              <a:gd name="T65" fmla="*/ 698 h 987"/>
              <a:gd name="T66" fmla="*/ 975 w 1063"/>
              <a:gd name="T67" fmla="*/ 657 h 987"/>
              <a:gd name="T68" fmla="*/ 915 w 1063"/>
              <a:gd name="T69" fmla="*/ 637 h 987"/>
              <a:gd name="T70" fmla="*/ 825 w 1063"/>
              <a:gd name="T71" fmla="*/ 604 h 987"/>
              <a:gd name="T72" fmla="*/ 744 w 1063"/>
              <a:gd name="T73" fmla="*/ 577 h 987"/>
              <a:gd name="T74" fmla="*/ 700 w 1063"/>
              <a:gd name="T75" fmla="*/ 560 h 987"/>
              <a:gd name="T76" fmla="*/ 700 w 1063"/>
              <a:gd name="T77" fmla="*/ 981 h 987"/>
              <a:gd name="T78" fmla="*/ 902 w 1063"/>
              <a:gd name="T79" fmla="*/ 959 h 987"/>
              <a:gd name="T80" fmla="*/ 1024 w 1063"/>
              <a:gd name="T81" fmla="*/ 934 h 987"/>
              <a:gd name="T82" fmla="*/ 1063 w 1063"/>
              <a:gd name="T83" fmla="*/ 922 h 987"/>
              <a:gd name="T84" fmla="*/ 1058 w 1063"/>
              <a:gd name="T85" fmla="*/ 880 h 987"/>
              <a:gd name="T86" fmla="*/ 1046 w 1063"/>
              <a:gd name="T87" fmla="*/ 795 h 987"/>
              <a:gd name="T88" fmla="*/ 1034 w 1063"/>
              <a:gd name="T89" fmla="*/ 723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3" h="987">
                <a:moveTo>
                  <a:pt x="413" y="487"/>
                </a:moveTo>
                <a:lnTo>
                  <a:pt x="411" y="504"/>
                </a:lnTo>
                <a:lnTo>
                  <a:pt x="406" y="520"/>
                </a:lnTo>
                <a:lnTo>
                  <a:pt x="413" y="526"/>
                </a:lnTo>
                <a:lnTo>
                  <a:pt x="425" y="538"/>
                </a:lnTo>
                <a:lnTo>
                  <a:pt x="438" y="552"/>
                </a:lnTo>
                <a:lnTo>
                  <a:pt x="458" y="570"/>
                </a:lnTo>
                <a:lnTo>
                  <a:pt x="479" y="589"/>
                </a:lnTo>
                <a:lnTo>
                  <a:pt x="504" y="608"/>
                </a:lnTo>
                <a:lnTo>
                  <a:pt x="532" y="627"/>
                </a:lnTo>
                <a:lnTo>
                  <a:pt x="559" y="608"/>
                </a:lnTo>
                <a:lnTo>
                  <a:pt x="582" y="589"/>
                </a:lnTo>
                <a:lnTo>
                  <a:pt x="605" y="570"/>
                </a:lnTo>
                <a:lnTo>
                  <a:pt x="623" y="554"/>
                </a:lnTo>
                <a:lnTo>
                  <a:pt x="639" y="538"/>
                </a:lnTo>
                <a:lnTo>
                  <a:pt x="650" y="528"/>
                </a:lnTo>
                <a:lnTo>
                  <a:pt x="657" y="520"/>
                </a:lnTo>
                <a:lnTo>
                  <a:pt x="652" y="504"/>
                </a:lnTo>
                <a:lnTo>
                  <a:pt x="650" y="487"/>
                </a:lnTo>
                <a:lnTo>
                  <a:pt x="650" y="453"/>
                </a:lnTo>
                <a:lnTo>
                  <a:pt x="674" y="418"/>
                </a:lnTo>
                <a:lnTo>
                  <a:pt x="695" y="375"/>
                </a:lnTo>
                <a:lnTo>
                  <a:pt x="712" y="333"/>
                </a:lnTo>
                <a:lnTo>
                  <a:pt x="725" y="289"/>
                </a:lnTo>
                <a:lnTo>
                  <a:pt x="734" y="246"/>
                </a:lnTo>
                <a:lnTo>
                  <a:pt x="735" y="205"/>
                </a:lnTo>
                <a:lnTo>
                  <a:pt x="732" y="161"/>
                </a:lnTo>
                <a:lnTo>
                  <a:pt x="720" y="122"/>
                </a:lnTo>
                <a:lnTo>
                  <a:pt x="701" y="87"/>
                </a:lnTo>
                <a:lnTo>
                  <a:pt x="676" y="56"/>
                </a:lnTo>
                <a:lnTo>
                  <a:pt x="645" y="32"/>
                </a:lnTo>
                <a:lnTo>
                  <a:pt x="611" y="15"/>
                </a:lnTo>
                <a:lnTo>
                  <a:pt x="572" y="3"/>
                </a:lnTo>
                <a:lnTo>
                  <a:pt x="532" y="0"/>
                </a:lnTo>
                <a:lnTo>
                  <a:pt x="491" y="3"/>
                </a:lnTo>
                <a:lnTo>
                  <a:pt x="452" y="15"/>
                </a:lnTo>
                <a:lnTo>
                  <a:pt x="418" y="32"/>
                </a:lnTo>
                <a:lnTo>
                  <a:pt x="387" y="56"/>
                </a:lnTo>
                <a:lnTo>
                  <a:pt x="362" y="87"/>
                </a:lnTo>
                <a:lnTo>
                  <a:pt x="343" y="122"/>
                </a:lnTo>
                <a:lnTo>
                  <a:pt x="331" y="161"/>
                </a:lnTo>
                <a:lnTo>
                  <a:pt x="328" y="205"/>
                </a:lnTo>
                <a:lnTo>
                  <a:pt x="329" y="246"/>
                </a:lnTo>
                <a:lnTo>
                  <a:pt x="338" y="289"/>
                </a:lnTo>
                <a:lnTo>
                  <a:pt x="350" y="333"/>
                </a:lnTo>
                <a:lnTo>
                  <a:pt x="368" y="375"/>
                </a:lnTo>
                <a:lnTo>
                  <a:pt x="389" y="418"/>
                </a:lnTo>
                <a:lnTo>
                  <a:pt x="413" y="453"/>
                </a:lnTo>
                <a:lnTo>
                  <a:pt x="413" y="487"/>
                </a:lnTo>
                <a:close/>
                <a:moveTo>
                  <a:pt x="532" y="640"/>
                </a:moveTo>
                <a:lnTo>
                  <a:pt x="462" y="693"/>
                </a:lnTo>
                <a:lnTo>
                  <a:pt x="504" y="757"/>
                </a:lnTo>
                <a:lnTo>
                  <a:pt x="481" y="987"/>
                </a:lnTo>
                <a:lnTo>
                  <a:pt x="523" y="987"/>
                </a:lnTo>
                <a:lnTo>
                  <a:pt x="582" y="987"/>
                </a:lnTo>
                <a:lnTo>
                  <a:pt x="559" y="757"/>
                </a:lnTo>
                <a:lnTo>
                  <a:pt x="601" y="693"/>
                </a:lnTo>
                <a:lnTo>
                  <a:pt x="532" y="640"/>
                </a:lnTo>
                <a:close/>
                <a:moveTo>
                  <a:pt x="345" y="567"/>
                </a:moveTo>
                <a:lnTo>
                  <a:pt x="336" y="570"/>
                </a:lnTo>
                <a:lnTo>
                  <a:pt x="318" y="577"/>
                </a:lnTo>
                <a:lnTo>
                  <a:pt x="295" y="586"/>
                </a:lnTo>
                <a:lnTo>
                  <a:pt x="268" y="594"/>
                </a:lnTo>
                <a:lnTo>
                  <a:pt x="238" y="604"/>
                </a:lnTo>
                <a:lnTo>
                  <a:pt x="207" y="616"/>
                </a:lnTo>
                <a:lnTo>
                  <a:pt x="177" y="627"/>
                </a:lnTo>
                <a:lnTo>
                  <a:pt x="148" y="637"/>
                </a:lnTo>
                <a:lnTo>
                  <a:pt x="122" y="645"/>
                </a:lnTo>
                <a:lnTo>
                  <a:pt x="102" y="652"/>
                </a:lnTo>
                <a:lnTo>
                  <a:pt x="88" y="657"/>
                </a:lnTo>
                <a:lnTo>
                  <a:pt x="64" y="669"/>
                </a:lnTo>
                <a:lnTo>
                  <a:pt x="49" y="683"/>
                </a:lnTo>
                <a:lnTo>
                  <a:pt x="37" y="698"/>
                </a:lnTo>
                <a:lnTo>
                  <a:pt x="30" y="713"/>
                </a:lnTo>
                <a:lnTo>
                  <a:pt x="27" y="723"/>
                </a:lnTo>
                <a:lnTo>
                  <a:pt x="24" y="742"/>
                </a:lnTo>
                <a:lnTo>
                  <a:pt x="20" y="767"/>
                </a:lnTo>
                <a:lnTo>
                  <a:pt x="17" y="795"/>
                </a:lnTo>
                <a:lnTo>
                  <a:pt x="12" y="825"/>
                </a:lnTo>
                <a:lnTo>
                  <a:pt x="8" y="854"/>
                </a:lnTo>
                <a:lnTo>
                  <a:pt x="5" y="880"/>
                </a:lnTo>
                <a:lnTo>
                  <a:pt x="2" y="902"/>
                </a:lnTo>
                <a:lnTo>
                  <a:pt x="0" y="917"/>
                </a:lnTo>
                <a:lnTo>
                  <a:pt x="0" y="922"/>
                </a:lnTo>
                <a:lnTo>
                  <a:pt x="3" y="924"/>
                </a:lnTo>
                <a:lnTo>
                  <a:pt x="17" y="927"/>
                </a:lnTo>
                <a:lnTo>
                  <a:pt x="37" y="934"/>
                </a:lnTo>
                <a:lnTo>
                  <a:pt x="68" y="942"/>
                </a:lnTo>
                <a:lnTo>
                  <a:pt x="109" y="951"/>
                </a:lnTo>
                <a:lnTo>
                  <a:pt x="156" y="959"/>
                </a:lnTo>
                <a:lnTo>
                  <a:pt x="216" y="968"/>
                </a:lnTo>
                <a:lnTo>
                  <a:pt x="284" y="976"/>
                </a:lnTo>
                <a:lnTo>
                  <a:pt x="362" y="981"/>
                </a:lnTo>
                <a:lnTo>
                  <a:pt x="450" y="987"/>
                </a:lnTo>
                <a:lnTo>
                  <a:pt x="377" y="552"/>
                </a:lnTo>
                <a:lnTo>
                  <a:pt x="363" y="560"/>
                </a:lnTo>
                <a:lnTo>
                  <a:pt x="345" y="567"/>
                </a:lnTo>
                <a:close/>
                <a:moveTo>
                  <a:pt x="1033" y="713"/>
                </a:moveTo>
                <a:lnTo>
                  <a:pt x="1026" y="698"/>
                </a:lnTo>
                <a:lnTo>
                  <a:pt x="1014" y="683"/>
                </a:lnTo>
                <a:lnTo>
                  <a:pt x="997" y="669"/>
                </a:lnTo>
                <a:lnTo>
                  <a:pt x="975" y="657"/>
                </a:lnTo>
                <a:lnTo>
                  <a:pt x="961" y="652"/>
                </a:lnTo>
                <a:lnTo>
                  <a:pt x="941" y="645"/>
                </a:lnTo>
                <a:lnTo>
                  <a:pt x="915" y="637"/>
                </a:lnTo>
                <a:lnTo>
                  <a:pt x="887" y="627"/>
                </a:lnTo>
                <a:lnTo>
                  <a:pt x="856" y="616"/>
                </a:lnTo>
                <a:lnTo>
                  <a:pt x="825" y="604"/>
                </a:lnTo>
                <a:lnTo>
                  <a:pt x="795" y="594"/>
                </a:lnTo>
                <a:lnTo>
                  <a:pt x="768" y="586"/>
                </a:lnTo>
                <a:lnTo>
                  <a:pt x="744" y="577"/>
                </a:lnTo>
                <a:lnTo>
                  <a:pt x="727" y="570"/>
                </a:lnTo>
                <a:lnTo>
                  <a:pt x="717" y="567"/>
                </a:lnTo>
                <a:lnTo>
                  <a:pt x="700" y="560"/>
                </a:lnTo>
                <a:lnTo>
                  <a:pt x="686" y="552"/>
                </a:lnTo>
                <a:lnTo>
                  <a:pt x="613" y="985"/>
                </a:lnTo>
                <a:lnTo>
                  <a:pt x="700" y="981"/>
                </a:lnTo>
                <a:lnTo>
                  <a:pt x="776" y="975"/>
                </a:lnTo>
                <a:lnTo>
                  <a:pt x="844" y="968"/>
                </a:lnTo>
                <a:lnTo>
                  <a:pt x="902" y="959"/>
                </a:lnTo>
                <a:lnTo>
                  <a:pt x="951" y="949"/>
                </a:lnTo>
                <a:lnTo>
                  <a:pt x="992" y="941"/>
                </a:lnTo>
                <a:lnTo>
                  <a:pt x="1024" y="934"/>
                </a:lnTo>
                <a:lnTo>
                  <a:pt x="1046" y="927"/>
                </a:lnTo>
                <a:lnTo>
                  <a:pt x="1060" y="924"/>
                </a:lnTo>
                <a:lnTo>
                  <a:pt x="1063" y="922"/>
                </a:lnTo>
                <a:lnTo>
                  <a:pt x="1063" y="917"/>
                </a:lnTo>
                <a:lnTo>
                  <a:pt x="1061" y="902"/>
                </a:lnTo>
                <a:lnTo>
                  <a:pt x="1058" y="880"/>
                </a:lnTo>
                <a:lnTo>
                  <a:pt x="1055" y="854"/>
                </a:lnTo>
                <a:lnTo>
                  <a:pt x="1051" y="825"/>
                </a:lnTo>
                <a:lnTo>
                  <a:pt x="1046" y="795"/>
                </a:lnTo>
                <a:lnTo>
                  <a:pt x="1043" y="767"/>
                </a:lnTo>
                <a:lnTo>
                  <a:pt x="1039" y="742"/>
                </a:lnTo>
                <a:lnTo>
                  <a:pt x="1034" y="723"/>
                </a:lnTo>
                <a:lnTo>
                  <a:pt x="1033" y="713"/>
                </a:lnTo>
                <a:close/>
              </a:path>
            </a:pathLst>
          </a:custGeom>
          <a:solidFill>
            <a:srgbClr val="DA543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pic>
        <p:nvPicPr>
          <p:cNvPr id="40" name="Picture 39">
            <a:extLst>
              <a:ext uri="{FF2B5EF4-FFF2-40B4-BE49-F238E27FC236}">
                <a16:creationId xmlns:a16="http://schemas.microsoft.com/office/drawing/2014/main" id="{E5E400B1-7342-8147-9FB1-A1C62BD0381B}"/>
              </a:ext>
            </a:extLst>
          </p:cNvPr>
          <p:cNvPicPr>
            <a:picLocks noChangeAspect="1"/>
          </p:cNvPicPr>
          <p:nvPr/>
        </p:nvPicPr>
        <p:blipFill>
          <a:blip r:embed="rId9"/>
          <a:stretch>
            <a:fillRect/>
          </a:stretch>
        </p:blipFill>
        <p:spPr>
          <a:xfrm>
            <a:off x="840115" y="5107033"/>
            <a:ext cx="604798" cy="602110"/>
          </a:xfrm>
          <a:prstGeom prst="rect">
            <a:avLst/>
          </a:prstGeom>
        </p:spPr>
      </p:pic>
    </p:spTree>
    <p:extLst>
      <p:ext uri="{BB962C8B-B14F-4D97-AF65-F5344CB8AC3E}">
        <p14:creationId xmlns:p14="http://schemas.microsoft.com/office/powerpoint/2010/main" val="48168673"/>
      </p:ext>
    </p:extLst>
  </p:cSld>
  <p:clrMapOvr>
    <a:masterClrMapping/>
  </p:clrMapOvr>
</p:sld>
</file>

<file path=ppt/theme/theme1.xml><?xml version="1.0" encoding="utf-8"?>
<a:theme xmlns:a="http://schemas.openxmlformats.org/drawingml/2006/main" name="G2 OPS Corporate Template">
  <a:themeElements>
    <a:clrScheme name="G2OPS">
      <a:dk1>
        <a:srgbClr val="595A5C"/>
      </a:dk1>
      <a:lt1>
        <a:srgbClr val="FFFFFF"/>
      </a:lt1>
      <a:dk2>
        <a:srgbClr val="28637E"/>
      </a:dk2>
      <a:lt2>
        <a:srgbClr val="F5F9FA"/>
      </a:lt2>
      <a:accent1>
        <a:srgbClr val="DA543A"/>
      </a:accent1>
      <a:accent2>
        <a:srgbClr val="595A5C"/>
      </a:accent2>
      <a:accent3>
        <a:srgbClr val="BBBDBF"/>
      </a:accent3>
      <a:accent4>
        <a:srgbClr val="DEDEDE"/>
      </a:accent4>
      <a:accent5>
        <a:srgbClr val="28637E"/>
      </a:accent5>
      <a:accent6>
        <a:srgbClr val="000000"/>
      </a:accent6>
      <a:hlink>
        <a:srgbClr val="D9533A"/>
      </a:hlink>
      <a:folHlink>
        <a:srgbClr val="58595B"/>
      </a:folHlink>
    </a:clrScheme>
    <a:fontScheme name="G2OPS">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TotalTime>
  <Words>795</Words>
  <Application>Microsoft Office PowerPoint</Application>
  <PresentationFormat>Widescreen</PresentationFormat>
  <Paragraphs>67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Roboto Light</vt:lpstr>
      <vt:lpstr>Ubuntu</vt:lpstr>
      <vt:lpstr>G2 OPS Corporate Template</vt:lpstr>
      <vt:lpstr>DFARS Cybersecurity Requirements</vt:lpstr>
      <vt:lpstr>Expectation vs Compliance</vt:lpstr>
      <vt:lpstr>Increase in Cyber Incident Reporting</vt:lpstr>
      <vt:lpstr>Help for Small Companies</vt:lpstr>
      <vt:lpstr>Non-compliant? </vt:lpstr>
      <vt:lpstr>Good News</vt:lpstr>
      <vt:lpstr>When is the New ”Full Compliance Deadline”?</vt:lpstr>
      <vt:lpstr>What if I don’t have an SSP &amp; POAM yet?</vt:lpstr>
      <vt:lpstr>Who is going to Audit my compliance?</vt:lpstr>
      <vt:lpstr>Are DFARS Requirements Going Away Soon?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DFARS Cybersecurity Requirements</dc:title>
  <dc:creator>Stephen Watkins</dc:creator>
  <cp:lastModifiedBy>Anna Boardman</cp:lastModifiedBy>
  <cp:revision>95</cp:revision>
  <dcterms:created xsi:type="dcterms:W3CDTF">2017-08-04T12:32:42Z</dcterms:created>
  <dcterms:modified xsi:type="dcterms:W3CDTF">2018-06-01T21:15:16Z</dcterms:modified>
</cp:coreProperties>
</file>