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5.0.0-->
<p:presentation xmlns:r="http://schemas.openxmlformats.org/officeDocument/2006/relationships" xmlns:a="http://schemas.openxmlformats.org/drawingml/2006/main" xmlns:p="http://schemas.openxmlformats.org/presentationml/2006/main" strictFirstAndLastChars="0" saveSubsetFonts="1">
  <p:sldMasterIdLst>
    <p:sldMasterId id="2147483648" r:id="rId1"/>
  </p:sldMasterIdLst>
  <p:sldIdLst>
    <p:sldId id="256" r:id="rId2"/>
    <p:sldId id="257" r:id="rId3"/>
    <p:sldId id="277" r:id="rId4"/>
    <p:sldId id="258" r:id="rId5"/>
    <p:sldId id="259" r:id="rId6"/>
    <p:sldId id="278"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custDataLst>
    <p:tags r:id="rId25"/>
  </p:custDataLst>
  <p:defaultTextStyle>
    <a:defPPr>
      <a:defRPr lang="en-US">
        <a:effectLst/>
      </a:defRPr>
    </a:defPPr>
    <a:lvl1pPr algn="l" rtl="0" eaLnBrk="0" fontAlgn="base" hangingPunct="0">
      <a:spcBef>
        <a:spcPct val="0"/>
      </a:spcBef>
      <a:spcAft>
        <a:spcPct val="0"/>
      </a:spcAft>
      <a:defRPr sz="2400" kern="1200">
        <a:solidFill>
          <a:schemeClr val="tx1"/>
        </a:solidFill>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latin typeface="Times New Roman" pitchFamily="18" charset="0"/>
        <a:ea typeface="+mn-ea"/>
        <a:cs typeface="+mn-cs"/>
      </a:defRPr>
    </a:lvl5pPr>
    <a:lvl6pPr marL="2286000" algn="l" defTabSz="914400" rtl="0" eaLnBrk="1" latinLnBrk="0" hangingPunct="1">
      <a:defRPr sz="2400" kern="1200">
        <a:solidFill>
          <a:schemeClr val="tx1"/>
        </a:solidFill>
        <a:effectLst/>
        <a:latin typeface="Times New Roman" pitchFamily="18" charset="0"/>
        <a:ea typeface="+mn-ea"/>
        <a:cs typeface="+mn-cs"/>
      </a:defRPr>
    </a:lvl6pPr>
    <a:lvl7pPr marL="2743200" algn="l" defTabSz="914400" rtl="0" eaLnBrk="1" latinLnBrk="0" hangingPunct="1">
      <a:defRPr sz="2400" kern="1200">
        <a:solidFill>
          <a:schemeClr val="tx1"/>
        </a:solidFill>
        <a:effectLst/>
        <a:latin typeface="Times New Roman" pitchFamily="18" charset="0"/>
        <a:ea typeface="+mn-ea"/>
        <a:cs typeface="+mn-cs"/>
      </a:defRPr>
    </a:lvl7pPr>
    <a:lvl8pPr marL="3200400" algn="l" defTabSz="914400" rtl="0" eaLnBrk="1" latinLnBrk="0" hangingPunct="1">
      <a:defRPr sz="2400" kern="1200">
        <a:solidFill>
          <a:schemeClr val="tx1"/>
        </a:solidFill>
        <a:effectLst/>
        <a:latin typeface="Times New Roman" pitchFamily="18" charset="0"/>
        <a:ea typeface="+mn-ea"/>
        <a:cs typeface="+mn-cs"/>
      </a:defRPr>
    </a:lvl8pPr>
    <a:lvl9pPr marL="3657600" algn="l" defTabSz="914400" rtl="0" eaLnBrk="1" latinLnBrk="0" hangingPunct="1">
      <a:defRPr sz="2400" kern="1200">
        <a:solidFill>
          <a:schemeClr val="tx1"/>
        </a:solidFill>
        <a:effectLst/>
        <a:latin typeface="Times New Roman"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r="http://schemas.openxmlformats.org/officeDocument/2006/relationships" xmlns:a="http://schemas.openxmlformats.org/drawingml/2006/main" xmlns:p="http://schemas.openxmlformats.org/presentationml/2006/main">
  <p:normalViewPr horzBarState="maximized">
    <p:restoredLeft sz="14995" autoAdjust="0"/>
    <p:restoredTop sz="94660"/>
  </p:normalViewPr>
  <p:slideViewPr>
    <p:cSldViewPr snapToGrid="0">
      <p:cViewPr varScale="1">
        <p:scale>
          <a:sx n="83" d="100"/>
          <a:sy n="83" d="100"/>
        </p:scale>
        <p:origin x="1478" y="67"/>
      </p:cViewPr>
      <p:guideLst/>
    </p:cSldViewPr>
  </p:slideViewPr>
  <p:notesTextViewPr>
    <p:cViewPr>
      <p:scale>
        <a:sx n="1" d="1"/>
        <a:sy n="1" d="1"/>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tags" Target="tags/tag1.xml" /><Relationship Id="rId26" Type="http://schemas.openxmlformats.org/officeDocument/2006/relationships/presProps" Target="presProps.xml" /><Relationship Id="rId27" Type="http://schemas.openxmlformats.org/officeDocument/2006/relationships/viewProps" Target="viewProps.xml" /><Relationship Id="rId28" Type="http://schemas.openxmlformats.org/officeDocument/2006/relationships/theme" Target="theme/theme1.xml" /><Relationship Id="rId29"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a:effectLst/>
      </p:grpSpPr>
      <p:sp>
        <p:nvSpPr>
          <p:cNvPr id="2" name="Title 1"/>
          <p:cNvSpPr>
            <a:spLocks noGrp="1"/>
          </p:cNvSpPr>
          <p:nvPr>
            <p:ph type="ctrTitle"/>
          </p:nvPr>
        </p:nvSpPr>
        <p:spPr>
          <a:xfrm>
            <a:off x="685800" y="2130425"/>
            <a:ext cx="7772400" cy="1470025"/>
          </a:xfrm>
          <a:effectLst/>
        </p:spPr>
        <p:txBody>
          <a:bodyPr/>
          <a:lstStyle/>
          <a:p>
            <a:r>
              <a:rPr lang="en-US" smtClean="0">
                <a:effectLst/>
              </a:rPr>
              <a:t>Click to edit Master title style</a:t>
            </a:r>
            <a:endParaRPr lang="en-US">
              <a:effectLst/>
            </a:endParaRPr>
          </a:p>
        </p:txBody>
      </p:sp>
      <p:sp>
        <p:nvSpPr>
          <p:cNvPr id="3" name="Subtitle 2"/>
          <p:cNvSpPr>
            <a:spLocks noGrp="1"/>
          </p:cNvSpPr>
          <p:nvPr>
            <p:ph type="subTitle" idx="1"/>
          </p:nvPr>
        </p:nvSpPr>
        <p:spPr>
          <a:xfrm>
            <a:off x="1371600" y="3886200"/>
            <a:ext cx="6400800" cy="1752600"/>
          </a:xfrm>
          <a:effectLst/>
        </p:spPr>
        <p:txBody>
          <a:bodyPr/>
          <a:lstStyle>
            <a:lvl1pPr marL="0" indent="0" algn="ctr">
              <a:buNone/>
              <a:defRPr>
                <a:effectLst/>
              </a:defRPr>
            </a:lvl1pPr>
            <a:lvl2pPr marL="457200" indent="0" algn="ctr">
              <a:buNone/>
              <a:defRPr>
                <a:effectLst/>
              </a:defRPr>
            </a:lvl2pPr>
            <a:lvl3pPr marL="914400" indent="0" algn="ctr">
              <a:buNone/>
              <a:defRPr>
                <a:effectLst/>
              </a:defRPr>
            </a:lvl3pPr>
            <a:lvl4pPr marL="1371600" indent="0" algn="ctr">
              <a:buNone/>
              <a:defRPr>
                <a:effectLst/>
              </a:defRPr>
            </a:lvl4pPr>
            <a:lvl5pPr marL="1828800" indent="0" algn="ctr">
              <a:buNone/>
              <a:defRPr>
                <a:effectLst/>
              </a:defRPr>
            </a:lvl5pPr>
            <a:lvl6pPr marL="2286000" indent="0" algn="ctr">
              <a:buNone/>
              <a:defRPr>
                <a:effectLst/>
              </a:defRPr>
            </a:lvl6pPr>
            <a:lvl7pPr marL="2743200" indent="0" algn="ctr">
              <a:buNone/>
              <a:defRPr>
                <a:effectLst/>
              </a:defRPr>
            </a:lvl7pPr>
            <a:lvl8pPr marL="3200400" indent="0" algn="ctr">
              <a:buNone/>
              <a:defRPr>
                <a:effectLst/>
              </a:defRPr>
            </a:lvl8pPr>
            <a:lvl9pPr marL="3657600" indent="0" algn="ctr">
              <a:buNone/>
              <a:defRPr>
                <a:effectLst/>
              </a:defRPr>
            </a:lvl9pPr>
          </a:lstStyle>
          <a:p>
            <a:r>
              <a:rPr lang="en-US" smtClean="0">
                <a:effectLst/>
              </a:rPr>
              <a:t>Click to edit Master subtitle style</a:t>
            </a:r>
            <a:endParaRPr lang="en-US">
              <a:effectLst/>
            </a:endParaRPr>
          </a:p>
        </p:txBody>
      </p:sp>
    </p:spTree>
    <p:extLst>
      <p:ext uri="{BB962C8B-B14F-4D97-AF65-F5344CB8AC3E}">
        <p14:creationId xmlns:p14="http://schemas.microsoft.com/office/powerpoint/2010/main" val="226143561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Vertical Text Placeholder 2"/>
          <p:cNvSpPr>
            <a:spLocks noGrp="1"/>
          </p:cNvSpPr>
          <p:nvPr>
            <p:ph type="body" orient="vert" idx="1"/>
          </p:nvPr>
        </p:nvSpPr>
        <p:spPr>
          <a:effectLst/>
        </p:spPr>
        <p:txBody>
          <a:bodyPr vert="eaVert"/>
          <a:lstStyle/>
          <a:p>
            <a:pPr lvl="0"/>
            <a:r>
              <a:rPr lang="en-US" smtClean="0">
                <a:effectLst/>
              </a:rPr>
              <a:t>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Tree>
    <p:extLst>
      <p:ext uri="{BB962C8B-B14F-4D97-AF65-F5344CB8AC3E}">
        <p14:creationId xmlns:p14="http://schemas.microsoft.com/office/powerpoint/2010/main" val="154920827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a:effectLst/>
      </p:grpSpPr>
      <p:sp>
        <p:nvSpPr>
          <p:cNvPr id="2" name="Vertical Title 1"/>
          <p:cNvSpPr>
            <a:spLocks noGrp="1"/>
          </p:cNvSpPr>
          <p:nvPr>
            <p:ph type="title" orient="vert"/>
          </p:nvPr>
        </p:nvSpPr>
        <p:spPr>
          <a:xfrm>
            <a:off x="6515100" y="609600"/>
            <a:ext cx="1943100" cy="5029200"/>
          </a:xfrm>
          <a:effectLst/>
        </p:spPr>
        <p:txBody>
          <a:bodyPr vert="eaVert"/>
          <a:lstStyle/>
          <a:p>
            <a:r>
              <a:rPr lang="en-US" smtClean="0">
                <a:effectLst/>
              </a:rPr>
              <a:t>Click to edit Master title style</a:t>
            </a:r>
            <a:endParaRPr lang="en-US">
              <a:effectLst/>
            </a:endParaRPr>
          </a:p>
        </p:txBody>
      </p:sp>
      <p:sp>
        <p:nvSpPr>
          <p:cNvPr id="3" name="Vertical Text Placeholder 2"/>
          <p:cNvSpPr>
            <a:spLocks noGrp="1"/>
          </p:cNvSpPr>
          <p:nvPr>
            <p:ph type="body" orient="vert" idx="1"/>
          </p:nvPr>
        </p:nvSpPr>
        <p:spPr>
          <a:xfrm>
            <a:off x="685800" y="609600"/>
            <a:ext cx="5676900" cy="5029200"/>
          </a:xfrm>
          <a:effectLst/>
        </p:spPr>
        <p:txBody>
          <a:bodyPr vert="eaVert"/>
          <a:lstStyle/>
          <a:p>
            <a:pPr lvl="0"/>
            <a:r>
              <a:rPr lang="en-US" smtClean="0">
                <a:effectLst/>
              </a:rPr>
              <a:t>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Tree>
    <p:extLst>
      <p:ext uri="{BB962C8B-B14F-4D97-AF65-F5344CB8AC3E}">
        <p14:creationId xmlns:p14="http://schemas.microsoft.com/office/powerpoint/2010/main" val="222769108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Content Placeholder 2"/>
          <p:cNvSpPr>
            <a:spLocks noGrp="1"/>
          </p:cNvSpPr>
          <p:nvPr>
            <p:ph idx="1"/>
          </p:nvPr>
        </p:nvSpPr>
        <p:spPr>
          <a:effectLst/>
        </p:spPr>
        <p:txBody>
          <a:bodyPr/>
          <a:lstStyle/>
          <a:p>
            <a:pPr lvl="0"/>
            <a:r>
              <a:rPr lang="en-US" smtClean="0">
                <a:effectLst/>
              </a:rPr>
              <a:t>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Tree>
    <p:extLst>
      <p:ext uri="{BB962C8B-B14F-4D97-AF65-F5344CB8AC3E}">
        <p14:creationId xmlns:p14="http://schemas.microsoft.com/office/powerpoint/2010/main" val="7796030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a:effectLst/>
      </p:grpSpPr>
      <p:sp>
        <p:nvSpPr>
          <p:cNvPr id="2" name="Title 1"/>
          <p:cNvSpPr>
            <a:spLocks noGrp="1"/>
          </p:cNvSpPr>
          <p:nvPr>
            <p:ph type="title"/>
          </p:nvPr>
        </p:nvSpPr>
        <p:spPr>
          <a:xfrm>
            <a:off x="722313" y="4406900"/>
            <a:ext cx="7772400" cy="1362075"/>
          </a:xfrm>
          <a:effectLst/>
        </p:spPr>
        <p:txBody>
          <a:bodyPr anchor="t"/>
          <a:lstStyle>
            <a:lvl1pPr algn="l">
              <a:defRPr sz="4000" b="1" cap="all">
                <a:effectLst/>
              </a:defRPr>
            </a:lvl1pPr>
          </a:lstStyle>
          <a:p>
            <a:r>
              <a:rPr lang="en-US" smtClean="0">
                <a:effectLst/>
              </a:rPr>
              <a:t>Click to edit Master title style</a:t>
            </a:r>
            <a:endParaRPr lang="en-US">
              <a:effectLst/>
            </a:endParaRPr>
          </a:p>
        </p:txBody>
      </p:sp>
      <p:sp>
        <p:nvSpPr>
          <p:cNvPr id="3" name="Text Placeholder 2"/>
          <p:cNvSpPr>
            <a:spLocks noGrp="1"/>
          </p:cNvSpPr>
          <p:nvPr>
            <p:ph type="body" idx="1"/>
          </p:nvPr>
        </p:nvSpPr>
        <p:spPr>
          <a:xfrm>
            <a:off x="722313" y="2906713"/>
            <a:ext cx="7772400" cy="1500187"/>
          </a:xfrm>
          <a:effectLst/>
        </p:spPr>
        <p:txBody>
          <a:bodyPr anchor="b"/>
          <a:lstStyle>
            <a:lvl1pPr marL="0" indent="0">
              <a:buNone/>
              <a:defRPr sz="2000">
                <a:effectLst/>
              </a:defRPr>
            </a:lvl1pPr>
            <a:lvl2pPr marL="457200" indent="0">
              <a:buNone/>
              <a:defRPr sz="1800">
                <a:effectLst/>
              </a:defRPr>
            </a:lvl2pPr>
            <a:lvl3pPr marL="914400" indent="0">
              <a:buNone/>
              <a:defRPr sz="1600">
                <a:effectLst/>
              </a:defRPr>
            </a:lvl3pPr>
            <a:lvl4pPr marL="1371600" indent="0">
              <a:buNone/>
              <a:defRPr sz="1400">
                <a:effectLst/>
              </a:defRPr>
            </a:lvl4pPr>
            <a:lvl5pPr marL="1828800" indent="0">
              <a:buNone/>
              <a:defRPr sz="1400">
                <a:effectLst/>
              </a:defRPr>
            </a:lvl5pPr>
            <a:lvl6pPr marL="2286000" indent="0">
              <a:buNone/>
              <a:defRPr sz="1400">
                <a:effectLst/>
              </a:defRPr>
            </a:lvl6pPr>
            <a:lvl7pPr marL="2743200" indent="0">
              <a:buNone/>
              <a:defRPr sz="1400">
                <a:effectLst/>
              </a:defRPr>
            </a:lvl7pPr>
            <a:lvl8pPr marL="3200400" indent="0">
              <a:buNone/>
              <a:defRPr sz="1400">
                <a:effectLst/>
              </a:defRPr>
            </a:lvl8pPr>
            <a:lvl9pPr marL="3657600" indent="0">
              <a:buNone/>
              <a:defRPr sz="1400">
                <a:effectLst/>
              </a:defRPr>
            </a:lvl9pPr>
          </a:lstStyle>
          <a:p>
            <a:pPr lvl="0"/>
            <a:r>
              <a:rPr lang="en-US" smtClean="0">
                <a:effectLst/>
              </a:rPr>
              <a:t>Edit Master text styles</a:t>
            </a:r>
          </a:p>
        </p:txBody>
      </p:sp>
    </p:spTree>
    <p:extLst>
      <p:ext uri="{BB962C8B-B14F-4D97-AF65-F5344CB8AC3E}">
        <p14:creationId xmlns:p14="http://schemas.microsoft.com/office/powerpoint/2010/main" val="148517354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Content Placeholder 2"/>
          <p:cNvSpPr>
            <a:spLocks noGrp="1"/>
          </p:cNvSpPr>
          <p:nvPr>
            <p:ph sz="half" idx="1"/>
          </p:nvPr>
        </p:nvSpPr>
        <p:spPr>
          <a:xfrm>
            <a:off x="685800" y="1981200"/>
            <a:ext cx="3810000" cy="3657600"/>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en-US" smtClean="0">
                <a:effectLst/>
              </a:rPr>
              <a:t>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Content Placeholder 3"/>
          <p:cNvSpPr>
            <a:spLocks noGrp="1"/>
          </p:cNvSpPr>
          <p:nvPr>
            <p:ph sz="half" idx="2"/>
          </p:nvPr>
        </p:nvSpPr>
        <p:spPr>
          <a:xfrm>
            <a:off x="4648200" y="1981200"/>
            <a:ext cx="3810000" cy="3657600"/>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en-US" smtClean="0">
                <a:effectLst/>
              </a:rPr>
              <a:t>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Tree>
    <p:extLst>
      <p:ext uri="{BB962C8B-B14F-4D97-AF65-F5344CB8AC3E}">
        <p14:creationId xmlns:p14="http://schemas.microsoft.com/office/powerpoint/2010/main" val="153635771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a:effectLst/>
      </p:grpSpPr>
      <p:sp>
        <p:nvSpPr>
          <p:cNvPr id="2" name="Title 1"/>
          <p:cNvSpPr>
            <a:spLocks noGrp="1"/>
          </p:cNvSpPr>
          <p:nvPr>
            <p:ph type="title"/>
          </p:nvPr>
        </p:nvSpPr>
        <p:spPr>
          <a:xfrm>
            <a:off x="457200" y="274638"/>
            <a:ext cx="8229600" cy="1143000"/>
          </a:xfrm>
          <a:effectLst/>
        </p:spPr>
        <p:txBody>
          <a:bodyPr/>
          <a:lstStyle>
            <a:lvl1pPr>
              <a:defRPr>
                <a:effectLst/>
              </a:defRPr>
            </a:lvl1pPr>
          </a:lstStyle>
          <a:p>
            <a:r>
              <a:rPr lang="en-US" smtClean="0">
                <a:effectLst/>
              </a:rPr>
              <a:t>Click to edit Master title style</a:t>
            </a:r>
            <a:endParaRPr lang="en-US">
              <a:effectLst/>
            </a:endParaRPr>
          </a:p>
        </p:txBody>
      </p:sp>
      <p:sp>
        <p:nvSpPr>
          <p:cNvPr id="3" name="Text Placeholder 2"/>
          <p:cNvSpPr>
            <a:spLocks noGrp="1"/>
          </p:cNvSpPr>
          <p:nvPr>
            <p:ph type="body" idx="1"/>
          </p:nvPr>
        </p:nvSpPr>
        <p:spPr>
          <a:xfrm>
            <a:off x="457200" y="1535113"/>
            <a:ext cx="4040188"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en-US" smtClean="0">
                <a:effectLst/>
              </a:rPr>
              <a:t>Edit Master text styles</a:t>
            </a:r>
          </a:p>
        </p:txBody>
      </p:sp>
      <p:sp>
        <p:nvSpPr>
          <p:cNvPr id="4" name="Content Placeholder 3"/>
          <p:cNvSpPr>
            <a:spLocks noGrp="1"/>
          </p:cNvSpPr>
          <p:nvPr>
            <p:ph sz="half" idx="2"/>
          </p:nvPr>
        </p:nvSpPr>
        <p:spPr>
          <a:xfrm>
            <a:off x="457200" y="2174875"/>
            <a:ext cx="4040188"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en-US" smtClean="0">
                <a:effectLst/>
              </a:rPr>
              <a:t>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5" name="Text Placeholder 4"/>
          <p:cNvSpPr>
            <a:spLocks noGrp="1"/>
          </p:cNvSpPr>
          <p:nvPr>
            <p:ph type="body" sz="quarter" idx="3"/>
          </p:nvPr>
        </p:nvSpPr>
        <p:spPr>
          <a:xfrm>
            <a:off x="4645025" y="1535113"/>
            <a:ext cx="4041775"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en-US" smtClean="0">
                <a:effectLst/>
              </a:rPr>
              <a:t>Edit Master text styles</a:t>
            </a:r>
          </a:p>
        </p:txBody>
      </p:sp>
      <p:sp>
        <p:nvSpPr>
          <p:cNvPr id="6" name="Content Placeholder 5"/>
          <p:cNvSpPr>
            <a:spLocks noGrp="1"/>
          </p:cNvSpPr>
          <p:nvPr>
            <p:ph sz="quarter" idx="4"/>
          </p:nvPr>
        </p:nvSpPr>
        <p:spPr>
          <a:xfrm>
            <a:off x="4645025" y="2174875"/>
            <a:ext cx="4041775"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en-US" smtClean="0">
                <a:effectLst/>
              </a:rPr>
              <a:t>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Tree>
    <p:extLst>
      <p:ext uri="{BB962C8B-B14F-4D97-AF65-F5344CB8AC3E}">
        <p14:creationId xmlns:p14="http://schemas.microsoft.com/office/powerpoint/2010/main" val="358605615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Tree>
    <p:extLst>
      <p:ext uri="{BB962C8B-B14F-4D97-AF65-F5344CB8AC3E}">
        <p14:creationId xmlns:p14="http://schemas.microsoft.com/office/powerpoint/2010/main" val="373079310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a:effectLst/>
      </p:grpSpPr>
    </p:spTree>
    <p:extLst>
      <p:ext uri="{BB962C8B-B14F-4D97-AF65-F5344CB8AC3E}">
        <p14:creationId xmlns:p14="http://schemas.microsoft.com/office/powerpoint/2010/main" val="262428589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a:effectLst/>
      </p:grpSpPr>
      <p:sp>
        <p:nvSpPr>
          <p:cNvPr id="2" name="Title 1"/>
          <p:cNvSpPr>
            <a:spLocks noGrp="1"/>
          </p:cNvSpPr>
          <p:nvPr>
            <p:ph type="title"/>
          </p:nvPr>
        </p:nvSpPr>
        <p:spPr>
          <a:xfrm>
            <a:off x="457200" y="273050"/>
            <a:ext cx="3008313" cy="1162050"/>
          </a:xfrm>
          <a:effectLst/>
        </p:spPr>
        <p:txBody>
          <a:bodyPr anchor="b"/>
          <a:lstStyle>
            <a:lvl1pPr algn="l">
              <a:defRPr sz="2000" b="1">
                <a:effectLst/>
              </a:defRPr>
            </a:lvl1pPr>
          </a:lstStyle>
          <a:p>
            <a:r>
              <a:rPr lang="en-US" smtClean="0">
                <a:effectLst/>
              </a:rPr>
              <a:t>Click to edit Master title style</a:t>
            </a:r>
            <a:endParaRPr lang="en-US">
              <a:effectLst/>
            </a:endParaRPr>
          </a:p>
        </p:txBody>
      </p:sp>
      <p:sp>
        <p:nvSpPr>
          <p:cNvPr id="3" name="Content Placeholder 2"/>
          <p:cNvSpPr>
            <a:spLocks noGrp="1"/>
          </p:cNvSpPr>
          <p:nvPr>
            <p:ph idx="1"/>
          </p:nvPr>
        </p:nvSpPr>
        <p:spPr>
          <a:xfrm>
            <a:off x="3575050" y="273050"/>
            <a:ext cx="5111750" cy="5853113"/>
          </a:xfrm>
          <a:effectLst/>
        </p:spPr>
        <p:txBody>
          <a:bodyPr/>
          <a:lstStyle>
            <a:lvl1pPr>
              <a:defRPr sz="3200">
                <a:effectLst/>
              </a:defRPr>
            </a:lvl1pPr>
            <a:lvl2pPr>
              <a:defRPr sz="2800">
                <a:effectLst/>
              </a:defRPr>
            </a:lvl2pPr>
            <a:lvl3pPr>
              <a:defRPr sz="2400">
                <a:effectLst/>
              </a:defRPr>
            </a:lvl3pPr>
            <a:lvl4pPr>
              <a:defRPr sz="2000">
                <a:effectLst/>
              </a:defRPr>
            </a:lvl4pPr>
            <a:lvl5pPr>
              <a:defRPr sz="2000">
                <a:effectLst/>
              </a:defRPr>
            </a:lvl5pPr>
            <a:lvl6pPr>
              <a:defRPr sz="2000">
                <a:effectLst/>
              </a:defRPr>
            </a:lvl6pPr>
            <a:lvl7pPr>
              <a:defRPr sz="2000">
                <a:effectLst/>
              </a:defRPr>
            </a:lvl7pPr>
            <a:lvl8pPr>
              <a:defRPr sz="2000">
                <a:effectLst/>
              </a:defRPr>
            </a:lvl8pPr>
            <a:lvl9pPr>
              <a:defRPr sz="2000">
                <a:effectLst/>
              </a:defRPr>
            </a:lvl9pPr>
          </a:lstStyle>
          <a:p>
            <a:pPr lvl="0"/>
            <a:r>
              <a:rPr lang="en-US" smtClean="0">
                <a:effectLst/>
              </a:rPr>
              <a:t>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Text Placeholder 3"/>
          <p:cNvSpPr>
            <a:spLocks noGrp="1"/>
          </p:cNvSpPr>
          <p:nvPr>
            <p:ph type="body" sz="half" idx="2"/>
          </p:nvPr>
        </p:nvSpPr>
        <p:spPr>
          <a:xfrm>
            <a:off x="457200" y="1435100"/>
            <a:ext cx="3008313" cy="4691063"/>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en-US" smtClean="0">
                <a:effectLst/>
              </a:rPr>
              <a:t>Edit Master text styles</a:t>
            </a:r>
          </a:p>
        </p:txBody>
      </p:sp>
    </p:spTree>
    <p:extLst>
      <p:ext uri="{BB962C8B-B14F-4D97-AF65-F5344CB8AC3E}">
        <p14:creationId xmlns:p14="http://schemas.microsoft.com/office/powerpoint/2010/main" val="351903565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a:effectLst/>
      </p:grpSpPr>
      <p:sp>
        <p:nvSpPr>
          <p:cNvPr id="2" name="Title 1"/>
          <p:cNvSpPr>
            <a:spLocks noGrp="1"/>
          </p:cNvSpPr>
          <p:nvPr>
            <p:ph type="title"/>
          </p:nvPr>
        </p:nvSpPr>
        <p:spPr>
          <a:xfrm>
            <a:off x="1792288" y="4800600"/>
            <a:ext cx="5486400" cy="566738"/>
          </a:xfrm>
          <a:effectLst/>
        </p:spPr>
        <p:txBody>
          <a:bodyPr anchor="b"/>
          <a:lstStyle>
            <a:lvl1pPr algn="l">
              <a:defRPr sz="2000" b="1">
                <a:effectLst/>
              </a:defRPr>
            </a:lvl1pPr>
          </a:lstStyle>
          <a:p>
            <a:r>
              <a:rPr lang="en-US" smtClean="0">
                <a:effectLst/>
              </a:rPr>
              <a:t>Click to edit Master title style</a:t>
            </a:r>
            <a:endParaRPr lang="en-US">
              <a:effectLst/>
            </a:endParaRPr>
          </a:p>
        </p:txBody>
      </p:sp>
      <p:sp>
        <p:nvSpPr>
          <p:cNvPr id="3" name="Picture Placeholder 2"/>
          <p:cNvSpPr>
            <a:spLocks noGrp="1"/>
          </p:cNvSpPr>
          <p:nvPr>
            <p:ph type="pic" idx="1"/>
          </p:nvPr>
        </p:nvSpPr>
        <p:spPr>
          <a:xfrm>
            <a:off x="1792288" y="612775"/>
            <a:ext cx="5486400" cy="4114800"/>
          </a:xfrm>
          <a:effectLst/>
        </p:spPr>
        <p:txBody>
          <a:bodyPr/>
          <a:lstStyle>
            <a:lvl1pPr marL="0" indent="0">
              <a:buNone/>
              <a:defRPr sz="3200">
                <a:effectLst/>
              </a:defRPr>
            </a:lvl1pPr>
            <a:lvl2pPr marL="457200" indent="0">
              <a:buNone/>
              <a:defRPr sz="2800">
                <a:effectLst/>
              </a:defRPr>
            </a:lvl2pPr>
            <a:lvl3pPr marL="914400" indent="0">
              <a:buNone/>
              <a:defRPr sz="2400">
                <a:effectLst/>
              </a:defRPr>
            </a:lvl3pPr>
            <a:lvl4pPr marL="1371600" indent="0">
              <a:buNone/>
              <a:defRPr sz="2000">
                <a:effectLst/>
              </a:defRPr>
            </a:lvl4pPr>
            <a:lvl5pPr marL="1828800" indent="0">
              <a:buNone/>
              <a:defRPr sz="2000">
                <a:effectLst/>
              </a:defRPr>
            </a:lvl5pPr>
            <a:lvl6pPr marL="2286000" indent="0">
              <a:buNone/>
              <a:defRPr sz="2000">
                <a:effectLst/>
              </a:defRPr>
            </a:lvl6pPr>
            <a:lvl7pPr marL="2743200" indent="0">
              <a:buNone/>
              <a:defRPr sz="2000">
                <a:effectLst/>
              </a:defRPr>
            </a:lvl7pPr>
            <a:lvl8pPr marL="3200400" indent="0">
              <a:buNone/>
              <a:defRPr sz="2000">
                <a:effectLst/>
              </a:defRPr>
            </a:lvl8pPr>
            <a:lvl9pPr marL="3657600" indent="0">
              <a:buNone/>
              <a:defRPr sz="2000">
                <a:effectLst/>
              </a:defRPr>
            </a:lvl9pPr>
          </a:lstStyle>
          <a:p>
            <a:r>
              <a:rPr lang="en-US" smtClean="0">
                <a:effectLst/>
              </a:rPr>
              <a:t>Click icon to add picture</a:t>
            </a:r>
            <a:endParaRPr lang="en-US">
              <a:effectLst/>
            </a:endParaRPr>
          </a:p>
        </p:txBody>
      </p:sp>
      <p:sp>
        <p:nvSpPr>
          <p:cNvPr id="4" name="Text Placeholder 3"/>
          <p:cNvSpPr>
            <a:spLocks noGrp="1"/>
          </p:cNvSpPr>
          <p:nvPr>
            <p:ph type="body" sz="half" idx="2"/>
          </p:nvPr>
        </p:nvSpPr>
        <p:spPr>
          <a:xfrm>
            <a:off x="1792288" y="5367338"/>
            <a:ext cx="5486400" cy="804862"/>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en-US" smtClean="0">
                <a:effectLst/>
              </a:rPr>
              <a:t>Edit Master text styles</a:t>
            </a:r>
          </a:p>
        </p:txBody>
      </p:sp>
    </p:spTree>
    <p:extLst>
      <p:ext uri="{BB962C8B-B14F-4D97-AF65-F5344CB8AC3E}">
        <p14:creationId xmlns:p14="http://schemas.microsoft.com/office/powerpoint/2010/main" val="107920140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8E8F8F"/>
        </a:solidFill>
        <a:effectLst/>
      </p:bgPr>
    </p:bg>
    <p:spTree>
      <p:nvGrpSpPr>
        <p:cNvPr id="1" name=""/>
        <p:cNvGrpSpPr/>
        <p:nvPr/>
      </p:nvGrpSpPr>
      <p:grpSpPr>
        <a:xfrm>
          <a:off x="0" y="0"/>
          <a:ext cx="0" cy="0"/>
        </a:xfrm>
        <a:effectLst/>
      </p:grpSpPr>
      <p:sp>
        <p:nvSpPr>
          <p:cNvPr id="1026" name="Rectangle 2"/>
          <p:cNvSpPr>
            <a:spLocks noGrp="1" noChangeArrowheads="1"/>
          </p:cNvSpPr>
          <p:nvPr>
            <p:ph type="title"/>
          </p:nvPr>
        </p:nvSpPr>
        <p:spPr>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ctr" anchorCtr="0" compatLnSpc="1">
            <a:prstTxWarp prst="textNoShape">
              <a:avLst/>
            </a:prstTxWarp>
          </a:bodyPr>
          <a:lstStyle/>
          <a:p>
            <a:pPr lvl="0"/>
            <a:r>
              <a:rPr lang="en-US" smtClean="0">
                <a:effectLst/>
              </a:rPr>
              <a:t>Click to edit Master title style</a:t>
            </a:r>
          </a:p>
        </p:txBody>
      </p:sp>
      <p:sp>
        <p:nvSpPr>
          <p:cNvPr id="1027" name="Rectangle 3"/>
          <p:cNvSpPr>
            <a:spLocks noGrp="1" noChangeArrowheads="1"/>
          </p:cNvSpPr>
          <p:nvPr>
            <p:ph type="body" idx="1"/>
          </p:nvPr>
        </p:nvSpPr>
        <p:spPr>
          <a:xfrm>
            <a:off x="685800" y="1981200"/>
            <a:ext cx="77724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p>
            <a:pPr lvl="0"/>
            <a:r>
              <a:rPr lang="en-US" smtClean="0">
                <a:effectLst/>
              </a:rPr>
              <a:t>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p>
        </p:txBody>
      </p:sp>
      <p:sp>
        <p:nvSpPr>
          <p:cNvPr id="1045" name="Text Box 21"/>
          <p:cNvSpPr txBox="1">
            <a:spLocks noChangeArrowheads="1"/>
          </p:cNvSpPr>
          <p:nvPr userDrawn="1"/>
        </p:nvSpPr>
        <p:spPr>
          <a:xfrm>
            <a:off x="0" y="6172200"/>
            <a:ext cx="9140825" cy="685800"/>
          </a:xfrm>
          <a:prstGeom prst="rect">
            <a:avLst/>
          </a:prstGeom>
          <a:solidFill>
            <a:srgbClr val="D6492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endParaRPr lang="en-US">
              <a:effectLst/>
            </a:endParaRPr>
          </a:p>
        </p:txBody>
      </p:sp>
      <p:sp>
        <p:nvSpPr>
          <p:cNvPr id="1037" name="Text Box 13"/>
          <p:cNvSpPr txBox="1">
            <a:spLocks noChangeArrowheads="1"/>
          </p:cNvSpPr>
          <p:nvPr/>
        </p:nvSpPr>
        <p:spPr>
          <a:xfrm>
            <a:off x="7896225" y="6362700"/>
            <a:ext cx="13239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solidFill>
                  <a:schemeClr val="bg1"/>
                </a:solidFill>
                <a:effectLst/>
                <a:latin typeface="Arial"/>
              </a:rPr>
              <a:t>kaufCAN.com</a:t>
            </a:r>
            <a:endParaRPr lang="en-US">
              <a:solidFill>
                <a:schemeClr val="bg1"/>
              </a:solidFill>
              <a:effectLst/>
            </a:endParaRPr>
          </a:p>
        </p:txBody>
      </p:sp>
      <p:pic>
        <p:nvPicPr>
          <p:cNvPr id="1044" name="Picture 20" descr="KClogo_tag_White_Transparen"/>
          <p:cNvPicPr>
            <a:picLocks noChangeAspect="1" noChangeArrowheads="1"/>
          </p:cNvPicPr>
          <p:nvPr userDrawn="1"/>
        </p:nvPicPr>
        <p:blipFill>
          <a:blip r:embed="rId12">
            <a:extLst>
              <a:ext uri="{28A0092B-C50C-407E-A947-70E740481C1C}">
                <a14:useLocalDpi xmlns:a14="http://schemas.microsoft.com/office/drawing/2010/main" val="0"/>
              </a:ext>
            </a:extLst>
          </a:blip>
          <a:stretch>
            <a:fillRect/>
          </a:stretch>
        </p:blipFill>
        <p:spPr>
          <a:xfrm>
            <a:off x="152400" y="6300788"/>
            <a:ext cx="3352800" cy="433387"/>
          </a:xfrm>
          <a:prstGeom prst="rect">
            <a:avLst/>
          </a:prstGeom>
          <a:noFill/>
          <a:effectLst/>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a:defRPr>
      </a:lvl2pPr>
      <a:lvl3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a:defRPr>
      </a:lvl3pPr>
      <a:lvl4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a:defRPr>
      </a:lvl4pPr>
      <a:lvl5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a:defRPr>
      </a:lvl5pPr>
      <a:lvl6pPr marL="4572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a:defRPr>
      </a:lvl6pPr>
      <a:lvl7pPr marL="9144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a:defRPr>
      </a:lvl7pPr>
      <a:lvl8pPr marL="13716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a:defRPr>
      </a:lvl8pPr>
      <a:lvl9pPr marL="18288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a:defRPr>
      </a:lvl9pPr>
    </p:titleStyle>
    <p:bodyStyle>
      <a:lvl1pPr marL="342900" indent="-342900" algn="l" rtl="0" eaLnBrk="1" fontAlgn="base" hangingPunct="1">
        <a:spcBef>
          <a:spcPct val="20000"/>
        </a:spcBef>
        <a:spcAft>
          <a:spcPct val="0"/>
        </a:spcAft>
        <a:buChar char="•"/>
        <a:defRPr sz="2800">
          <a:solidFill>
            <a:schemeClr val="bg1"/>
          </a:solidFill>
          <a:effectLst/>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effectLst/>
          <a:latin typeface="+mn-lt"/>
        </a:defRPr>
      </a:lvl2pPr>
      <a:lvl3pPr marL="1143000" indent="-228600" algn="l" rtl="0" eaLnBrk="1" fontAlgn="base" hangingPunct="1">
        <a:spcBef>
          <a:spcPct val="20000"/>
        </a:spcBef>
        <a:spcAft>
          <a:spcPct val="0"/>
        </a:spcAft>
        <a:buChar char="•"/>
        <a:defRPr sz="2000">
          <a:solidFill>
            <a:schemeClr val="bg1"/>
          </a:solidFill>
          <a:effectLst/>
          <a:latin typeface="+mn-lt"/>
        </a:defRPr>
      </a:lvl3pPr>
      <a:lvl4pPr marL="1600200" indent="-228600" algn="l" rtl="0" eaLnBrk="1" fontAlgn="base" hangingPunct="1">
        <a:spcBef>
          <a:spcPct val="20000"/>
        </a:spcBef>
        <a:spcAft>
          <a:spcPct val="0"/>
        </a:spcAft>
        <a:buChar char="–"/>
        <a:defRPr>
          <a:solidFill>
            <a:schemeClr val="bg1"/>
          </a:solidFill>
          <a:effectLst/>
          <a:latin typeface="+mn-lt"/>
        </a:defRPr>
      </a:lvl4pPr>
      <a:lvl5pPr marL="2057400" indent="-228600" algn="l" rtl="0" eaLnBrk="1" fontAlgn="base" hangingPunct="1">
        <a:spcBef>
          <a:spcPct val="20000"/>
        </a:spcBef>
        <a:spcAft>
          <a:spcPct val="0"/>
        </a:spcAft>
        <a:buChar char="»"/>
        <a:defRPr>
          <a:solidFill>
            <a:schemeClr val="bg1"/>
          </a:solidFill>
          <a:effectLst/>
          <a:latin typeface="+mn-lt"/>
        </a:defRPr>
      </a:lvl5pPr>
      <a:lvl6pPr marL="2514600" indent="-228600" algn="l" rtl="0" eaLnBrk="1" fontAlgn="base" hangingPunct="1">
        <a:spcBef>
          <a:spcPct val="20000"/>
        </a:spcBef>
        <a:spcAft>
          <a:spcPct val="0"/>
        </a:spcAft>
        <a:buChar char="»"/>
        <a:defRPr>
          <a:solidFill>
            <a:schemeClr val="bg1"/>
          </a:solidFill>
          <a:effectLst/>
          <a:latin typeface="+mn-lt"/>
        </a:defRPr>
      </a:lvl6pPr>
      <a:lvl7pPr marL="2971800" indent="-228600" algn="l" rtl="0" eaLnBrk="1" fontAlgn="base" hangingPunct="1">
        <a:spcBef>
          <a:spcPct val="20000"/>
        </a:spcBef>
        <a:spcAft>
          <a:spcPct val="0"/>
        </a:spcAft>
        <a:buChar char="»"/>
        <a:defRPr>
          <a:solidFill>
            <a:schemeClr val="bg1"/>
          </a:solidFill>
          <a:effectLst/>
          <a:latin typeface="+mn-lt"/>
        </a:defRPr>
      </a:lvl7pPr>
      <a:lvl8pPr marL="3429000" indent="-228600" algn="l" rtl="0" eaLnBrk="1" fontAlgn="base" hangingPunct="1">
        <a:spcBef>
          <a:spcPct val="20000"/>
        </a:spcBef>
        <a:spcAft>
          <a:spcPct val="0"/>
        </a:spcAft>
        <a:buChar char="»"/>
        <a:defRPr>
          <a:solidFill>
            <a:schemeClr val="bg1"/>
          </a:solidFill>
          <a:effectLst/>
          <a:latin typeface="+mn-lt"/>
        </a:defRPr>
      </a:lvl8pPr>
      <a:lvl9pPr marL="3886200" indent="-228600" algn="l" rtl="0" eaLnBrk="1" fontAlgn="base" hangingPunct="1">
        <a:spcBef>
          <a:spcPct val="20000"/>
        </a:spcBef>
        <a:spcAft>
          <a:spcPct val="0"/>
        </a:spcAft>
        <a:buChar char="»"/>
        <a:defRPr>
          <a:solidFill>
            <a:schemeClr val="bg1"/>
          </a:solidFill>
          <a:effectLst/>
          <a:latin typeface="+mn-lt"/>
        </a:defRPr>
      </a:lvl9pPr>
    </p:bodyStyle>
    <p:otherStyle>
      <a:defPPr>
        <a:defRPr lang="en-US">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Title 1"/>
          <p:cNvSpPr>
            <a:spLocks noGrp="1"/>
          </p:cNvSpPr>
          <p:nvPr>
            <p:ph type="ctrTitle"/>
          </p:nvPr>
        </p:nvSpPr>
        <p:spPr>
          <a:xfrm>
            <a:off x="685800" y="1662545"/>
            <a:ext cx="7772400" cy="1937905"/>
          </a:xfrm>
          <a:effectLst/>
        </p:spPr>
        <p:txBody>
          <a:bodyPr/>
          <a:lstStyle/>
          <a:p>
            <a:r>
              <a:rPr lang="en-US" cap="small">
                <a:effectLst/>
              </a:rPr>
              <a:t>Detailed Overview of Executive Orders</a:t>
            </a:r>
            <a:endParaRPr lang="en-US">
              <a:effectLst/>
            </a:endParaRPr>
          </a:p>
        </p:txBody>
      </p:sp>
      <p:sp>
        <p:nvSpPr>
          <p:cNvPr id="3" name="Subtitle 2"/>
          <p:cNvSpPr>
            <a:spLocks noGrp="1"/>
          </p:cNvSpPr>
          <p:nvPr>
            <p:ph type="subTitle" idx="1"/>
          </p:nvPr>
        </p:nvSpPr>
        <p:spPr>
          <a:effectLst/>
        </p:spPr>
        <p:txBody>
          <a:bodyPr/>
          <a:lstStyle/>
          <a:p>
            <a:endParaRPr lang="en-US" sz="1800" smtClean="0">
              <a:effectLst/>
            </a:endParaRPr>
          </a:p>
          <a:p>
            <a:r>
              <a:rPr lang="en-US" sz="1800" smtClean="0">
                <a:effectLst/>
              </a:rPr>
              <a:t>Scott W. Kezman</a:t>
            </a:r>
          </a:p>
          <a:p>
            <a:r>
              <a:rPr lang="en-US" sz="1800" smtClean="0">
                <a:effectLst/>
              </a:rPr>
              <a:t>757-624-3008</a:t>
            </a:r>
          </a:p>
          <a:p>
            <a:r>
              <a:rPr lang="en-US" sz="1800" smtClean="0">
                <a:effectLst/>
              </a:rPr>
              <a:t>swkezman@kaufcan.com</a:t>
            </a:r>
            <a:endParaRPr lang="en-US" sz="1800">
              <a:effectLst/>
            </a:endParaRPr>
          </a:p>
        </p:txBody>
      </p:sp>
    </p:spTree>
    <p:extLst>
      <p:ext uri="{BB962C8B-B14F-4D97-AF65-F5344CB8AC3E}">
        <p14:creationId xmlns:p14="http://schemas.microsoft.com/office/powerpoint/2010/main" val="206720861"/>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3" name="Content Placeholder 2"/>
          <p:cNvSpPr>
            <a:spLocks noGrp="1"/>
          </p:cNvSpPr>
          <p:nvPr>
            <p:ph idx="1"/>
          </p:nvPr>
        </p:nvSpPr>
        <p:spPr>
          <a:xfrm>
            <a:off x="685800" y="1320800"/>
            <a:ext cx="7772400" cy="4318000"/>
          </a:xfrm>
          <a:effectLst/>
        </p:spPr>
        <p:txBody>
          <a:bodyPr>
            <a:normAutofit fontScale="62500" lnSpcReduction="20000"/>
          </a:bodyPr>
          <a:lstStyle/>
          <a:p>
            <a:r>
              <a:rPr lang="en-US">
                <a:effectLst/>
              </a:rPr>
              <a:t>Any worker covered by the FLSA, SCA or DBA is entitled to the minimum wage pursuant to this Executive Order. The only exclusion is that any FLSA-covered worker performing “ancillary” work in connection with a covered contract for less than 20 percent of his or her hours in given workweek will not be entitled to minimum wage. However, if the employee performs any work </a:t>
            </a:r>
            <a:r>
              <a:rPr lang="en-US" u="sng">
                <a:effectLst/>
              </a:rPr>
              <a:t>directly related</a:t>
            </a:r>
            <a:r>
              <a:rPr lang="en-US">
                <a:effectLst/>
              </a:rPr>
              <a:t> to the contract (i.e., specifically called for by the contract), the employee is entitled to the minimum wage for all his hours worked no matter how little time he actually spent performing the work.</a:t>
            </a:r>
          </a:p>
          <a:p>
            <a:r>
              <a:rPr lang="en-US">
                <a:effectLst/>
              </a:rPr>
              <a:t>This Executive Order also covers tipped employees who must be paid a cash wage of at least </a:t>
            </a:r>
            <a:r>
              <a:rPr lang="en-US" b="1" smtClean="0">
                <a:effectLst/>
              </a:rPr>
              <a:t>$6.80 per hour</a:t>
            </a:r>
            <a:r>
              <a:rPr lang="en-US" smtClean="0">
                <a:effectLst/>
              </a:rPr>
              <a:t>, </a:t>
            </a:r>
            <a:r>
              <a:rPr lang="en-US">
                <a:effectLst/>
              </a:rPr>
              <a:t>and they must receive tips amounting to at least the difference between the cash wage paid and the minimum wage.</a:t>
            </a:r>
          </a:p>
          <a:p>
            <a:r>
              <a:rPr lang="en-US">
                <a:effectLst/>
              </a:rPr>
              <a:t>The Secretary of Labor establishes the minimum wage annually effective January 1, and it will be published at least 90 days before the new minimum wage is to take effect.</a:t>
            </a:r>
          </a:p>
        </p:txBody>
      </p:sp>
    </p:spTree>
    <p:extLst>
      <p:ext uri="{BB962C8B-B14F-4D97-AF65-F5344CB8AC3E}">
        <p14:creationId xmlns:p14="http://schemas.microsoft.com/office/powerpoint/2010/main" val="161862831"/>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Title 1"/>
          <p:cNvSpPr>
            <a:spLocks noGrp="1"/>
          </p:cNvSpPr>
          <p:nvPr>
            <p:ph type="title"/>
          </p:nvPr>
        </p:nvSpPr>
        <p:spPr>
          <a:effectLst/>
        </p:spPr>
        <p:txBody>
          <a:bodyPr>
            <a:noAutofit/>
          </a:bodyPr>
          <a:lstStyle/>
          <a:p>
            <a:r>
              <a:rPr lang="en-US" sz="3200">
                <a:effectLst/>
              </a:rPr>
              <a:t>Executive Order 13496 “Notification of Employee Rights Under Federal Labor Laws”</a:t>
            </a:r>
          </a:p>
        </p:txBody>
      </p:sp>
      <p:sp>
        <p:nvSpPr>
          <p:cNvPr id="3" name="Content Placeholder 2"/>
          <p:cNvSpPr>
            <a:spLocks noGrp="1"/>
          </p:cNvSpPr>
          <p:nvPr>
            <p:ph idx="1"/>
          </p:nvPr>
        </p:nvSpPr>
        <p:spPr>
          <a:effectLst/>
        </p:spPr>
        <p:txBody>
          <a:bodyPr>
            <a:normAutofit fontScale="55000" lnSpcReduction="20000"/>
          </a:bodyPr>
          <a:lstStyle/>
          <a:p>
            <a:pPr marL="0" indent="0">
              <a:buNone/>
            </a:pPr>
            <a:r>
              <a:rPr lang="en-US">
                <a:effectLst/>
              </a:rPr>
              <a:t>This Executive Order requires contractors to give notice to their employees of their rights under the National Labor Relations Act</a:t>
            </a:r>
            <a:r>
              <a:rPr lang="en-US" smtClean="0">
                <a:effectLst/>
              </a:rPr>
              <a:t>.</a:t>
            </a:r>
          </a:p>
          <a:p>
            <a:pPr marL="0" indent="0">
              <a:buNone/>
            </a:pPr>
            <a:r>
              <a:rPr lang="en-US" smtClean="0">
                <a:effectLst/>
              </a:rPr>
              <a:t> </a:t>
            </a:r>
            <a:endParaRPr lang="en-US">
              <a:effectLst/>
            </a:endParaRPr>
          </a:p>
          <a:p>
            <a:pPr marL="0" indent="0">
              <a:buNone/>
            </a:pPr>
            <a:r>
              <a:rPr lang="en-US">
                <a:effectLst/>
              </a:rPr>
              <a:t>The contractor must:</a:t>
            </a:r>
          </a:p>
          <a:p>
            <a:pPr lvl="0"/>
            <a:r>
              <a:rPr lang="en-US">
                <a:effectLst/>
              </a:rPr>
              <a:t>Post the required employee notice so that it is prominent and readily seen by employees;</a:t>
            </a:r>
          </a:p>
          <a:p>
            <a:pPr lvl="0"/>
            <a:r>
              <a:rPr lang="en-US">
                <a:effectLst/>
              </a:rPr>
              <a:t>Post the required notice electronically where they customarily place other electronic notices if they communicate with employees electronically; and</a:t>
            </a:r>
          </a:p>
          <a:p>
            <a:pPr lvl="0"/>
            <a:r>
              <a:rPr lang="en-US">
                <a:effectLst/>
              </a:rPr>
              <a:t>Insert provisions in their subcontracts requiring subcontractors to comply with the above posting requirements as well.</a:t>
            </a:r>
          </a:p>
          <a:p>
            <a:pPr marL="0" indent="0">
              <a:buNone/>
            </a:pPr>
            <a:r>
              <a:rPr lang="en-US">
                <a:effectLst/>
              </a:rPr>
              <a:t> </a:t>
            </a:r>
          </a:p>
          <a:p>
            <a:pPr marL="0" indent="0">
              <a:buNone/>
            </a:pPr>
            <a:r>
              <a:rPr lang="en-US">
                <a:effectLst/>
              </a:rPr>
              <a:t>The size, form and content of the notice are prescribed by the Secretary of Labor and cannot be altered by contractors or subcontractors</a:t>
            </a:r>
            <a:r>
              <a:rPr lang="en-US" smtClean="0">
                <a:effectLst/>
              </a:rPr>
              <a:t>.</a:t>
            </a:r>
          </a:p>
          <a:p>
            <a:r>
              <a:rPr lang="en-US" smtClean="0">
                <a:effectLst/>
              </a:rPr>
              <a:t>This EO tends to come and go depending on whether there is a Democratic or Republican President…</a:t>
            </a:r>
            <a:endParaRPr lang="en-US">
              <a:effectLst/>
            </a:endParaRPr>
          </a:p>
        </p:txBody>
      </p:sp>
    </p:spTree>
    <p:extLst>
      <p:ext uri="{BB962C8B-B14F-4D97-AF65-F5344CB8AC3E}">
        <p14:creationId xmlns:p14="http://schemas.microsoft.com/office/powerpoint/2010/main" val="3507546910"/>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Title 1"/>
          <p:cNvSpPr>
            <a:spLocks noGrp="1"/>
          </p:cNvSpPr>
          <p:nvPr>
            <p:ph type="title"/>
          </p:nvPr>
        </p:nvSpPr>
        <p:spPr>
          <a:effectLst/>
        </p:spPr>
        <p:txBody>
          <a:bodyPr>
            <a:noAutofit/>
          </a:bodyPr>
          <a:lstStyle/>
          <a:p>
            <a:r>
              <a:rPr lang="en-US" sz="3600">
                <a:effectLst/>
              </a:rPr>
              <a:t>Executive Order 13494 “Economy in Government Contracting”</a:t>
            </a:r>
          </a:p>
        </p:txBody>
      </p:sp>
      <p:sp>
        <p:nvSpPr>
          <p:cNvPr id="3" name="Content Placeholder 2"/>
          <p:cNvSpPr>
            <a:spLocks noGrp="1"/>
          </p:cNvSpPr>
          <p:nvPr>
            <p:ph idx="1"/>
          </p:nvPr>
        </p:nvSpPr>
        <p:spPr>
          <a:effectLst/>
        </p:spPr>
        <p:txBody>
          <a:bodyPr>
            <a:normAutofit fontScale="70000" lnSpcReduction="20000"/>
          </a:bodyPr>
          <a:lstStyle/>
          <a:p>
            <a:r>
              <a:rPr lang="en-US">
                <a:effectLst/>
              </a:rPr>
              <a:t>This Executive Order prohibits contractors from seeking reimbursement for expenses incurred while attempting to influence employees to exercise or not to exercise the right to organize and bargain collectively.  Examples include: preparing and distributing materials; hiring or consulting legal counsel or consultants on these matters; holding meetings; and, planning or documenting activities by managers, supervisors or union representatives during work hours, if these activities relate to influencing employees on their collective bargaining rights.</a:t>
            </a:r>
          </a:p>
          <a:p>
            <a:r>
              <a:rPr lang="en-US">
                <a:effectLst/>
              </a:rPr>
              <a:t>However, contractors may still use federal funds to “maintain satisfactory relations between the contractor and its employees,” including costs of labor-management committees, employee publications, and other related activities.</a:t>
            </a:r>
          </a:p>
        </p:txBody>
      </p:sp>
    </p:spTree>
    <p:extLst>
      <p:ext uri="{BB962C8B-B14F-4D97-AF65-F5344CB8AC3E}">
        <p14:creationId xmlns:p14="http://schemas.microsoft.com/office/powerpoint/2010/main" val="3193755030"/>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Title 1"/>
          <p:cNvSpPr>
            <a:spLocks noGrp="1"/>
          </p:cNvSpPr>
          <p:nvPr>
            <p:ph type="title"/>
          </p:nvPr>
        </p:nvSpPr>
        <p:spPr>
          <a:effectLst/>
        </p:spPr>
        <p:txBody>
          <a:bodyPr>
            <a:noAutofit/>
          </a:bodyPr>
          <a:lstStyle/>
          <a:p>
            <a:r>
              <a:rPr lang="en-US" sz="2800">
                <a:effectLst/>
              </a:rPr>
              <a:t>Executive Order 13495 “Nondisplacement of Qualified Workers Under Service Contracts”</a:t>
            </a:r>
          </a:p>
        </p:txBody>
      </p:sp>
      <p:sp>
        <p:nvSpPr>
          <p:cNvPr id="3" name="Content Placeholder 2"/>
          <p:cNvSpPr>
            <a:spLocks noGrp="1"/>
          </p:cNvSpPr>
          <p:nvPr>
            <p:ph idx="1"/>
          </p:nvPr>
        </p:nvSpPr>
        <p:spPr>
          <a:xfrm>
            <a:off x="685800" y="1752600"/>
            <a:ext cx="7772400" cy="3886200"/>
          </a:xfrm>
          <a:effectLst/>
        </p:spPr>
        <p:txBody>
          <a:bodyPr/>
          <a:lstStyle/>
          <a:p>
            <a:pPr marL="0" indent="0">
              <a:buNone/>
            </a:pPr>
            <a:r>
              <a:rPr lang="en-US" sz="1200">
                <a:effectLst/>
              </a:rPr>
              <a:t>This Executive Order requires contractors to give workers who would otherwise lose their jobs as a result of completion or expiration of a contract a “right of first refusal” for continued employment with the successor contractor.  The right of first refusal must be held open for at least ten days.</a:t>
            </a:r>
          </a:p>
          <a:p>
            <a:pPr marL="0" indent="0">
              <a:buNone/>
            </a:pPr>
            <a:r>
              <a:rPr lang="en-US" sz="1200">
                <a:effectLst/>
              </a:rPr>
              <a:t>The right of first refusal excludes employees:</a:t>
            </a:r>
          </a:p>
          <a:p>
            <a:r>
              <a:rPr lang="en-US" sz="1200" smtClean="0">
                <a:effectLst/>
              </a:rPr>
              <a:t>Who </a:t>
            </a:r>
            <a:r>
              <a:rPr lang="en-US" sz="1200">
                <a:effectLst/>
              </a:rPr>
              <a:t>are exempt from SCA-coverage because they operate in a bona fide executive, administrative or professional capacity;</a:t>
            </a:r>
          </a:p>
          <a:p>
            <a:r>
              <a:rPr lang="en-US" sz="1200" smtClean="0">
                <a:effectLst/>
              </a:rPr>
              <a:t>Who </a:t>
            </a:r>
            <a:r>
              <a:rPr lang="en-US" sz="1200">
                <a:effectLst/>
              </a:rPr>
              <a:t>remain employed by the predecessor contractor;</a:t>
            </a:r>
          </a:p>
          <a:p>
            <a:r>
              <a:rPr lang="en-US" sz="1200" smtClean="0">
                <a:effectLst/>
              </a:rPr>
              <a:t>Failed </a:t>
            </a:r>
            <a:r>
              <a:rPr lang="en-US" sz="1200">
                <a:effectLst/>
              </a:rPr>
              <a:t>to perform suitably on the job; or,</a:t>
            </a:r>
          </a:p>
          <a:p>
            <a:r>
              <a:rPr lang="en-US" sz="1200" smtClean="0">
                <a:effectLst/>
              </a:rPr>
              <a:t>Were </a:t>
            </a:r>
            <a:r>
              <a:rPr lang="en-US" sz="1200">
                <a:effectLst/>
              </a:rPr>
              <a:t>hired by the predecessor contractor to work on federal and nonfederal service contracts as part of a single job.</a:t>
            </a:r>
          </a:p>
          <a:p>
            <a:endParaRPr lang="en-US" sz="1200">
              <a:effectLst/>
            </a:endParaRPr>
          </a:p>
          <a:p>
            <a:pPr marL="0" indent="0">
              <a:buNone/>
            </a:pPr>
            <a:r>
              <a:rPr lang="en-US" sz="1200">
                <a:effectLst/>
              </a:rPr>
              <a:t>In addition, successor contractors may retrain their own employees in lieu of predecessor employees if the successor employees have worked for more than 3 months with the contractor and they would otherwise face layoff or discharge</a:t>
            </a:r>
            <a:r>
              <a:rPr lang="en-US" sz="1200" smtClean="0">
                <a:effectLst/>
              </a:rPr>
              <a:t>.</a:t>
            </a:r>
          </a:p>
          <a:p>
            <a:pPr marL="0" indent="0">
              <a:buNone/>
            </a:pPr>
            <a:endParaRPr lang="en-US" sz="1200">
              <a:effectLst/>
            </a:endParaRPr>
          </a:p>
          <a:p>
            <a:pPr marL="0" indent="0">
              <a:buNone/>
            </a:pPr>
            <a:r>
              <a:rPr lang="en-US" sz="1200">
                <a:effectLst/>
              </a:rPr>
              <a:t>The head of the contracting department or agency may exempt a particular contract, subcontract or class of contracts from this Executive Order if he finds that its application would not serve the purposes of the Order or would impair the ability of the government to procure services economically and efficiently. </a:t>
            </a:r>
            <a:endParaRPr lang="en-US" sz="1200" smtClean="0">
              <a:effectLst/>
            </a:endParaRPr>
          </a:p>
          <a:p>
            <a:pPr marL="0" indent="0">
              <a:buNone/>
            </a:pPr>
            <a:endParaRPr lang="en-US" sz="1200">
              <a:effectLst/>
            </a:endParaRPr>
          </a:p>
          <a:p>
            <a:pPr marL="0" indent="0">
              <a:buNone/>
            </a:pPr>
            <a:r>
              <a:rPr lang="en-US" sz="1200">
                <a:effectLst/>
              </a:rPr>
              <a:t>A contractor must include provisions in subcontracts restating this requirement, and the contractor must take such action against the subcontract as is necessary to enforce these requirements.</a:t>
            </a:r>
          </a:p>
          <a:p>
            <a:endParaRPr lang="en-US">
              <a:effectLst/>
            </a:endParaRPr>
          </a:p>
        </p:txBody>
      </p:sp>
    </p:spTree>
    <p:extLst>
      <p:ext uri="{BB962C8B-B14F-4D97-AF65-F5344CB8AC3E}">
        <p14:creationId xmlns:p14="http://schemas.microsoft.com/office/powerpoint/2010/main" val="774387109"/>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4" name="Title 3"/>
          <p:cNvSpPr>
            <a:spLocks noGrp="1"/>
          </p:cNvSpPr>
          <p:nvPr>
            <p:ph type="ctrTitle"/>
          </p:nvPr>
        </p:nvSpPr>
        <p:spPr>
          <a:effectLst/>
        </p:spPr>
        <p:txBody>
          <a:bodyPr/>
          <a:lstStyle/>
          <a:p>
            <a:r>
              <a:rPr lang="en-US" smtClean="0">
                <a:effectLst/>
              </a:rPr>
              <a:t>H.R. 1180 – Working Families Flexibility Act of 2017 </a:t>
            </a:r>
            <a:br>
              <a:rPr lang="en-US" smtClean="0">
                <a:effectLst/>
              </a:rPr>
            </a:br>
            <a:r>
              <a:rPr lang="en-US" smtClean="0">
                <a:effectLst/>
              </a:rPr>
              <a:t>(Rep. Roby, R-AL, </a:t>
            </a:r>
            <a:br>
              <a:rPr lang="en-US" smtClean="0">
                <a:effectLst/>
              </a:rPr>
            </a:br>
            <a:r>
              <a:rPr lang="en-US" smtClean="0">
                <a:effectLst/>
              </a:rPr>
              <a:t>and 17 cosponsors)</a:t>
            </a:r>
            <a:endParaRPr lang="en-US">
              <a:effectLst/>
            </a:endParaRPr>
          </a:p>
        </p:txBody>
      </p:sp>
    </p:spTree>
    <p:extLst>
      <p:ext uri="{BB962C8B-B14F-4D97-AF65-F5344CB8AC3E}">
        <p14:creationId xmlns:p14="http://schemas.microsoft.com/office/powerpoint/2010/main" val="4049219620"/>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5" name="Content Placeholder 4"/>
          <p:cNvSpPr>
            <a:spLocks noGrp="1"/>
          </p:cNvSpPr>
          <p:nvPr>
            <p:ph idx="1"/>
          </p:nvPr>
        </p:nvSpPr>
        <p:spPr>
          <a:xfrm>
            <a:off x="685800" y="1145309"/>
            <a:ext cx="7772400" cy="4493491"/>
          </a:xfrm>
          <a:effectLst/>
        </p:spPr>
        <p:txBody>
          <a:bodyPr>
            <a:normAutofit fontScale="92500" lnSpcReduction="10000"/>
          </a:bodyPr>
          <a:lstStyle/>
          <a:p>
            <a:r>
              <a:rPr lang="en-US" sz="2400" smtClean="0">
                <a:effectLst/>
              </a:rPr>
              <a:t>Passed House on May 4, 2017.</a:t>
            </a:r>
          </a:p>
          <a:p>
            <a:r>
              <a:rPr lang="en-US" sz="2400" smtClean="0">
                <a:effectLst/>
              </a:rPr>
              <a:t>The Trump Administration supports H.R. 1180, the Working Families Flexibility Act of 2017.  H.R. 1180 would amend the Fair Labor Standards Act to allow private-sector employers to give their employees the choice to receive paid time off instead of cash payments for each hour of time for which overtime compensation would otherwise be required.  </a:t>
            </a:r>
          </a:p>
          <a:p>
            <a:r>
              <a:rPr lang="en-US" sz="2400" smtClean="0">
                <a:effectLst/>
              </a:rPr>
              <a:t>The bill would extend to private-sector workers a choice that public-sector employees have long enjoyed.</a:t>
            </a:r>
          </a:p>
          <a:p>
            <a:r>
              <a:rPr lang="en-US" sz="2400" smtClean="0">
                <a:effectLst/>
              </a:rPr>
              <a:t>The White House has stated that if H.R. 1180 were presented to the President in its current form, his advisors would recommend that he sign the bill into law.</a:t>
            </a:r>
            <a:endParaRPr lang="en-US" sz="2400">
              <a:effectLst/>
            </a:endParaRPr>
          </a:p>
        </p:txBody>
      </p:sp>
    </p:spTree>
    <p:extLst>
      <p:ext uri="{BB962C8B-B14F-4D97-AF65-F5344CB8AC3E}">
        <p14:creationId xmlns:p14="http://schemas.microsoft.com/office/powerpoint/2010/main" val="3518372735"/>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Title 1"/>
          <p:cNvSpPr>
            <a:spLocks noGrp="1"/>
          </p:cNvSpPr>
          <p:nvPr>
            <p:ph type="title"/>
          </p:nvPr>
        </p:nvSpPr>
        <p:spPr>
          <a:effectLst/>
        </p:spPr>
        <p:txBody>
          <a:bodyPr/>
          <a:lstStyle/>
          <a:p>
            <a:r>
              <a:rPr lang="en-US" sz="3200" smtClean="0">
                <a:effectLst/>
              </a:rPr>
              <a:t>Compensatory Time Off for Private Employees</a:t>
            </a:r>
            <a:endParaRPr lang="en-US" sz="3200">
              <a:effectLst/>
            </a:endParaRPr>
          </a:p>
        </p:txBody>
      </p:sp>
      <p:sp>
        <p:nvSpPr>
          <p:cNvPr id="3" name="Content Placeholder 2"/>
          <p:cNvSpPr>
            <a:spLocks noGrp="1"/>
          </p:cNvSpPr>
          <p:nvPr>
            <p:ph idx="1"/>
          </p:nvPr>
        </p:nvSpPr>
        <p:spPr>
          <a:effectLst/>
        </p:spPr>
        <p:txBody>
          <a:bodyPr/>
          <a:lstStyle/>
          <a:p>
            <a:pPr marL="0" indent="0">
              <a:buNone/>
            </a:pPr>
            <a:r>
              <a:rPr lang="en-US" sz="2400" smtClean="0">
                <a:effectLst/>
              </a:rPr>
              <a:t>General Rule –</a:t>
            </a:r>
          </a:p>
          <a:p>
            <a:pPr lvl="1">
              <a:buFont typeface="Arial" panose="020b0604020202020204" pitchFamily="34" charset="0"/>
              <a:buChar char="•"/>
            </a:pPr>
            <a:r>
              <a:rPr lang="en-US" smtClean="0">
                <a:effectLst/>
              </a:rPr>
              <a:t>An employee may receive, in accordance with this subsection and in lieu of monetary overtime compensation, compensatory time off at a rate not less than one and one-half hours for each hour of employment for which overtime compensation is required by this section.</a:t>
            </a:r>
            <a:endParaRPr lang="en-US">
              <a:effectLst/>
            </a:endParaRPr>
          </a:p>
        </p:txBody>
      </p:sp>
    </p:spTree>
    <p:extLst>
      <p:ext uri="{BB962C8B-B14F-4D97-AF65-F5344CB8AC3E}">
        <p14:creationId xmlns:p14="http://schemas.microsoft.com/office/powerpoint/2010/main" val="155192124"/>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3" name="Content Placeholder 2"/>
          <p:cNvSpPr>
            <a:spLocks noGrp="1"/>
          </p:cNvSpPr>
          <p:nvPr>
            <p:ph idx="1"/>
          </p:nvPr>
        </p:nvSpPr>
        <p:spPr>
          <a:xfrm>
            <a:off x="685800" y="775855"/>
            <a:ext cx="7772400" cy="4862945"/>
          </a:xfrm>
          <a:effectLst/>
        </p:spPr>
        <p:txBody>
          <a:bodyPr/>
          <a:lstStyle/>
          <a:p>
            <a:pPr marL="0" indent="0">
              <a:buNone/>
            </a:pPr>
            <a:r>
              <a:rPr lang="en-US" sz="2000" smtClean="0">
                <a:effectLst/>
              </a:rPr>
              <a:t>Conditions - </a:t>
            </a:r>
          </a:p>
          <a:p>
            <a:pPr marL="0" indent="0">
              <a:buNone/>
            </a:pPr>
            <a:r>
              <a:rPr lang="en-US" sz="1600" smtClean="0">
                <a:effectLst/>
              </a:rPr>
              <a:t>An employer may provide compensatory time to employees under paragraph (1) only if such time is provided in accordance with:</a:t>
            </a:r>
          </a:p>
          <a:p>
            <a:pPr lvl="1">
              <a:buFont typeface="+mj-lt"/>
              <a:buAutoNum type="alphaUcPeriod"/>
            </a:pPr>
            <a:r>
              <a:rPr lang="en-US" sz="1400" smtClean="0">
                <a:effectLst/>
              </a:rPr>
              <a:t>Applicable provisions of a collective bargaining agreement between the employer and the labor organization that has been certified or recognized as the representative of the employees under applicable law; or</a:t>
            </a:r>
          </a:p>
          <a:p>
            <a:pPr lvl="1">
              <a:buFont typeface="+mj-lt"/>
              <a:buAutoNum type="alphaUcPeriod"/>
            </a:pPr>
            <a:r>
              <a:rPr lang="en-US" sz="1400" smtClean="0">
                <a:effectLst/>
              </a:rPr>
              <a:t>In the case of an employee who is not represented by a labor organization that has been certified or recognized as the representative of such employee under applicable law, an </a:t>
            </a:r>
            <a:r>
              <a:rPr lang="en-US" sz="1400" b="1" smtClean="0">
                <a:effectLst/>
              </a:rPr>
              <a:t>agreement</a:t>
            </a:r>
            <a:r>
              <a:rPr lang="en-US" sz="1400" smtClean="0">
                <a:effectLst/>
              </a:rPr>
              <a:t> arrived at between the employer and employee before the performance of the work and affirmed by a written or otherwise verifiable record:</a:t>
            </a:r>
          </a:p>
          <a:p>
            <a:pPr lvl="2"/>
            <a:r>
              <a:rPr lang="en-US" sz="1400" smtClean="0">
                <a:effectLst/>
              </a:rPr>
              <a:t> in which the employer has offered and the employee has chosen to receive compensatory time in lieu of monetary overtime compensation; and</a:t>
            </a:r>
          </a:p>
          <a:p>
            <a:pPr lvl="2"/>
            <a:r>
              <a:rPr lang="en-US" sz="1400" smtClean="0">
                <a:effectLst/>
              </a:rPr>
              <a:t>entered into knowingly and voluntarily by such employee and not as a condition of employment.</a:t>
            </a:r>
          </a:p>
          <a:p>
            <a:pPr marL="57150" indent="0">
              <a:buNone/>
            </a:pPr>
            <a:r>
              <a:rPr lang="en-US" sz="1800" smtClean="0">
                <a:effectLst/>
              </a:rPr>
              <a:t>No employee may receive or agree to receive compensatory time off under this subsection unless the employee has worked at least 1,000 hours for the employee’s employer during a period of continuous employment with the employer in the 12-month period before the date of agreement or receipt of compensatory time off.</a:t>
            </a:r>
            <a:endParaRPr lang="en-US" sz="1800">
              <a:effectLst/>
            </a:endParaRPr>
          </a:p>
        </p:txBody>
      </p:sp>
    </p:spTree>
    <p:extLst>
      <p:ext uri="{BB962C8B-B14F-4D97-AF65-F5344CB8AC3E}">
        <p14:creationId xmlns:p14="http://schemas.microsoft.com/office/powerpoint/2010/main" val="2395107622"/>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3" name="Content Placeholder 2"/>
          <p:cNvSpPr>
            <a:spLocks noGrp="1"/>
          </p:cNvSpPr>
          <p:nvPr>
            <p:ph idx="1"/>
          </p:nvPr>
        </p:nvSpPr>
        <p:spPr>
          <a:xfrm>
            <a:off x="685800" y="988291"/>
            <a:ext cx="7772400" cy="4650509"/>
          </a:xfrm>
          <a:effectLst/>
        </p:spPr>
        <p:txBody>
          <a:bodyPr>
            <a:normAutofit lnSpcReduction="10000"/>
          </a:bodyPr>
          <a:lstStyle/>
          <a:p>
            <a:pPr marL="0" indent="0">
              <a:buNone/>
            </a:pPr>
            <a:r>
              <a:rPr lang="en-US" sz="1800" smtClean="0">
                <a:effectLst/>
              </a:rPr>
              <a:t>Hour Limit – </a:t>
            </a:r>
          </a:p>
          <a:p>
            <a:pPr lvl="1">
              <a:buFont typeface="+mj-lt"/>
              <a:buAutoNum type="alphaUcPeriod"/>
            </a:pPr>
            <a:r>
              <a:rPr lang="en-US" sz="1600" smtClean="0">
                <a:effectLst/>
              </a:rPr>
              <a:t>Maximum Hours –</a:t>
            </a:r>
          </a:p>
          <a:p>
            <a:pPr lvl="2" indent="-285750"/>
            <a:r>
              <a:rPr lang="en-US" sz="1600" smtClean="0">
                <a:effectLst/>
              </a:rPr>
              <a:t>An employee may accrue not more than </a:t>
            </a:r>
            <a:r>
              <a:rPr lang="en-US" sz="1600" b="1" smtClean="0">
                <a:effectLst/>
              </a:rPr>
              <a:t>160</a:t>
            </a:r>
            <a:r>
              <a:rPr lang="en-US" sz="1600" smtClean="0">
                <a:effectLst/>
              </a:rPr>
              <a:t> hours of compensatory time.</a:t>
            </a:r>
          </a:p>
          <a:p>
            <a:pPr lvl="1">
              <a:buFont typeface="+mj-lt"/>
              <a:buAutoNum type="alphaUcPeriod"/>
            </a:pPr>
            <a:r>
              <a:rPr lang="en-US" sz="1600" smtClean="0">
                <a:effectLst/>
              </a:rPr>
              <a:t>Compensation date –</a:t>
            </a:r>
          </a:p>
          <a:p>
            <a:pPr lvl="2" indent="-285750"/>
            <a:r>
              <a:rPr lang="en-US" sz="1600" smtClean="0">
                <a:effectLst/>
              </a:rPr>
              <a:t>Not later than January 31 of each calendar year, the employee’s employer shall provide monetary compensation for any unused compensatory time off accrued during the preceding calendar year that was not used prior to December 31 of the preceding year at either the employee’s regular rate of pay at the time  the compensatory time is accrued or at the time the employee receives payment for such hours, </a:t>
            </a:r>
            <a:r>
              <a:rPr lang="en-US" sz="1600" b="1" smtClean="0">
                <a:effectLst/>
              </a:rPr>
              <a:t>whichever is greater</a:t>
            </a:r>
            <a:r>
              <a:rPr lang="en-US" sz="1600" smtClean="0">
                <a:effectLst/>
              </a:rPr>
              <a:t>.</a:t>
            </a:r>
          </a:p>
          <a:p>
            <a:pPr lvl="1">
              <a:buFont typeface="+mj-lt"/>
              <a:buAutoNum type="alphaUcPeriod"/>
            </a:pPr>
            <a:r>
              <a:rPr lang="en-US" sz="1600" smtClean="0">
                <a:effectLst/>
              </a:rPr>
              <a:t>Excess of 80 hours –</a:t>
            </a:r>
          </a:p>
          <a:p>
            <a:pPr lvl="2" indent="-285750"/>
            <a:r>
              <a:rPr lang="en-US" sz="1600" smtClean="0">
                <a:effectLst/>
              </a:rPr>
              <a:t>The employer may provide monetary compensation for an employee’s unused compensatory time in excess of 80 hours at any time after giving the employee at least 30 days notice.  Such compensation shall be provided at </a:t>
            </a:r>
            <a:r>
              <a:rPr lang="en-US" sz="1600">
                <a:effectLst/>
              </a:rPr>
              <a:t>either the employee’s regular rate of pay at the time  the compensatory time is accrued or at the time the employee receives payment for such hours, </a:t>
            </a:r>
            <a:r>
              <a:rPr lang="en-US" sz="1600" b="1">
                <a:effectLst/>
              </a:rPr>
              <a:t>whichever is greater</a:t>
            </a:r>
            <a:r>
              <a:rPr lang="en-US" sz="1600">
                <a:effectLst/>
              </a:rPr>
              <a:t>.</a:t>
            </a:r>
            <a:endParaRPr lang="en-US" sz="1600" smtClean="0">
              <a:effectLst/>
            </a:endParaRPr>
          </a:p>
        </p:txBody>
      </p:sp>
    </p:spTree>
    <p:extLst>
      <p:ext uri="{BB962C8B-B14F-4D97-AF65-F5344CB8AC3E}">
        <p14:creationId xmlns:p14="http://schemas.microsoft.com/office/powerpoint/2010/main" val="611412636"/>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3" name="Content Placeholder 2"/>
          <p:cNvSpPr>
            <a:spLocks noGrp="1"/>
          </p:cNvSpPr>
          <p:nvPr>
            <p:ph idx="1"/>
          </p:nvPr>
        </p:nvSpPr>
        <p:spPr>
          <a:xfrm>
            <a:off x="685800" y="868218"/>
            <a:ext cx="7772400" cy="4770582"/>
          </a:xfrm>
          <a:effectLst/>
        </p:spPr>
        <p:txBody>
          <a:bodyPr>
            <a:normAutofit fontScale="92500" lnSpcReduction="10000"/>
          </a:bodyPr>
          <a:lstStyle/>
          <a:p>
            <a:pPr marL="400050" lvl="1" indent="0">
              <a:buNone/>
            </a:pPr>
            <a:r>
              <a:rPr lang="en-US" sz="2000" smtClean="0">
                <a:effectLst/>
              </a:rPr>
              <a:t>D.  Policy –</a:t>
            </a:r>
          </a:p>
          <a:p>
            <a:pPr lvl="2"/>
            <a:r>
              <a:rPr lang="en-US" smtClean="0">
                <a:effectLst/>
              </a:rPr>
              <a:t>Except where a collective bargaining agreement provides otherwise, an employer that has adopted a policy offering compensatory time to employees may discontinue such policy upon giving employees 30 days notice.</a:t>
            </a:r>
          </a:p>
          <a:p>
            <a:pPr marL="457200" lvl="1" indent="0">
              <a:buNone/>
            </a:pPr>
            <a:endParaRPr lang="en-US" sz="2000" smtClean="0">
              <a:effectLst/>
            </a:endParaRPr>
          </a:p>
          <a:p>
            <a:pPr marL="400050" lvl="1" indent="0">
              <a:buNone/>
            </a:pPr>
            <a:r>
              <a:rPr lang="en-US" sz="2000" smtClean="0">
                <a:effectLst/>
              </a:rPr>
              <a:t>E.  Written request –</a:t>
            </a:r>
          </a:p>
          <a:p>
            <a:pPr lvl="2"/>
            <a:r>
              <a:rPr lang="en-US" smtClean="0">
                <a:effectLst/>
              </a:rPr>
              <a:t>An employee may withdraw an agreement to accept compensatory time at any time.  An employee may also request in writing that monetary compensation be provided, at any time, for all compensatory time accrued that has not yet been used.  Within 30 days of receiving the written request, the employer shall provide the employee the monetary compensation due either at the employee’s regular rate of pay at the time the compensatory time is accrued or at the time the employee receives payment for such time, </a:t>
            </a:r>
            <a:r>
              <a:rPr lang="en-US" b="1" smtClean="0">
                <a:effectLst/>
              </a:rPr>
              <a:t>whichever is greater</a:t>
            </a:r>
            <a:r>
              <a:rPr lang="en-US" smtClean="0">
                <a:effectLst/>
              </a:rPr>
              <a:t>.</a:t>
            </a:r>
            <a:endParaRPr lang="en-US">
              <a:effectLst/>
            </a:endParaRPr>
          </a:p>
        </p:txBody>
      </p:sp>
    </p:spTree>
    <p:extLst>
      <p:ext uri="{BB962C8B-B14F-4D97-AF65-F5344CB8AC3E}">
        <p14:creationId xmlns:p14="http://schemas.microsoft.com/office/powerpoint/2010/main" val="296892260"/>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Title 1"/>
          <p:cNvSpPr>
            <a:spLocks noGrp="1"/>
          </p:cNvSpPr>
          <p:nvPr>
            <p:ph type="title"/>
          </p:nvPr>
        </p:nvSpPr>
        <p:spPr>
          <a:effectLst/>
        </p:spPr>
        <p:txBody>
          <a:bodyPr>
            <a:normAutofit/>
          </a:bodyPr>
          <a:lstStyle/>
          <a:p>
            <a:r>
              <a:rPr lang="en-US" sz="3200">
                <a:effectLst/>
              </a:rPr>
              <a:t>Executive Order 13706 “Establishing Paid Sick Leave for Federal Contractors”</a:t>
            </a:r>
          </a:p>
        </p:txBody>
      </p:sp>
      <p:sp>
        <p:nvSpPr>
          <p:cNvPr id="3" name="Content Placeholder 2"/>
          <p:cNvSpPr>
            <a:spLocks noGrp="1"/>
          </p:cNvSpPr>
          <p:nvPr>
            <p:ph idx="1"/>
          </p:nvPr>
        </p:nvSpPr>
        <p:spPr>
          <a:effectLst/>
        </p:spPr>
        <p:txBody>
          <a:bodyPr>
            <a:normAutofit fontScale="62500" lnSpcReduction="20000"/>
          </a:bodyPr>
          <a:lstStyle/>
          <a:p>
            <a:pPr marL="0" indent="0">
              <a:buNone/>
            </a:pPr>
            <a:r>
              <a:rPr lang="en-US" b="1" i="1">
                <a:effectLst/>
              </a:rPr>
              <a:t>Applies to:</a:t>
            </a:r>
            <a:endParaRPr lang="en-US" b="1">
              <a:effectLst/>
            </a:endParaRPr>
          </a:p>
          <a:p>
            <a:r>
              <a:rPr lang="en-US">
                <a:effectLst/>
              </a:rPr>
              <a:t>Contracts entered into after January 1, 2017 that are:</a:t>
            </a:r>
          </a:p>
          <a:p>
            <a:pPr lvl="0"/>
            <a:r>
              <a:rPr lang="en-US">
                <a:effectLst/>
              </a:rPr>
              <a:t>Procurement contracts for services or construction;</a:t>
            </a:r>
          </a:p>
          <a:p>
            <a:pPr lvl="0"/>
            <a:r>
              <a:rPr lang="en-US">
                <a:effectLst/>
              </a:rPr>
              <a:t>Contracts for services covered by the Service Contract Act;</a:t>
            </a:r>
          </a:p>
          <a:p>
            <a:pPr lvl="0"/>
            <a:r>
              <a:rPr lang="en-US">
                <a:effectLst/>
              </a:rPr>
              <a:t>Contracts for concessions, including any concessions contracts excluded by Department of Labor regulations at 29 CFR 4.133(b); and, </a:t>
            </a:r>
          </a:p>
          <a:p>
            <a:pPr lvl="0"/>
            <a:r>
              <a:rPr lang="en-US">
                <a:effectLst/>
              </a:rPr>
              <a:t>Contracts in connection with federal property or lands and related to offering services for federal employees, their dependents, or the general public.</a:t>
            </a:r>
          </a:p>
          <a:p>
            <a:pPr marL="0" indent="0">
              <a:buNone/>
            </a:pPr>
            <a:r>
              <a:rPr lang="en-US">
                <a:effectLst/>
              </a:rPr>
              <a:t> </a:t>
            </a:r>
          </a:p>
          <a:p>
            <a:pPr marL="0" indent="0">
              <a:buNone/>
            </a:pPr>
            <a:r>
              <a:rPr lang="en-US">
                <a:effectLst/>
              </a:rPr>
              <a:t>AND workers must be covered by the FLSA, SCA or DBA</a:t>
            </a:r>
            <a:r>
              <a:rPr lang="en-US" smtClean="0">
                <a:effectLst/>
              </a:rPr>
              <a:t>.</a:t>
            </a:r>
          </a:p>
          <a:p>
            <a:r>
              <a:rPr lang="en-US" smtClean="0">
                <a:effectLst/>
              </a:rPr>
              <a:t>Applies to subcontracts of these types of contracts!</a:t>
            </a:r>
            <a:endParaRPr lang="en-US">
              <a:effectLst/>
            </a:endParaRPr>
          </a:p>
        </p:txBody>
      </p:sp>
    </p:spTree>
    <p:extLst>
      <p:ext uri="{BB962C8B-B14F-4D97-AF65-F5344CB8AC3E}">
        <p14:creationId xmlns:p14="http://schemas.microsoft.com/office/powerpoint/2010/main" val="353421389"/>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3" name="Content Placeholder 2"/>
          <p:cNvSpPr>
            <a:spLocks noGrp="1"/>
          </p:cNvSpPr>
          <p:nvPr>
            <p:ph idx="1"/>
          </p:nvPr>
        </p:nvSpPr>
        <p:spPr>
          <a:xfrm>
            <a:off x="685800" y="1006764"/>
            <a:ext cx="7772400" cy="4632036"/>
          </a:xfrm>
          <a:effectLst/>
        </p:spPr>
        <p:txBody>
          <a:bodyPr/>
          <a:lstStyle/>
          <a:p>
            <a:pPr marL="0" indent="0">
              <a:buNone/>
            </a:pPr>
            <a:r>
              <a:rPr lang="en-US" smtClean="0">
                <a:effectLst/>
              </a:rPr>
              <a:t>Private employer actions –</a:t>
            </a:r>
          </a:p>
          <a:p>
            <a:pPr marL="0" indent="0">
              <a:buNone/>
            </a:pPr>
            <a:r>
              <a:rPr lang="en-US" sz="2400" smtClean="0">
                <a:effectLst/>
              </a:rPr>
              <a:t>An employer that provides compensatory time to an employee shall not directly or indirectly intimidate, threaten, or coerce or attempt to intimidate, threaten, or coerce any employee for the purpose of –</a:t>
            </a:r>
          </a:p>
          <a:p>
            <a:pPr marL="0" indent="0">
              <a:buNone/>
            </a:pPr>
            <a:endParaRPr lang="en-US" sz="2400" smtClean="0">
              <a:effectLst/>
            </a:endParaRPr>
          </a:p>
          <a:p>
            <a:pPr marL="914400" lvl="1" indent="-514350">
              <a:buFont typeface="+mj-lt"/>
              <a:buAutoNum type="alphaUcPeriod"/>
            </a:pPr>
            <a:r>
              <a:rPr lang="en-US" sz="2000" smtClean="0">
                <a:effectLst/>
              </a:rPr>
              <a:t>Interfering with such employee’s rights to request or not request compensatory time off in lieu of payment of monetary overtime compensation for overtime hours; or</a:t>
            </a:r>
          </a:p>
          <a:p>
            <a:pPr marL="914400" lvl="1" indent="-514350">
              <a:buFont typeface="+mj-lt"/>
              <a:buAutoNum type="alphaUcPeriod"/>
            </a:pPr>
            <a:r>
              <a:rPr lang="en-US" sz="2000" smtClean="0">
                <a:effectLst/>
              </a:rPr>
              <a:t>Requiring any employee to use such compensatory time.</a:t>
            </a:r>
          </a:p>
          <a:p>
            <a:pPr marL="914400" lvl="1" indent="-514350">
              <a:buFont typeface="+mj-lt"/>
              <a:buAutoNum type="alphaUcPeriod"/>
            </a:pPr>
            <a:endParaRPr lang="en-US">
              <a:effectLst/>
            </a:endParaRPr>
          </a:p>
        </p:txBody>
      </p:sp>
    </p:spTree>
    <p:extLst>
      <p:ext uri="{BB962C8B-B14F-4D97-AF65-F5344CB8AC3E}">
        <p14:creationId xmlns:p14="http://schemas.microsoft.com/office/powerpoint/2010/main" val="923190144"/>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3" name="Content Placeholder 2"/>
          <p:cNvSpPr>
            <a:spLocks noGrp="1"/>
          </p:cNvSpPr>
          <p:nvPr>
            <p:ph idx="1"/>
          </p:nvPr>
        </p:nvSpPr>
        <p:spPr>
          <a:xfrm>
            <a:off x="685800" y="1006764"/>
            <a:ext cx="7772400" cy="4632036"/>
          </a:xfrm>
          <a:effectLst/>
        </p:spPr>
        <p:txBody>
          <a:bodyPr/>
          <a:lstStyle/>
          <a:p>
            <a:pPr marL="0" indent="0">
              <a:buNone/>
            </a:pPr>
            <a:r>
              <a:rPr lang="en-US" sz="2400" smtClean="0">
                <a:effectLst/>
              </a:rPr>
              <a:t>Termination of employment –</a:t>
            </a:r>
          </a:p>
          <a:p>
            <a:r>
              <a:rPr lang="en-US" sz="2400" smtClean="0">
                <a:effectLst/>
              </a:rPr>
              <a:t>An employee who has accrued compensatory time off authorized to be provided under paragraph (1) </a:t>
            </a:r>
            <a:r>
              <a:rPr lang="en-US" sz="2400">
                <a:effectLst/>
              </a:rPr>
              <a:t>s</a:t>
            </a:r>
            <a:r>
              <a:rPr lang="en-US" sz="2400" smtClean="0">
                <a:effectLst/>
              </a:rPr>
              <a:t>hall, upon the voluntary or involuntary termination of employment, be paid for the unused compensatory time in accordance with paragraph (6).</a:t>
            </a:r>
          </a:p>
          <a:p>
            <a:pPr marL="400050" lvl="1" indent="0">
              <a:buNone/>
            </a:pPr>
            <a:endParaRPr lang="en-US" sz="1600">
              <a:effectLst/>
            </a:endParaRPr>
          </a:p>
        </p:txBody>
      </p:sp>
    </p:spTree>
    <p:extLst>
      <p:ext uri="{BB962C8B-B14F-4D97-AF65-F5344CB8AC3E}">
        <p14:creationId xmlns:p14="http://schemas.microsoft.com/office/powerpoint/2010/main" val="684579161"/>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3" name="Content Placeholder 2"/>
          <p:cNvSpPr>
            <a:spLocks noGrp="1"/>
          </p:cNvSpPr>
          <p:nvPr>
            <p:ph idx="1"/>
          </p:nvPr>
        </p:nvSpPr>
        <p:spPr>
          <a:xfrm>
            <a:off x="685800" y="877455"/>
            <a:ext cx="7772400" cy="4761345"/>
          </a:xfrm>
          <a:effectLst/>
        </p:spPr>
        <p:txBody>
          <a:bodyPr/>
          <a:lstStyle/>
          <a:p>
            <a:pPr marL="0" indent="0">
              <a:buNone/>
            </a:pPr>
            <a:r>
              <a:rPr lang="en-US" smtClean="0">
                <a:effectLst/>
              </a:rPr>
              <a:t>Use of time –</a:t>
            </a:r>
          </a:p>
          <a:p>
            <a:pPr marL="0" indent="0">
              <a:buNone/>
            </a:pPr>
            <a:r>
              <a:rPr lang="en-US" sz="2400" smtClean="0">
                <a:effectLst/>
              </a:rPr>
              <a:t>An employee –</a:t>
            </a:r>
          </a:p>
          <a:p>
            <a:pPr marL="914400" lvl="1" indent="-514350">
              <a:buFont typeface="+mj-lt"/>
              <a:buAutoNum type="alphaUcPeriod"/>
            </a:pPr>
            <a:r>
              <a:rPr lang="en-US" smtClean="0">
                <a:effectLst/>
              </a:rPr>
              <a:t>who has accrued compensatory time off authorized to be provided under paragraph (1); and</a:t>
            </a:r>
          </a:p>
          <a:p>
            <a:pPr marL="914400" lvl="1" indent="-514350">
              <a:buFont typeface="+mj-lt"/>
              <a:buAutoNum type="alphaUcPeriod"/>
            </a:pPr>
            <a:r>
              <a:rPr lang="en-US" smtClean="0">
                <a:effectLst/>
              </a:rPr>
              <a:t>who has requested the use of such compensatory time,</a:t>
            </a:r>
          </a:p>
          <a:p>
            <a:pPr marL="0" indent="0">
              <a:buNone/>
            </a:pPr>
            <a:r>
              <a:rPr lang="en-US" sz="2400">
                <a:effectLst/>
              </a:rPr>
              <a:t>s</a:t>
            </a:r>
            <a:r>
              <a:rPr lang="en-US" sz="2400" smtClean="0">
                <a:effectLst/>
              </a:rPr>
              <a:t>hall be permitted by the employee’s employer to use such time within a reasonable period after making the request if the use of the compensatory time does not unduly disrupt the operations of the employer.</a:t>
            </a:r>
          </a:p>
          <a:p>
            <a:pPr marL="514350" indent="-514350">
              <a:buFont typeface="+mj-lt"/>
              <a:buAutoNum type="arabicPeriod" startAt="7"/>
            </a:pPr>
            <a:endParaRPr lang="en-US">
              <a:effectLst/>
            </a:endParaRPr>
          </a:p>
        </p:txBody>
      </p:sp>
    </p:spTree>
    <p:extLst>
      <p:ext uri="{BB962C8B-B14F-4D97-AF65-F5344CB8AC3E}">
        <p14:creationId xmlns:p14="http://schemas.microsoft.com/office/powerpoint/2010/main" val="498349508"/>
      </p:ext>
    </p:extLst>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Title 1"/>
          <p:cNvSpPr>
            <a:spLocks noGrp="1"/>
          </p:cNvSpPr>
          <p:nvPr>
            <p:ph type="title"/>
          </p:nvPr>
        </p:nvSpPr>
        <p:spPr>
          <a:effectLst/>
        </p:spPr>
        <p:txBody>
          <a:bodyPr/>
          <a:lstStyle/>
          <a:p>
            <a:r>
              <a:rPr lang="en-US" smtClean="0">
                <a:effectLst/>
              </a:rPr>
              <a:t>Remedies</a:t>
            </a:r>
            <a:endParaRPr lang="en-US">
              <a:effectLst/>
            </a:endParaRPr>
          </a:p>
        </p:txBody>
      </p:sp>
      <p:sp>
        <p:nvSpPr>
          <p:cNvPr id="3" name="Content Placeholder 2"/>
          <p:cNvSpPr>
            <a:spLocks noGrp="1"/>
          </p:cNvSpPr>
          <p:nvPr>
            <p:ph idx="1"/>
          </p:nvPr>
        </p:nvSpPr>
        <p:spPr>
          <a:effectLst/>
        </p:spPr>
        <p:txBody>
          <a:bodyPr/>
          <a:lstStyle/>
          <a:p>
            <a:r>
              <a:rPr lang="en-US" sz="2400" smtClean="0">
                <a:effectLst/>
              </a:rPr>
              <a:t>An employer that violates this section shall be liable to the employee affected in the amount of the rate of compensation for each hour of compensatory time accrued by the employee and in an additional equal amount as liquidated damages reduced by the amount of such rate of compensation for each hour of compensatory time used by such employee.</a:t>
            </a:r>
            <a:endParaRPr lang="en-US" sz="2400">
              <a:effectLst/>
            </a:endParaRPr>
          </a:p>
        </p:txBody>
      </p:sp>
    </p:spTree>
    <p:extLst>
      <p:ext uri="{BB962C8B-B14F-4D97-AF65-F5344CB8AC3E}">
        <p14:creationId xmlns:p14="http://schemas.microsoft.com/office/powerpoint/2010/main" val="2797053619"/>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3" name="Content Placeholder 2"/>
          <p:cNvSpPr>
            <a:spLocks noGrp="1"/>
          </p:cNvSpPr>
          <p:nvPr>
            <p:ph idx="1"/>
          </p:nvPr>
        </p:nvSpPr>
        <p:spPr>
          <a:xfrm>
            <a:off x="685800" y="1025236"/>
            <a:ext cx="7772400" cy="4613564"/>
          </a:xfrm>
          <a:effectLst/>
        </p:spPr>
        <p:txBody>
          <a:bodyPr>
            <a:normAutofit fontScale="92500" lnSpcReduction="20000"/>
          </a:bodyPr>
          <a:lstStyle/>
          <a:p>
            <a:r>
              <a:rPr lang="en-US" smtClean="0">
                <a:effectLst/>
              </a:rPr>
              <a:t>What is a new contract?</a:t>
            </a:r>
          </a:p>
          <a:p>
            <a:pPr lvl="1"/>
            <a:r>
              <a:rPr lang="en-US" smtClean="0">
                <a:effectLst/>
              </a:rPr>
              <a:t>Contracts with the Federal Government that result from solicitations issued on or after January 1, 2017, or that are awarded outside the solicitation process on or after January 1, 2017.  A contract that is entered into prior to January 1, 2017, will constitute a new contract if, through bilateral negotiation, on or after January 1, 2017:  (1) the contract is renewed; (2) the contract is extended, unless the extension is made pursuant to a term in the contract as of December 31, 2016, providing for a short-term limited extension; or (3) the contract is amended pursuant to a modification that is outside the scope of the contract.  The definition of “new contract” does not include the unilateral exercise of a pre-negotiated option to renew an existing contract by the Federal Government.</a:t>
            </a:r>
            <a:endParaRPr lang="en-US">
              <a:effectLst/>
            </a:endParaRPr>
          </a:p>
        </p:txBody>
      </p:sp>
    </p:spTree>
    <p:extLst>
      <p:ext uri="{BB962C8B-B14F-4D97-AF65-F5344CB8AC3E}">
        <p14:creationId xmlns:p14="http://schemas.microsoft.com/office/powerpoint/2010/main" val="589465772"/>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3" name="Content Placeholder 2"/>
          <p:cNvSpPr>
            <a:spLocks noGrp="1"/>
          </p:cNvSpPr>
          <p:nvPr>
            <p:ph idx="1"/>
          </p:nvPr>
        </p:nvSpPr>
        <p:spPr>
          <a:xfrm>
            <a:off x="667328" y="1052945"/>
            <a:ext cx="7772400" cy="4197928"/>
          </a:xfrm>
          <a:effectLst/>
        </p:spPr>
        <p:txBody>
          <a:bodyPr>
            <a:normAutofit fontScale="70000" lnSpcReduction="20000"/>
          </a:bodyPr>
          <a:lstStyle/>
          <a:p>
            <a:pPr marL="0" indent="0">
              <a:buNone/>
            </a:pPr>
            <a:r>
              <a:rPr lang="en-US" b="1" i="1">
                <a:effectLst/>
              </a:rPr>
              <a:t>Accrual of Sick Leave:</a:t>
            </a:r>
            <a:endParaRPr lang="en-US" b="1" u="sng">
              <a:effectLst/>
            </a:endParaRPr>
          </a:p>
          <a:p>
            <a:r>
              <a:rPr lang="en-US">
                <a:effectLst/>
              </a:rPr>
              <a:t>Contractors must permit employees to earn at least </a:t>
            </a:r>
            <a:r>
              <a:rPr lang="en-US" b="1">
                <a:effectLst/>
              </a:rPr>
              <a:t>1</a:t>
            </a:r>
            <a:r>
              <a:rPr lang="en-US">
                <a:effectLst/>
              </a:rPr>
              <a:t> hour of paid sick leave for every </a:t>
            </a:r>
            <a:r>
              <a:rPr lang="en-US" b="1">
                <a:effectLst/>
              </a:rPr>
              <a:t>30</a:t>
            </a:r>
            <a:r>
              <a:rPr lang="en-US">
                <a:effectLst/>
              </a:rPr>
              <a:t> hours worked.  In addition, contractors cannot limit accrual of paid sick leave to less than </a:t>
            </a:r>
            <a:r>
              <a:rPr lang="en-US" b="1">
                <a:effectLst/>
              </a:rPr>
              <a:t>56</a:t>
            </a:r>
            <a:r>
              <a:rPr lang="en-US">
                <a:effectLst/>
              </a:rPr>
              <a:t> hours per year.  Although any unused but accrued paid sick leave does not need to be paid upon termination, contractors must permit employees to carry forward paid sick leave from year to year.   If an employer is rehired within 12 months after job separation, the employee’s prior paid sick leave bank must be reinstated</a:t>
            </a:r>
            <a:r>
              <a:rPr lang="en-US" smtClean="0">
                <a:effectLst/>
              </a:rPr>
              <a:t>.</a:t>
            </a:r>
          </a:p>
          <a:p>
            <a:pPr marL="0" indent="0">
              <a:buNone/>
            </a:pPr>
            <a:endParaRPr lang="en-US" smtClean="0">
              <a:effectLst/>
            </a:endParaRPr>
          </a:p>
          <a:p>
            <a:pPr marL="0" indent="0">
              <a:buNone/>
            </a:pPr>
            <a:r>
              <a:rPr lang="en-US" smtClean="0">
                <a:effectLst/>
              </a:rPr>
              <a:t>Ex.  If employee carries over 16 hours from prior year, must be allowed to accrue an additional 40 hours.  Accrual then stops.  If employee then uses sick leave, accrual starts again and continues until either employee accrues an additional 16 hours or again reaches 56 hours.</a:t>
            </a:r>
            <a:endParaRPr lang="en-US">
              <a:effectLst/>
            </a:endParaRPr>
          </a:p>
        </p:txBody>
      </p:sp>
    </p:spTree>
    <p:extLst>
      <p:ext uri="{BB962C8B-B14F-4D97-AF65-F5344CB8AC3E}">
        <p14:creationId xmlns:p14="http://schemas.microsoft.com/office/powerpoint/2010/main" val="1163117273"/>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3" name="Content Placeholder 2"/>
          <p:cNvSpPr>
            <a:spLocks noGrp="1"/>
          </p:cNvSpPr>
          <p:nvPr>
            <p:ph idx="1"/>
          </p:nvPr>
        </p:nvSpPr>
        <p:spPr>
          <a:xfrm>
            <a:off x="685800" y="1099127"/>
            <a:ext cx="7772400" cy="4539673"/>
          </a:xfrm>
          <a:effectLst/>
        </p:spPr>
        <p:txBody>
          <a:bodyPr>
            <a:normAutofit fontScale="55000" lnSpcReduction="20000"/>
          </a:bodyPr>
          <a:lstStyle/>
          <a:p>
            <a:pPr marL="0" indent="0">
              <a:buNone/>
            </a:pPr>
            <a:r>
              <a:rPr lang="en-US" b="1" i="1">
                <a:effectLst/>
              </a:rPr>
              <a:t>Use of Paid Sick Leave:</a:t>
            </a:r>
            <a:endParaRPr lang="en-US" b="1" u="sng">
              <a:effectLst/>
            </a:endParaRPr>
          </a:p>
          <a:p>
            <a:r>
              <a:rPr lang="en-US">
                <a:effectLst/>
              </a:rPr>
              <a:t>An employee may use paid sick leave for:</a:t>
            </a:r>
          </a:p>
          <a:p>
            <a:pPr lvl="0"/>
            <a:r>
              <a:rPr lang="en-US">
                <a:effectLst/>
              </a:rPr>
              <a:t>Physical or mental illness, injury, or medical condition;</a:t>
            </a:r>
          </a:p>
          <a:p>
            <a:pPr lvl="0"/>
            <a:r>
              <a:rPr lang="en-US">
                <a:effectLst/>
              </a:rPr>
              <a:t>Obtaining diagnosis, care, or preventive care from a health care provider;</a:t>
            </a:r>
          </a:p>
          <a:p>
            <a:pPr lvl="0"/>
            <a:r>
              <a:rPr lang="en-US">
                <a:effectLst/>
              </a:rPr>
              <a:t>Caring for a child, parent, spouse, domestic partner, or any other individual related by blood or affinity whose close association with the employee is the equivalent of a family relationship, who has any of the conditions, or needs for diagnosis, care, or preventive care described above;</a:t>
            </a:r>
          </a:p>
          <a:p>
            <a:pPr lvl="0"/>
            <a:r>
              <a:rPr lang="en-US">
                <a:effectLst/>
              </a:rPr>
              <a:t>Domestic violence, sexual assault, or stalking if the time is to obtain counseling, seek relocation, seek assistance from a victim services organization, take legal action (including preparation for or participation in any related civil or criminal legal proceeding) or to assist any individual in paragraph 3 with the activities described in this paragraph. </a:t>
            </a:r>
          </a:p>
          <a:p>
            <a:pPr marL="0" indent="0">
              <a:buNone/>
            </a:pPr>
            <a:r>
              <a:rPr lang="en-US">
                <a:effectLst/>
              </a:rPr>
              <a:t> </a:t>
            </a:r>
          </a:p>
          <a:p>
            <a:pPr marL="0" indent="0">
              <a:buNone/>
            </a:pPr>
            <a:r>
              <a:rPr lang="en-US">
                <a:effectLst/>
              </a:rPr>
              <a:t>Contractors may not require employees to find a replacement to cover their work before taking paid sick leave.  Employees should give an oral or written request when taking paid sick leave at least 7 calendar days in advance if the need is foreseeable, and in all other cases, give notice “as is practicable.” If an employee is absent on paid sick leave for three or more consecutive workdays and the absence is not due to domestic violence, sexual assault or stalking, the contractor may request certification from a health care provider with the minimum necessary information establishing a need for the employee to be absent from work for that length of time.</a:t>
            </a:r>
          </a:p>
        </p:txBody>
      </p:sp>
    </p:spTree>
    <p:extLst>
      <p:ext uri="{BB962C8B-B14F-4D97-AF65-F5344CB8AC3E}">
        <p14:creationId xmlns:p14="http://schemas.microsoft.com/office/powerpoint/2010/main" val="3061504745"/>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3" name="Content Placeholder 2"/>
          <p:cNvSpPr>
            <a:spLocks noGrp="1"/>
          </p:cNvSpPr>
          <p:nvPr>
            <p:ph idx="1"/>
          </p:nvPr>
        </p:nvSpPr>
        <p:spPr>
          <a:xfrm>
            <a:off x="685800" y="932873"/>
            <a:ext cx="7772400" cy="4830618"/>
          </a:xfrm>
          <a:effectLst/>
        </p:spPr>
        <p:txBody>
          <a:bodyPr>
            <a:noAutofit/>
          </a:bodyPr>
          <a:lstStyle/>
          <a:p>
            <a:pPr marL="0" indent="0">
              <a:buNone/>
            </a:pPr>
            <a:r>
              <a:rPr lang="en-US" sz="1200" smtClean="0">
                <a:effectLst/>
              </a:rPr>
              <a:t>How do the EO’s requirements interact with a contractor’s existing paid time off (PTO) policies?</a:t>
            </a:r>
          </a:p>
          <a:p>
            <a:pPr marL="0" indent="0">
              <a:buNone/>
            </a:pPr>
            <a:endParaRPr lang="en-US" sz="1200" smtClean="0">
              <a:effectLst/>
            </a:endParaRPr>
          </a:p>
          <a:p>
            <a:pPr marL="0" indent="0">
              <a:buNone/>
            </a:pPr>
            <a:r>
              <a:rPr lang="en-US" sz="1200" smtClean="0">
                <a:effectLst/>
              </a:rPr>
              <a:t>A contractor’s existing paid time off (PTO) policy (if provided in addition to the fulfillment of SCA or DBA obligations, if applicable) will satisfy the requirements of the Executive Order if the paid time off:</a:t>
            </a:r>
          </a:p>
          <a:p>
            <a:r>
              <a:rPr lang="en-US" sz="1200" smtClean="0">
                <a:effectLst/>
              </a:rPr>
              <a:t>Is made available to all employees covered by the EO;</a:t>
            </a:r>
          </a:p>
          <a:p>
            <a:r>
              <a:rPr lang="en-US" sz="1200" smtClean="0">
                <a:effectLst/>
              </a:rPr>
              <a:t>Can be used for at least all of the same purposes as paid sick leave;</a:t>
            </a:r>
          </a:p>
          <a:p>
            <a:r>
              <a:rPr lang="en-US" sz="1200" smtClean="0">
                <a:effectLst/>
              </a:rPr>
              <a:t>Is provided in a manner and an amount sufficient to comply with the rules and restrictions regarding the accrual of paid sick leave;</a:t>
            </a:r>
          </a:p>
          <a:p>
            <a:r>
              <a:rPr lang="en-US" sz="1200" smtClean="0">
                <a:effectLst/>
              </a:rPr>
              <a:t>Is provided pursuant to policies sufficient to comply with the rules and restrictions regarding use of paid sick leave, requests for leave, and certification and documentation, at least with respect to any paid time off used for the required purposes; and</a:t>
            </a:r>
          </a:p>
          <a:p>
            <a:r>
              <a:rPr lang="en-US" sz="1200" smtClean="0">
                <a:effectLst/>
              </a:rPr>
              <a:t>Is protected by the prohibitions against interference, discrimination, recordkeeping violations, and waiver of rights described in the proposed regulations, at least with respect to any paid time off used for the required purposes.</a:t>
            </a:r>
          </a:p>
          <a:p>
            <a:pPr marL="0" indent="0">
              <a:buNone/>
            </a:pPr>
            <a:endParaRPr lang="en-US" sz="1200" smtClean="0">
              <a:effectLst/>
            </a:endParaRPr>
          </a:p>
          <a:p>
            <a:pPr marL="0" indent="0">
              <a:buNone/>
            </a:pPr>
            <a:r>
              <a:rPr lang="en-US" sz="1200" smtClean="0">
                <a:effectLst/>
              </a:rPr>
              <a:t>In other words, a contractor may use its paid time off policy to satisfy its obligations under the EO, but only if the policy complies with the EO’s requirements of the Executive Order as described.  If, for example, a contractor does not permit an employee to use the paid time off for reasons related to domestic violence, sexual assault, or stalking, its paid time off policy would not satisfy its obligations under the EO.  In that case, the contractor could choose to amend its paid time off policy to include this reason for leave or could provide paid sick leave in addition to paid time off.  That paid time off may be used for additional purposes, such as vacation, does not disqualify a paid time off policy from satisfying the obligations under the EO, provided that the paid time off policy satisfies all the requirements summarized above.</a:t>
            </a:r>
          </a:p>
          <a:p>
            <a:r>
              <a:rPr lang="en-US" sz="1200" smtClean="0">
                <a:effectLst/>
              </a:rPr>
              <a:t>What if I have employees covered by a wage determination?</a:t>
            </a:r>
          </a:p>
        </p:txBody>
      </p:sp>
    </p:spTree>
    <p:extLst>
      <p:ext uri="{BB962C8B-B14F-4D97-AF65-F5344CB8AC3E}">
        <p14:creationId xmlns:p14="http://schemas.microsoft.com/office/powerpoint/2010/main" val="125557344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Title 1"/>
          <p:cNvSpPr>
            <a:spLocks noGrp="1"/>
          </p:cNvSpPr>
          <p:nvPr>
            <p:ph type="title"/>
          </p:nvPr>
        </p:nvSpPr>
        <p:spPr>
          <a:xfrm>
            <a:off x="454891" y="554181"/>
            <a:ext cx="7772400" cy="1143000"/>
          </a:xfrm>
          <a:effectLst/>
        </p:spPr>
        <p:txBody>
          <a:bodyPr>
            <a:normAutofit/>
          </a:bodyPr>
          <a:lstStyle/>
          <a:p>
            <a:r>
              <a:rPr lang="en-US" sz="2800">
                <a:effectLst/>
              </a:rPr>
              <a:t>Executive Order 13672 “Amendment to EO 11246 Equal Employment Opportunity”</a:t>
            </a:r>
          </a:p>
        </p:txBody>
      </p:sp>
      <p:sp>
        <p:nvSpPr>
          <p:cNvPr id="3" name="Content Placeholder 2"/>
          <p:cNvSpPr>
            <a:spLocks noGrp="1"/>
          </p:cNvSpPr>
          <p:nvPr>
            <p:ph idx="1"/>
          </p:nvPr>
        </p:nvSpPr>
        <p:spPr>
          <a:xfrm>
            <a:off x="685800" y="2309090"/>
            <a:ext cx="7772400" cy="3329709"/>
          </a:xfrm>
          <a:effectLst/>
        </p:spPr>
        <p:txBody>
          <a:bodyPr/>
          <a:lstStyle/>
          <a:p>
            <a:r>
              <a:rPr lang="en-US">
                <a:effectLst/>
              </a:rPr>
              <a:t>This Executive Order specifically prohibits discrimination of employees and applicants on the basis of </a:t>
            </a:r>
            <a:r>
              <a:rPr lang="en-US" b="1">
                <a:effectLst/>
              </a:rPr>
              <a:t>sexual orientation and gender identity</a:t>
            </a:r>
            <a:r>
              <a:rPr lang="en-US">
                <a:effectLst/>
              </a:rPr>
              <a:t>. Contractors </a:t>
            </a:r>
            <a:r>
              <a:rPr lang="en-US" sz="2400">
                <a:effectLst/>
              </a:rPr>
              <a:t>should</a:t>
            </a:r>
            <a:r>
              <a:rPr lang="en-US">
                <a:effectLst/>
              </a:rPr>
              <a:t> amend their Equal Employment Opportunity clause accordingly.</a:t>
            </a:r>
          </a:p>
        </p:txBody>
      </p:sp>
    </p:spTree>
    <p:extLst>
      <p:ext uri="{BB962C8B-B14F-4D97-AF65-F5344CB8AC3E}">
        <p14:creationId xmlns:p14="http://schemas.microsoft.com/office/powerpoint/2010/main" val="3356913873"/>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Title 1"/>
          <p:cNvSpPr>
            <a:spLocks noGrp="1"/>
          </p:cNvSpPr>
          <p:nvPr>
            <p:ph type="title"/>
          </p:nvPr>
        </p:nvSpPr>
        <p:spPr>
          <a:effectLst/>
        </p:spPr>
        <p:txBody>
          <a:bodyPr/>
          <a:lstStyle/>
          <a:p>
            <a:r>
              <a:rPr lang="en-US" sz="2800">
                <a:effectLst/>
              </a:rPr>
              <a:t>Executive Order 13665 “Non-retaliation for Disclosure of Compensation Information”</a:t>
            </a:r>
          </a:p>
        </p:txBody>
      </p:sp>
      <p:sp>
        <p:nvSpPr>
          <p:cNvPr id="3" name="Content Placeholder 2"/>
          <p:cNvSpPr>
            <a:spLocks noGrp="1"/>
          </p:cNvSpPr>
          <p:nvPr>
            <p:ph idx="1"/>
          </p:nvPr>
        </p:nvSpPr>
        <p:spPr>
          <a:effectLst/>
        </p:spPr>
        <p:txBody>
          <a:bodyPr>
            <a:normAutofit fontScale="62500" lnSpcReduction="20000"/>
          </a:bodyPr>
          <a:lstStyle/>
          <a:p>
            <a:r>
              <a:rPr lang="en-US">
                <a:effectLst/>
              </a:rPr>
              <a:t>Contractors are prohibited from discharging or discriminating against employees who inquire about, discuss or disclose their compensation or compensation of other employees or applicants.  This rule excludes employees who have access to the compensation information of employees or applicants through their essential job functions and make the disclosure to an individual who would not otherwise have access to the information.  This rule does </a:t>
            </a:r>
            <a:r>
              <a:rPr lang="en-US" u="sng">
                <a:effectLst/>
              </a:rPr>
              <a:t>not</a:t>
            </a:r>
            <a:r>
              <a:rPr lang="en-US">
                <a:effectLst/>
              </a:rPr>
              <a:t> apply to disclosure in response to a formal complaint or charge, in furtherance of an investigation, proceeding, hearing, or action, including an investigation conducted by the employer, or consistent with a legal duty to furnish information. </a:t>
            </a:r>
          </a:p>
          <a:p>
            <a:r>
              <a:rPr lang="en-US">
                <a:effectLst/>
              </a:rPr>
              <a:t>Contractors must incorporate this nondiscrimination provision into existing handbooks, and contractors must disseminate the nondiscrimination provision to employees and job applicants via an electronic notice or by posting a copy of the provision in a conspicuous place available to employees and applicants.</a:t>
            </a:r>
          </a:p>
        </p:txBody>
      </p:sp>
    </p:spTree>
    <p:extLst>
      <p:ext uri="{BB962C8B-B14F-4D97-AF65-F5344CB8AC3E}">
        <p14:creationId xmlns:p14="http://schemas.microsoft.com/office/powerpoint/2010/main" val="3586767125"/>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Title 1"/>
          <p:cNvSpPr>
            <a:spLocks noGrp="1"/>
          </p:cNvSpPr>
          <p:nvPr>
            <p:ph type="title"/>
          </p:nvPr>
        </p:nvSpPr>
        <p:spPr>
          <a:effectLst/>
        </p:spPr>
        <p:txBody>
          <a:bodyPr>
            <a:normAutofit fontScale="90000"/>
          </a:bodyPr>
          <a:lstStyle/>
          <a:p>
            <a:r>
              <a:rPr lang="en-US" sz="3200">
                <a:effectLst/>
              </a:rPr>
              <a:t>Executive Order 13658 “Establishing a Minimum Wage </a:t>
            </a:r>
            <a:r>
              <a:rPr lang="en-US" sz="3200" smtClean="0">
                <a:effectLst/>
              </a:rPr>
              <a:t>of </a:t>
            </a:r>
            <a:r>
              <a:rPr lang="en-US" sz="3200" b="1" smtClean="0">
                <a:effectLst/>
              </a:rPr>
              <a:t>$10.20/hour for 2017 </a:t>
            </a:r>
            <a:r>
              <a:rPr lang="en-US" sz="3200" smtClean="0">
                <a:effectLst/>
              </a:rPr>
              <a:t>for </a:t>
            </a:r>
            <a:r>
              <a:rPr lang="en-US" sz="3200">
                <a:effectLst/>
              </a:rPr>
              <a:t>Federal Contractors”</a:t>
            </a:r>
          </a:p>
        </p:txBody>
      </p:sp>
      <p:sp>
        <p:nvSpPr>
          <p:cNvPr id="3" name="Content Placeholder 2"/>
          <p:cNvSpPr>
            <a:spLocks noGrp="1"/>
          </p:cNvSpPr>
          <p:nvPr>
            <p:ph idx="1"/>
          </p:nvPr>
        </p:nvSpPr>
        <p:spPr>
          <a:xfrm>
            <a:off x="685800" y="1981199"/>
            <a:ext cx="7772400" cy="3846945"/>
          </a:xfrm>
          <a:effectLst/>
        </p:spPr>
        <p:txBody>
          <a:bodyPr>
            <a:normAutofit fontScale="55000" lnSpcReduction="20000"/>
          </a:bodyPr>
          <a:lstStyle/>
          <a:p>
            <a:pPr marL="0" indent="0">
              <a:buNone/>
            </a:pPr>
            <a:r>
              <a:rPr lang="en-US">
                <a:effectLst/>
              </a:rPr>
              <a:t>This Executive Order applies to workers whose wages are covered by the FLSA, SCA or DBA, and the contracts:</a:t>
            </a:r>
          </a:p>
          <a:p>
            <a:pPr lvl="0"/>
            <a:r>
              <a:rPr lang="en-US">
                <a:effectLst/>
              </a:rPr>
              <a:t>Are for the procurement of services or construction; </a:t>
            </a:r>
          </a:p>
          <a:p>
            <a:pPr lvl="0"/>
            <a:r>
              <a:rPr lang="en-US">
                <a:effectLst/>
              </a:rPr>
              <a:t>Are covered by the SCA; </a:t>
            </a:r>
          </a:p>
          <a:p>
            <a:pPr lvl="0"/>
            <a:r>
              <a:rPr lang="en-US">
                <a:effectLst/>
              </a:rPr>
              <a:t>Are concession contracts; or </a:t>
            </a:r>
          </a:p>
          <a:p>
            <a:pPr lvl="0"/>
            <a:r>
              <a:rPr lang="en-US">
                <a:effectLst/>
              </a:rPr>
              <a:t>Are contracts in connection with federal property or lands and related to offering services for federal employees, their dependents or the general </a:t>
            </a:r>
            <a:r>
              <a:rPr lang="en-US" smtClean="0">
                <a:effectLst/>
              </a:rPr>
              <a:t>public.</a:t>
            </a:r>
            <a:endParaRPr lang="en-US">
              <a:effectLst/>
            </a:endParaRPr>
          </a:p>
          <a:p>
            <a:pPr marL="0" indent="0">
              <a:buNone/>
            </a:pPr>
            <a:r>
              <a:rPr lang="en-US">
                <a:effectLst/>
              </a:rPr>
              <a:t> </a:t>
            </a:r>
          </a:p>
          <a:p>
            <a:r>
              <a:rPr lang="en-US">
                <a:effectLst/>
              </a:rPr>
              <a:t>For contracts covered by the SCA or DBA, the contract must meet the minimum threshold amount then specified in the particular statute, and for contracts covered by the FLSA, the contract must meet the micro-purchase threshold (currently $3,000).</a:t>
            </a:r>
          </a:p>
          <a:p>
            <a:r>
              <a:rPr lang="en-US">
                <a:effectLst/>
              </a:rPr>
              <a:t>This Executive Order applies to “new contracts” issued on or after January 1, 2015, or a contract awarded outside of the solicitation process on or after January 1, 2015.  A contract is considered “new” even if it was entered into before January 1, 2015, if the contract is renewed, extended (unless extended pursuant to a term as of December 31, 2014 providing for short-term limited extension), or the contract is amended pursuant to a modification that is outside the scope of the contract</a:t>
            </a:r>
            <a:r>
              <a:rPr lang="en-US" smtClean="0">
                <a:effectLst/>
              </a:rPr>
              <a:t>.</a:t>
            </a:r>
          </a:p>
          <a:p>
            <a:r>
              <a:rPr lang="en-US" smtClean="0">
                <a:effectLst/>
              </a:rPr>
              <a:t>Applies to subcontracts, as well.</a:t>
            </a:r>
            <a:endParaRPr lang="en-US">
              <a:effectLst/>
            </a:endParaRPr>
          </a:p>
        </p:txBody>
      </p:sp>
    </p:spTree>
    <p:extLst>
      <p:ext uri="{BB962C8B-B14F-4D97-AF65-F5344CB8AC3E}">
        <p14:creationId xmlns:p14="http://schemas.microsoft.com/office/powerpoint/2010/main" val="1997211780"/>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5.05.16"/>
  <p:tag name="AS_TITLE" val="Aspose.Slides for .NET 4.0 Client Profile"/>
  <p:tag name="AS_VERSION" val="15.5.0.0"/>
</p:tagLst>
</file>

<file path=ppt/theme/theme1.xml><?xml version="1.0" encoding="utf-8"?>
<a:theme xmlns:r="http://schemas.openxmlformats.org/officeDocument/2006/relationships" xmlns:a="http://schemas.openxmlformats.org/drawingml/2006/main" name="K&amp;C">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Template>Default Theme</Template>
  <Manager/>
  <Company/>
  <PresentationFormat>On-screen Show (4:3)</PresentationFormat>
  <SharedDoc>0</SharedDoc>
  <Application/>
  <AppVersion>14.0000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dc:title>
  <cp:revision>1</cp:revision>
  <dcterms:created xsi:type="dcterms:W3CDTF">2017-05-16T10:29:39Z</dcterms:created>
  <dcterms:modified xsi:type="dcterms:W3CDTF">2017-05-16T10:29:39Z</dcterms:modified>
</cp:coreProperties>
</file>