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0" r:id="rId3"/>
    <p:sldId id="263" r:id="rId4"/>
    <p:sldId id="269" r:id="rId5"/>
    <p:sldId id="276" r:id="rId6"/>
    <p:sldId id="275" r:id="rId7"/>
    <p:sldId id="279" r:id="rId8"/>
    <p:sldId id="285" r:id="rId9"/>
    <p:sldId id="286" r:id="rId10"/>
    <p:sldId id="287" r:id="rId11"/>
    <p:sldId id="288" r:id="rId12"/>
    <p:sldId id="289" r:id="rId13"/>
    <p:sldId id="290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178"/>
    <a:srgbClr val="474885"/>
    <a:srgbClr val="DB0F0F"/>
    <a:srgbClr val="D2182A"/>
    <a:srgbClr val="800000"/>
    <a:srgbClr val="E1F0FF"/>
    <a:srgbClr val="A80863"/>
    <a:srgbClr val="A60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8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7AA6C4F-38A9-4EF5-A212-FC4BD0D02706}" type="datetimeFigureOut">
              <a:rPr lang="en-US" altLang="en-US"/>
              <a:pPr>
                <a:defRPr/>
              </a:pPr>
              <a:t>11/8/16</a:t>
            </a:fld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5A2DDE9-F904-498A-84E7-2A3496E6A0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052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D8B7321-B975-49F1-A448-94134DBD1AB3}" type="datetimeFigureOut">
              <a:rPr lang="en-US" altLang="en-US"/>
              <a:pPr>
                <a:defRPr/>
              </a:pPr>
              <a:t>11/8/16</a:t>
            </a:fld>
            <a:endParaRPr lang="en-US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C23A2DB-9A14-4258-9578-3EFE2BEDA4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26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7950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4042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4463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6207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2155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6673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5266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3713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9367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8795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2852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5328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30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86FA-0E63-444E-AFE8-975DE2FA9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A8375-1AC8-4983-B959-9DD26FE788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D619E-575D-4BE4-9E65-84F8A486F0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E76EF-C313-49A4-AD93-7752DA12B3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797F7-90E9-4679-AB20-2A15DEFD86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C2253-652C-492B-AA5A-09ADDC78EE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E3850-FB15-4FC4-8B50-A35C0D1C83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D4564-CF88-4250-8547-C3D2BFF99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F62EF-6397-4899-BA4F-258CB0EF42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345E-2FBF-45C9-AE10-356F0AB770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3EC21-46EB-475E-B3D8-CB268ECD3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4E85B7-2C36-45B9-BE1F-65D6802696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8"/>
          <p:cNvSpPr>
            <a:spLocks noChangeArrowheads="1"/>
          </p:cNvSpPr>
          <p:nvPr/>
        </p:nvSpPr>
        <p:spPr bwMode="auto">
          <a:xfrm>
            <a:off x="0" y="1082675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altLang="en-US" sz="2400" b="1">
                <a:solidFill>
                  <a:srgbClr val="000000"/>
                </a:solidFill>
                <a:latin typeface="AGaramond"/>
              </a:rPr>
              <a:t>TGIC Exchange Brief</a:t>
            </a:r>
          </a:p>
        </p:txBody>
      </p:sp>
      <p:grpSp>
        <p:nvGrpSpPr>
          <p:cNvPr id="15362" name="Group 129"/>
          <p:cNvGrpSpPr>
            <a:grpSpLocks/>
          </p:cNvGrpSpPr>
          <p:nvPr/>
        </p:nvGrpSpPr>
        <p:grpSpPr bwMode="auto">
          <a:xfrm>
            <a:off x="457243" y="340257"/>
            <a:ext cx="8310520" cy="541108"/>
            <a:chOff x="192" y="192"/>
            <a:chExt cx="3924" cy="273"/>
          </a:xfrm>
        </p:grpSpPr>
        <p:sp>
          <p:nvSpPr>
            <p:cNvPr id="15373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74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</a:t>
              </a:r>
              <a:r>
                <a:rPr lang="en-US" altLang="en-US" sz="1200" b="1" i="1">
                  <a:latin typeface="Arial Narrow" pitchFamily="34" charset="0"/>
                </a:rPr>
                <a:t>www.tasc-tgic.org</a:t>
              </a:r>
            </a:p>
          </p:txBody>
        </p:sp>
      </p:grpSp>
      <p:grpSp>
        <p:nvGrpSpPr>
          <p:cNvPr id="15363" name="Group 27"/>
          <p:cNvGrpSpPr>
            <a:grpSpLocks/>
          </p:cNvGrpSpPr>
          <p:nvPr/>
        </p:nvGrpSpPr>
        <p:grpSpPr bwMode="auto">
          <a:xfrm>
            <a:off x="457200" y="6111507"/>
            <a:ext cx="7959103" cy="516303"/>
            <a:chOff x="192" y="5393"/>
            <a:chExt cx="3691" cy="239"/>
          </a:xfrm>
        </p:grpSpPr>
        <p:grpSp>
          <p:nvGrpSpPr>
            <p:cNvPr id="15368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15371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15372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15369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15364" name="Text Box 160"/>
          <p:cNvSpPr txBox="1">
            <a:spLocks noChangeArrowheads="1"/>
          </p:cNvSpPr>
          <p:nvPr/>
        </p:nvSpPr>
        <p:spPr bwMode="auto">
          <a:xfrm>
            <a:off x="265217" y="2110775"/>
            <a:ext cx="8485187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marL="457200" indent="-400050" algn="ctr" defTabSz="971550">
              <a:tabLst>
                <a:tab pos="857250" algn="l"/>
              </a:tabLst>
            </a:pPr>
            <a:r>
              <a:rPr lang="en-US" altLang="en-US" b="1" i="1" dirty="0" smtClean="0"/>
              <a:t>Special </a:t>
            </a:r>
            <a:r>
              <a:rPr lang="en-US" altLang="en-US" b="1" i="1" dirty="0"/>
              <a:t>Guests:</a:t>
            </a:r>
          </a:p>
          <a:p>
            <a:pPr marL="457200" indent="-400050" algn="ctr" defTabSz="971550">
              <a:tabLst>
                <a:tab pos="857250" algn="l"/>
              </a:tabLst>
            </a:pPr>
            <a:endParaRPr lang="en-US" altLang="en-US" sz="800" i="1" dirty="0"/>
          </a:p>
          <a:p>
            <a:r>
              <a:rPr lang="en-US" altLang="en-US" sz="1400" b="1" dirty="0"/>
              <a:t>Ms. Emily Harman;  Office of the Secretary of the Navy; Director, Office of Small Business </a:t>
            </a:r>
            <a:r>
              <a:rPr lang="en-US" altLang="en-US" sz="1400" b="1" dirty="0" smtClean="0"/>
              <a:t>Programs</a:t>
            </a:r>
          </a:p>
          <a:p>
            <a:endParaRPr lang="en-US" altLang="en-US" sz="1400" b="1" dirty="0" smtClean="0"/>
          </a:p>
          <a:p>
            <a:r>
              <a:rPr lang="en-US" altLang="en-US" sz="1400" b="1" dirty="0" smtClean="0"/>
              <a:t>Ms</a:t>
            </a:r>
            <a:r>
              <a:rPr lang="en-US" altLang="en-US" sz="1400" b="1" dirty="0"/>
              <a:t>. Angela Barber; Business Services  Manager -Hampton Roads; Virginia Department of Small Business and </a:t>
            </a:r>
            <a:endParaRPr lang="en-US" altLang="en-US" sz="1400" b="1" dirty="0" smtClean="0"/>
          </a:p>
          <a:p>
            <a:r>
              <a:rPr lang="en-US" altLang="en-US" sz="1400" b="1" dirty="0" smtClean="0"/>
              <a:t>Supplier Diversity</a:t>
            </a:r>
          </a:p>
          <a:p>
            <a:endParaRPr lang="en-US" altLang="en-US" sz="1400" b="1" dirty="0" smtClean="0"/>
          </a:p>
          <a:p>
            <a:r>
              <a:rPr lang="en-US" altLang="en-US" sz="1400" b="1" dirty="0"/>
              <a:t>Mr. Stephen Stewart; Deputy Competition Advocate and Director, Small Business; Naval Undersea Warfare Center, Newport </a:t>
            </a:r>
            <a:r>
              <a:rPr lang="en-US" altLang="en-US" sz="1400" b="1" dirty="0" smtClean="0"/>
              <a:t>Division</a:t>
            </a:r>
          </a:p>
          <a:p>
            <a:endParaRPr lang="en-US" altLang="en-US" sz="1400" b="1" dirty="0"/>
          </a:p>
          <a:p>
            <a:r>
              <a:rPr lang="en-US" altLang="en-US" sz="1400" b="1" dirty="0"/>
              <a:t>Mr. Terry Murphy; Kaufman and </a:t>
            </a:r>
            <a:r>
              <a:rPr lang="en-US" altLang="en-US" sz="1400" b="1" dirty="0" err="1"/>
              <a:t>Canoles</a:t>
            </a:r>
            <a:r>
              <a:rPr lang="en-US" altLang="en-US" sz="1400" b="1" dirty="0"/>
              <a:t>; Chair for Government Contracts and Construction  Practice Group </a:t>
            </a:r>
            <a:endParaRPr lang="en-US" altLang="en-US" sz="1400" b="1" dirty="0" smtClean="0"/>
          </a:p>
          <a:p>
            <a:endParaRPr lang="en-US" altLang="en-US" sz="1400" b="1" dirty="0"/>
          </a:p>
          <a:p>
            <a:r>
              <a:rPr lang="en-US" altLang="en-US" sz="1400" b="1" dirty="0"/>
              <a:t>Mr. Brad Reaves; Principal; Reaves Coley LLC</a:t>
            </a:r>
          </a:p>
          <a:p>
            <a:endParaRPr lang="en-US" altLang="en-US" sz="1200" b="1" dirty="0"/>
          </a:p>
          <a:p>
            <a:endParaRPr lang="en-US" altLang="en-US" sz="1200" b="1" dirty="0"/>
          </a:p>
          <a:p>
            <a:endParaRPr lang="en-US" altLang="en-US" sz="1200" b="1" dirty="0"/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200" b="1" i="1" dirty="0"/>
              <a:t>	</a:t>
            </a:r>
          </a:p>
        </p:txBody>
      </p:sp>
      <p:sp>
        <p:nvSpPr>
          <p:cNvPr id="15365" name="Text Box 15"/>
          <p:cNvSpPr txBox="1">
            <a:spLocks noChangeArrowheads="1"/>
          </p:cNvSpPr>
          <p:nvPr/>
        </p:nvSpPr>
        <p:spPr bwMode="auto">
          <a:xfrm>
            <a:off x="3778353" y="5635445"/>
            <a:ext cx="158729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b="1" i="1" dirty="0"/>
              <a:t>Moderator:</a:t>
            </a:r>
          </a:p>
          <a:p>
            <a:r>
              <a:rPr lang="en-US" altLang="en-US" sz="1400" b="1" dirty="0" smtClean="0"/>
              <a:t>Ms. </a:t>
            </a:r>
            <a:r>
              <a:rPr lang="en-US" sz="1400" b="1" dirty="0" smtClean="0"/>
              <a:t>Doña</a:t>
            </a:r>
            <a:r>
              <a:rPr lang="en-US" altLang="en-US" sz="1400" b="1" dirty="0" smtClean="0"/>
              <a:t> Storey</a:t>
            </a:r>
            <a:endParaRPr lang="en-US" altLang="en-US" sz="1400" b="1" dirty="0"/>
          </a:p>
          <a:p>
            <a:pPr algn="ctr"/>
            <a:r>
              <a:rPr lang="en-US" altLang="en-US" sz="1400" b="1" i="1" dirty="0" err="1" smtClean="0">
                <a:solidFill>
                  <a:srgbClr val="000000"/>
                </a:solidFill>
              </a:rPr>
              <a:t>GovTips</a:t>
            </a:r>
            <a:r>
              <a:rPr lang="en-US" altLang="en-US" sz="1400" b="1" i="1" dirty="0" smtClean="0">
                <a:solidFill>
                  <a:srgbClr val="000000"/>
                </a:solidFill>
              </a:rPr>
              <a:t> </a:t>
            </a:r>
            <a:r>
              <a:rPr lang="en-US" altLang="en-US" sz="1400" b="1" i="1" dirty="0">
                <a:solidFill>
                  <a:srgbClr val="000000"/>
                </a:solidFill>
              </a:rPr>
              <a:t>.Biz</a:t>
            </a:r>
            <a:endParaRPr lang="en-US" altLang="en-US" sz="1400" b="1" dirty="0"/>
          </a:p>
        </p:txBody>
      </p:sp>
      <p:pic>
        <p:nvPicPr>
          <p:cNvPr id="15366" name="Picture 16" descr="NCMA Logo_NEW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0220" y="6197574"/>
            <a:ext cx="1304094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Box 2"/>
          <p:cNvSpPr txBox="1">
            <a:spLocks noChangeArrowheads="1"/>
          </p:cNvSpPr>
          <p:nvPr/>
        </p:nvSpPr>
        <p:spPr bwMode="auto">
          <a:xfrm>
            <a:off x="2143844" y="1548455"/>
            <a:ext cx="47147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AGaramond"/>
              </a:rPr>
              <a:t>Annual Small Business Update</a:t>
            </a:r>
            <a:endParaRPr lang="en-US" sz="2400" b="1" dirty="0">
              <a:latin typeface="AGaramond"/>
            </a:endParaRPr>
          </a:p>
        </p:txBody>
      </p:sp>
      <p:pic>
        <p:nvPicPr>
          <p:cNvPr id="17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58"/>
            <a:ext cx="869907" cy="869907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pic>
        <p:nvPicPr>
          <p:cNvPr id="18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712" y="6133306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129"/>
          <p:cNvGrpSpPr>
            <a:grpSpLocks/>
          </p:cNvGrpSpPr>
          <p:nvPr/>
        </p:nvGrpSpPr>
        <p:grpSpPr bwMode="auto">
          <a:xfrm>
            <a:off x="457200" y="339725"/>
            <a:ext cx="8310563" cy="541338"/>
            <a:chOff x="192" y="192"/>
            <a:chExt cx="3924" cy="273"/>
          </a:xfrm>
        </p:grpSpPr>
        <p:sp>
          <p:nvSpPr>
            <p:cNvPr id="48131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132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www.tasc-tgic.org</a:t>
              </a:r>
            </a:p>
          </p:txBody>
        </p:sp>
      </p:grpSp>
      <p:grpSp>
        <p:nvGrpSpPr>
          <p:cNvPr id="48133" name="Group 27"/>
          <p:cNvGrpSpPr>
            <a:grpSpLocks/>
          </p:cNvGrpSpPr>
          <p:nvPr/>
        </p:nvGrpSpPr>
        <p:grpSpPr bwMode="auto">
          <a:xfrm>
            <a:off x="457200" y="6111875"/>
            <a:ext cx="7959725" cy="515938"/>
            <a:chOff x="192" y="5393"/>
            <a:chExt cx="3691" cy="239"/>
          </a:xfrm>
        </p:grpSpPr>
        <p:grpSp>
          <p:nvGrpSpPr>
            <p:cNvPr id="48134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48135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48136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48137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48138" name="Rectangle 1"/>
          <p:cNvSpPr>
            <a:spLocks noChangeArrowheads="1"/>
          </p:cNvSpPr>
          <p:nvPr/>
        </p:nvSpPr>
        <p:spPr bwMode="auto">
          <a:xfrm>
            <a:off x="345281" y="2876782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Navy SB Success Story</a:t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/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Mr. Steve Stewart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19692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129"/>
          <p:cNvGrpSpPr>
            <a:grpSpLocks/>
          </p:cNvGrpSpPr>
          <p:nvPr/>
        </p:nvGrpSpPr>
        <p:grpSpPr bwMode="auto">
          <a:xfrm>
            <a:off x="457200" y="339725"/>
            <a:ext cx="8310563" cy="541338"/>
            <a:chOff x="192" y="192"/>
            <a:chExt cx="3924" cy="273"/>
          </a:xfrm>
        </p:grpSpPr>
        <p:sp>
          <p:nvSpPr>
            <p:cNvPr id="48131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132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www.tasc-tgic.org</a:t>
              </a:r>
            </a:p>
          </p:txBody>
        </p:sp>
      </p:grpSp>
      <p:grpSp>
        <p:nvGrpSpPr>
          <p:cNvPr id="48133" name="Group 27"/>
          <p:cNvGrpSpPr>
            <a:grpSpLocks/>
          </p:cNvGrpSpPr>
          <p:nvPr/>
        </p:nvGrpSpPr>
        <p:grpSpPr bwMode="auto">
          <a:xfrm>
            <a:off x="457200" y="6111875"/>
            <a:ext cx="7959725" cy="515938"/>
            <a:chOff x="192" y="5393"/>
            <a:chExt cx="3691" cy="239"/>
          </a:xfrm>
        </p:grpSpPr>
        <p:grpSp>
          <p:nvGrpSpPr>
            <p:cNvPr id="48134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48135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48136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48137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48138" name="Rectangle 1"/>
          <p:cNvSpPr>
            <a:spLocks noChangeArrowheads="1"/>
          </p:cNvSpPr>
          <p:nvPr/>
        </p:nvSpPr>
        <p:spPr bwMode="auto">
          <a:xfrm>
            <a:off x="345281" y="2876782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Open Discussion</a:t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/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 Ms. Doña Storey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85863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129"/>
          <p:cNvGrpSpPr>
            <a:grpSpLocks/>
          </p:cNvGrpSpPr>
          <p:nvPr/>
        </p:nvGrpSpPr>
        <p:grpSpPr bwMode="auto">
          <a:xfrm>
            <a:off x="457200" y="339725"/>
            <a:ext cx="8310563" cy="541338"/>
            <a:chOff x="192" y="192"/>
            <a:chExt cx="3924" cy="273"/>
          </a:xfrm>
        </p:grpSpPr>
        <p:sp>
          <p:nvSpPr>
            <p:cNvPr id="48131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132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www.tasc-tgic.org</a:t>
              </a:r>
            </a:p>
          </p:txBody>
        </p:sp>
      </p:grpSp>
      <p:grpSp>
        <p:nvGrpSpPr>
          <p:cNvPr id="48133" name="Group 27"/>
          <p:cNvGrpSpPr>
            <a:grpSpLocks/>
          </p:cNvGrpSpPr>
          <p:nvPr/>
        </p:nvGrpSpPr>
        <p:grpSpPr bwMode="auto">
          <a:xfrm>
            <a:off x="457200" y="6111875"/>
            <a:ext cx="7959725" cy="515938"/>
            <a:chOff x="192" y="5393"/>
            <a:chExt cx="3691" cy="239"/>
          </a:xfrm>
        </p:grpSpPr>
        <p:grpSp>
          <p:nvGrpSpPr>
            <p:cNvPr id="48134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48135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48136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48137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48138" name="Rectangle 1"/>
          <p:cNvSpPr>
            <a:spLocks noChangeArrowheads="1"/>
          </p:cNvSpPr>
          <p:nvPr/>
        </p:nvSpPr>
        <p:spPr bwMode="auto">
          <a:xfrm>
            <a:off x="345281" y="2876782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Panel </a:t>
            </a:r>
            <a:r>
              <a:rPr lang="en-US" sz="3200" b="1" dirty="0" err="1">
                <a:solidFill>
                  <a:schemeClr val="tx2"/>
                </a:solidFill>
              </a:rPr>
              <a:t>Wrapup</a:t>
            </a:r>
            <a:r>
              <a:rPr lang="en-US" sz="3200" b="1" dirty="0">
                <a:solidFill>
                  <a:schemeClr val="tx2"/>
                </a:solidFill>
              </a:rPr>
              <a:t/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/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 Ms. Doña Storey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66684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129"/>
          <p:cNvGrpSpPr>
            <a:grpSpLocks/>
          </p:cNvGrpSpPr>
          <p:nvPr/>
        </p:nvGrpSpPr>
        <p:grpSpPr bwMode="auto">
          <a:xfrm>
            <a:off x="457200" y="339725"/>
            <a:ext cx="8310563" cy="541338"/>
            <a:chOff x="192" y="192"/>
            <a:chExt cx="3924" cy="273"/>
          </a:xfrm>
        </p:grpSpPr>
        <p:sp>
          <p:nvSpPr>
            <p:cNvPr id="48131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132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www.tasc-tgic.org</a:t>
              </a:r>
            </a:p>
          </p:txBody>
        </p:sp>
      </p:grpSp>
      <p:grpSp>
        <p:nvGrpSpPr>
          <p:cNvPr id="48133" name="Group 27"/>
          <p:cNvGrpSpPr>
            <a:grpSpLocks/>
          </p:cNvGrpSpPr>
          <p:nvPr/>
        </p:nvGrpSpPr>
        <p:grpSpPr bwMode="auto">
          <a:xfrm>
            <a:off x="457200" y="6111875"/>
            <a:ext cx="7959725" cy="515938"/>
            <a:chOff x="192" y="5393"/>
            <a:chExt cx="3691" cy="239"/>
          </a:xfrm>
        </p:grpSpPr>
        <p:grpSp>
          <p:nvGrpSpPr>
            <p:cNvPr id="48134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48135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48136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48137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48138" name="Rectangle 1"/>
          <p:cNvSpPr>
            <a:spLocks noChangeArrowheads="1"/>
          </p:cNvSpPr>
          <p:nvPr/>
        </p:nvSpPr>
        <p:spPr bwMode="auto">
          <a:xfrm>
            <a:off x="345281" y="2876782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Closing Remarks</a:t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/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 Mr. Jeff Brunner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60769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129"/>
          <p:cNvGrpSpPr>
            <a:grpSpLocks/>
          </p:cNvGrpSpPr>
          <p:nvPr/>
        </p:nvGrpSpPr>
        <p:grpSpPr bwMode="auto">
          <a:xfrm>
            <a:off x="438092" y="340918"/>
            <a:ext cx="8310394" cy="541108"/>
            <a:chOff x="192" y="192"/>
            <a:chExt cx="3924" cy="273"/>
          </a:xfrm>
        </p:grpSpPr>
        <p:sp>
          <p:nvSpPr>
            <p:cNvPr id="19468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9469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</a:t>
              </a:r>
              <a:r>
                <a:rPr lang="en-US" altLang="en-US" sz="1200" b="1" i="1">
                  <a:latin typeface="Arial Narrow" pitchFamily="34" charset="0"/>
                </a:rPr>
                <a:t>www.tasc-tgic.org</a:t>
              </a:r>
            </a:p>
          </p:txBody>
        </p:sp>
      </p:grpSp>
      <p:grpSp>
        <p:nvGrpSpPr>
          <p:cNvPr id="19459" name="Group 27"/>
          <p:cNvGrpSpPr>
            <a:grpSpLocks/>
          </p:cNvGrpSpPr>
          <p:nvPr/>
        </p:nvGrpSpPr>
        <p:grpSpPr bwMode="auto">
          <a:xfrm>
            <a:off x="457200" y="6111478"/>
            <a:ext cx="7959103" cy="516344"/>
            <a:chOff x="192" y="5393"/>
            <a:chExt cx="3691" cy="239"/>
          </a:xfrm>
        </p:grpSpPr>
        <p:grpSp>
          <p:nvGrpSpPr>
            <p:cNvPr id="19463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19466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19467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19464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19460" name="Text Box 160"/>
          <p:cNvSpPr txBox="1">
            <a:spLocks noChangeArrowheads="1"/>
          </p:cNvSpPr>
          <p:nvPr/>
        </p:nvSpPr>
        <p:spPr bwMode="auto">
          <a:xfrm>
            <a:off x="804302" y="2286000"/>
            <a:ext cx="7357595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>
            <a:spAutoFit/>
          </a:bodyPr>
          <a:lstStyle/>
          <a:p>
            <a:pPr marL="457200" indent="-400050" defTabSz="971550">
              <a:tabLst>
                <a:tab pos="857250" algn="l"/>
              </a:tabLst>
            </a:pPr>
            <a:r>
              <a:rPr lang="en-US" altLang="en-US" sz="1600" b="1" dirty="0"/>
              <a:t>9:00   </a:t>
            </a:r>
            <a:r>
              <a:rPr lang="en-US" altLang="en-US" sz="1600" b="1" dirty="0" smtClean="0"/>
              <a:t>Welcome and Introductions</a:t>
            </a:r>
            <a:r>
              <a:rPr lang="en-US" altLang="en-US" sz="1600" b="1" dirty="0"/>
              <a:t> </a:t>
            </a:r>
            <a:r>
              <a:rPr lang="en-US" altLang="en-US" sz="1600" b="1" dirty="0" smtClean="0"/>
              <a:t>- </a:t>
            </a:r>
            <a:r>
              <a:rPr lang="en-US" altLang="en-US" sz="1400" b="1" dirty="0" smtClean="0"/>
              <a:t>Jeff </a:t>
            </a:r>
            <a:r>
              <a:rPr lang="en-US" altLang="en-US" sz="1400" b="1" dirty="0"/>
              <a:t>Brunner, TGIC </a:t>
            </a:r>
            <a:r>
              <a:rPr lang="en-US" altLang="en-US" sz="1400" b="1" dirty="0" smtClean="0"/>
              <a:t>Industry Co-Moderator</a:t>
            </a:r>
          </a:p>
          <a:p>
            <a:r>
              <a:rPr lang="en-US" altLang="en-US" sz="1600" b="1" dirty="0" smtClean="0"/>
              <a:t> 9:05    Program Overview – Ms. </a:t>
            </a:r>
            <a:r>
              <a:rPr lang="en-US" sz="1600" b="1" dirty="0" smtClean="0"/>
              <a:t>Doña</a:t>
            </a:r>
            <a:r>
              <a:rPr lang="en-US" altLang="en-US" sz="1600" b="1" dirty="0" smtClean="0"/>
              <a:t> Storey</a:t>
            </a:r>
            <a:endParaRPr lang="en-US" altLang="en-US" sz="1600" b="1" dirty="0"/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600" b="1" dirty="0"/>
              <a:t>9:07 </a:t>
            </a:r>
            <a:r>
              <a:rPr lang="en-US" altLang="en-US" sz="1600" b="1" dirty="0" smtClean="0"/>
              <a:t>   Updates </a:t>
            </a:r>
            <a:r>
              <a:rPr lang="en-US" altLang="en-US" sz="1600" b="1" dirty="0"/>
              <a:t>with focus on Mentor </a:t>
            </a:r>
            <a:r>
              <a:rPr lang="en-US" altLang="en-US" sz="1600" b="1" dirty="0" smtClean="0"/>
              <a:t>Protégé - </a:t>
            </a:r>
            <a:r>
              <a:rPr lang="en-US" altLang="en-US" sz="1600" b="1" dirty="0"/>
              <a:t>Mr. Brad </a:t>
            </a:r>
            <a:r>
              <a:rPr lang="en-US" altLang="en-US" sz="1600" b="1" dirty="0" smtClean="0"/>
              <a:t>Reaves </a:t>
            </a:r>
            <a:endParaRPr lang="en-US" altLang="en-US" sz="1600" b="1" dirty="0"/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600" b="1" dirty="0"/>
              <a:t>9:20 </a:t>
            </a:r>
            <a:r>
              <a:rPr lang="en-US" altLang="en-US" sz="1600" b="1" dirty="0" smtClean="0"/>
              <a:t>   Updates </a:t>
            </a:r>
            <a:r>
              <a:rPr lang="en-US" altLang="en-US" sz="1600" b="1" dirty="0"/>
              <a:t>with focus on </a:t>
            </a:r>
            <a:r>
              <a:rPr lang="en-US" altLang="en-US" sz="1600" b="1" dirty="0" smtClean="0"/>
              <a:t>Subcontracting -  </a:t>
            </a:r>
            <a:r>
              <a:rPr lang="en-US" altLang="en-US" sz="1600" b="1" dirty="0"/>
              <a:t>Mr. Terry </a:t>
            </a:r>
            <a:r>
              <a:rPr lang="en-US" altLang="en-US" sz="1600" b="1" dirty="0" smtClean="0"/>
              <a:t>Murphy</a:t>
            </a:r>
            <a:endParaRPr lang="en-US" altLang="en-US" sz="1600" b="1" dirty="0"/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600" b="1" dirty="0"/>
              <a:t>9:35 </a:t>
            </a:r>
            <a:r>
              <a:rPr lang="en-US" altLang="en-US" sz="1600" b="1" dirty="0" smtClean="0"/>
              <a:t>   State </a:t>
            </a:r>
            <a:r>
              <a:rPr lang="en-US" altLang="en-US" sz="1600" b="1" dirty="0"/>
              <a:t>program updates </a:t>
            </a:r>
            <a:r>
              <a:rPr lang="en-US" altLang="en-US" sz="1600" b="1" dirty="0" smtClean="0"/>
              <a:t>- Ms</a:t>
            </a:r>
            <a:r>
              <a:rPr lang="en-US" altLang="en-US" sz="1600" b="1" dirty="0"/>
              <a:t>. Angela </a:t>
            </a:r>
            <a:r>
              <a:rPr lang="en-US" altLang="en-US" sz="1600" b="1" dirty="0" smtClean="0"/>
              <a:t>Barber</a:t>
            </a:r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600" b="1" dirty="0" smtClean="0"/>
              <a:t>9:40    Q&amp;A/discussion </a:t>
            </a:r>
            <a:r>
              <a:rPr lang="en-US" altLang="en-US" sz="1600" b="1" dirty="0"/>
              <a:t>on updates </a:t>
            </a:r>
            <a:r>
              <a:rPr lang="en-US" altLang="en-US" sz="1600" b="1" dirty="0" smtClean="0"/>
              <a:t>– Ms. Doña </a:t>
            </a:r>
            <a:r>
              <a:rPr lang="en-US" altLang="en-US" sz="1600" b="1" dirty="0"/>
              <a:t>Storey</a:t>
            </a:r>
            <a:endParaRPr lang="en-US" altLang="en-US" sz="1600" b="1" dirty="0" smtClean="0"/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600" b="1" dirty="0" smtClean="0"/>
              <a:t>10:00  Break</a:t>
            </a:r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600" b="1" dirty="0"/>
              <a:t>10:10 </a:t>
            </a:r>
            <a:r>
              <a:rPr lang="en-US" altLang="en-US" sz="1600" b="1" dirty="0" smtClean="0"/>
              <a:t> Updates </a:t>
            </a:r>
            <a:r>
              <a:rPr lang="en-US" altLang="en-US" sz="1600" b="1" dirty="0"/>
              <a:t>from </a:t>
            </a:r>
            <a:r>
              <a:rPr lang="en-US" altLang="en-US" sz="1600" b="1" dirty="0" smtClean="0"/>
              <a:t>Navy SB Director -  </a:t>
            </a:r>
            <a:r>
              <a:rPr lang="en-US" altLang="en-US" sz="1600" b="1" dirty="0"/>
              <a:t>Ms. Emily </a:t>
            </a:r>
            <a:r>
              <a:rPr lang="en-US" altLang="en-US" sz="1600" b="1" dirty="0" smtClean="0"/>
              <a:t>Harman</a:t>
            </a:r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600" b="1" dirty="0"/>
              <a:t>10:30 </a:t>
            </a:r>
            <a:r>
              <a:rPr lang="en-US" altLang="en-US" sz="1600" b="1" dirty="0" smtClean="0"/>
              <a:t> SB Success Story - Mr</a:t>
            </a:r>
            <a:r>
              <a:rPr lang="en-US" altLang="en-US" sz="1600" b="1" dirty="0"/>
              <a:t>. Stephen </a:t>
            </a:r>
            <a:r>
              <a:rPr lang="en-US" altLang="en-US" sz="1600" b="1" dirty="0" smtClean="0"/>
              <a:t>Stewart</a:t>
            </a:r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600" b="1" dirty="0"/>
              <a:t>10:50 </a:t>
            </a:r>
            <a:r>
              <a:rPr lang="en-US" altLang="en-US" sz="1600" b="1" dirty="0" smtClean="0"/>
              <a:t> Open </a:t>
            </a:r>
            <a:r>
              <a:rPr lang="en-US" altLang="en-US" sz="1600" b="1" dirty="0"/>
              <a:t>Discussion with </a:t>
            </a:r>
            <a:r>
              <a:rPr lang="en-US" altLang="en-US" sz="1600" b="1" dirty="0" smtClean="0"/>
              <a:t>moderator/audience – Ms</a:t>
            </a:r>
            <a:r>
              <a:rPr lang="en-US" altLang="en-US" sz="1600" b="1" dirty="0"/>
              <a:t>. Doña Storey</a:t>
            </a:r>
            <a:endParaRPr lang="en-US" altLang="en-US" sz="1600" b="1" dirty="0" smtClean="0"/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600" b="1" dirty="0"/>
              <a:t>11:20 </a:t>
            </a:r>
            <a:r>
              <a:rPr lang="en-US" altLang="en-US" sz="1600" b="1" dirty="0" smtClean="0"/>
              <a:t> Panel </a:t>
            </a:r>
            <a:r>
              <a:rPr lang="en-US" altLang="en-US" sz="1600" b="1" dirty="0" err="1" smtClean="0"/>
              <a:t>Wrapup</a:t>
            </a:r>
            <a:r>
              <a:rPr lang="en-US" altLang="en-US" sz="1600" b="1" dirty="0" smtClean="0"/>
              <a:t> -  </a:t>
            </a:r>
            <a:r>
              <a:rPr lang="en-US" altLang="en-US" sz="1600" b="1" dirty="0"/>
              <a:t>Ms. Doña </a:t>
            </a:r>
            <a:r>
              <a:rPr lang="en-US" altLang="en-US" sz="1600" b="1" dirty="0" smtClean="0"/>
              <a:t>Storey</a:t>
            </a:r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600" b="1" dirty="0" smtClean="0"/>
              <a:t>11:30  Closing Remarks - Mr</a:t>
            </a:r>
            <a:r>
              <a:rPr lang="en-US" altLang="en-US" sz="1600" b="1" dirty="0"/>
              <a:t>. Jeff Brunner</a:t>
            </a:r>
          </a:p>
        </p:txBody>
      </p:sp>
      <p:sp>
        <p:nvSpPr>
          <p:cNvPr id="19462" name="TextBox 2"/>
          <p:cNvSpPr txBox="1">
            <a:spLocks noChangeArrowheads="1"/>
          </p:cNvSpPr>
          <p:nvPr/>
        </p:nvSpPr>
        <p:spPr bwMode="auto">
          <a:xfrm>
            <a:off x="3639760" y="1243416"/>
            <a:ext cx="16866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129"/>
          <p:cNvGrpSpPr>
            <a:grpSpLocks/>
          </p:cNvGrpSpPr>
          <p:nvPr/>
        </p:nvGrpSpPr>
        <p:grpSpPr bwMode="auto">
          <a:xfrm>
            <a:off x="457200" y="339725"/>
            <a:ext cx="8310563" cy="541338"/>
            <a:chOff x="192" y="192"/>
            <a:chExt cx="3924" cy="273"/>
          </a:xfrm>
        </p:grpSpPr>
        <p:sp>
          <p:nvSpPr>
            <p:cNvPr id="21512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1513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www.tasc-tgic.org</a:t>
              </a:r>
            </a:p>
          </p:txBody>
        </p:sp>
      </p:grpSp>
      <p:grpSp>
        <p:nvGrpSpPr>
          <p:cNvPr id="21506" name="Group 27"/>
          <p:cNvGrpSpPr>
            <a:grpSpLocks/>
          </p:cNvGrpSpPr>
          <p:nvPr/>
        </p:nvGrpSpPr>
        <p:grpSpPr bwMode="auto">
          <a:xfrm>
            <a:off x="457200" y="6111875"/>
            <a:ext cx="7959725" cy="515938"/>
            <a:chOff x="192" y="5393"/>
            <a:chExt cx="3691" cy="239"/>
          </a:xfrm>
        </p:grpSpPr>
        <p:grpSp>
          <p:nvGrpSpPr>
            <p:cNvPr id="21508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21510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1511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21509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762000" y="2620963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3200" b="1" dirty="0"/>
              <a:t>Ms. Doña </a:t>
            </a:r>
            <a:r>
              <a:rPr lang="en-US" altLang="en-US" sz="3200" b="1" dirty="0" smtClean="0"/>
              <a:t>Storey</a:t>
            </a:r>
          </a:p>
          <a:p>
            <a:pPr algn="ctr"/>
            <a:endParaRPr lang="en-US" altLang="en-US" sz="3200" b="1" dirty="0"/>
          </a:p>
          <a:p>
            <a:pPr algn="ctr"/>
            <a:r>
              <a:rPr lang="en-US" altLang="en-US" sz="3200" b="1" dirty="0" smtClean="0"/>
              <a:t>Program Moderator</a:t>
            </a:r>
            <a:endParaRPr lang="en-US" altLang="en-U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129"/>
          <p:cNvGrpSpPr>
            <a:grpSpLocks/>
          </p:cNvGrpSpPr>
          <p:nvPr/>
        </p:nvGrpSpPr>
        <p:grpSpPr bwMode="auto">
          <a:xfrm>
            <a:off x="457200" y="339725"/>
            <a:ext cx="8310563" cy="541338"/>
            <a:chOff x="192" y="192"/>
            <a:chExt cx="3924" cy="273"/>
          </a:xfrm>
        </p:grpSpPr>
        <p:sp>
          <p:nvSpPr>
            <p:cNvPr id="23560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3561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www.tasc-tgic.org</a:t>
              </a:r>
            </a:p>
          </p:txBody>
        </p:sp>
      </p:grpSp>
      <p:grpSp>
        <p:nvGrpSpPr>
          <p:cNvPr id="23554" name="Group 27"/>
          <p:cNvGrpSpPr>
            <a:grpSpLocks/>
          </p:cNvGrpSpPr>
          <p:nvPr/>
        </p:nvGrpSpPr>
        <p:grpSpPr bwMode="auto">
          <a:xfrm>
            <a:off x="457200" y="6111875"/>
            <a:ext cx="7959725" cy="515938"/>
            <a:chOff x="192" y="5393"/>
            <a:chExt cx="3691" cy="239"/>
          </a:xfrm>
        </p:grpSpPr>
        <p:grpSp>
          <p:nvGrpSpPr>
            <p:cNvPr id="23556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23558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3559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23557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304800" y="2133600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3200" b="1" dirty="0" smtClean="0"/>
              <a:t>Mentor Protégé Updates</a:t>
            </a:r>
          </a:p>
          <a:p>
            <a:pPr algn="ctr"/>
            <a:r>
              <a:rPr lang="en-US" altLang="en-US" sz="3200" b="1" dirty="0" smtClean="0"/>
              <a:t> </a:t>
            </a:r>
          </a:p>
          <a:p>
            <a:pPr algn="ctr"/>
            <a:r>
              <a:rPr lang="en-US" altLang="en-US" sz="3200" b="1" dirty="0" smtClean="0"/>
              <a:t> </a:t>
            </a:r>
            <a:r>
              <a:rPr lang="en-US" altLang="en-US" sz="3200" b="1" dirty="0"/>
              <a:t>Mr. Brad Reaves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129"/>
          <p:cNvGrpSpPr>
            <a:grpSpLocks/>
          </p:cNvGrpSpPr>
          <p:nvPr/>
        </p:nvGrpSpPr>
        <p:grpSpPr bwMode="auto">
          <a:xfrm>
            <a:off x="457200" y="339725"/>
            <a:ext cx="8310563" cy="541338"/>
            <a:chOff x="192" y="192"/>
            <a:chExt cx="3924" cy="273"/>
          </a:xfrm>
        </p:grpSpPr>
        <p:sp>
          <p:nvSpPr>
            <p:cNvPr id="50179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0180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www.tasc-tgic.org</a:t>
              </a:r>
            </a:p>
          </p:txBody>
        </p:sp>
      </p:grpSp>
      <p:grpSp>
        <p:nvGrpSpPr>
          <p:cNvPr id="50181" name="Group 27"/>
          <p:cNvGrpSpPr>
            <a:grpSpLocks/>
          </p:cNvGrpSpPr>
          <p:nvPr/>
        </p:nvGrpSpPr>
        <p:grpSpPr bwMode="auto">
          <a:xfrm>
            <a:off x="457200" y="6111875"/>
            <a:ext cx="7959725" cy="515938"/>
            <a:chOff x="192" y="5393"/>
            <a:chExt cx="3691" cy="239"/>
          </a:xfrm>
        </p:grpSpPr>
        <p:grpSp>
          <p:nvGrpSpPr>
            <p:cNvPr id="50182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50183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50184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50185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50186" name="Rectangle 1"/>
          <p:cNvSpPr>
            <a:spLocks noChangeArrowheads="1"/>
          </p:cNvSpPr>
          <p:nvPr/>
        </p:nvSpPr>
        <p:spPr bwMode="auto">
          <a:xfrm>
            <a:off x="838200" y="213360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Subcontracting Updates</a:t>
            </a:r>
          </a:p>
          <a:p>
            <a:pPr algn="ctr"/>
            <a:endParaRPr lang="en-US" sz="32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Mr</a:t>
            </a:r>
            <a:r>
              <a:rPr lang="en-US" sz="3200" b="1" dirty="0">
                <a:solidFill>
                  <a:schemeClr val="tx2"/>
                </a:solidFill>
              </a:rPr>
              <a:t>. Terry Murphy</a:t>
            </a:r>
            <a:endParaRPr lang="en-US" altLang="en-US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129"/>
          <p:cNvGrpSpPr>
            <a:grpSpLocks/>
          </p:cNvGrpSpPr>
          <p:nvPr/>
        </p:nvGrpSpPr>
        <p:grpSpPr bwMode="auto">
          <a:xfrm>
            <a:off x="457200" y="339725"/>
            <a:ext cx="8310563" cy="541338"/>
            <a:chOff x="192" y="192"/>
            <a:chExt cx="3924" cy="273"/>
          </a:xfrm>
        </p:grpSpPr>
        <p:sp>
          <p:nvSpPr>
            <p:cNvPr id="48131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132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www.tasc-tgic.org</a:t>
              </a:r>
            </a:p>
          </p:txBody>
        </p:sp>
      </p:grpSp>
      <p:grpSp>
        <p:nvGrpSpPr>
          <p:cNvPr id="48133" name="Group 27"/>
          <p:cNvGrpSpPr>
            <a:grpSpLocks/>
          </p:cNvGrpSpPr>
          <p:nvPr/>
        </p:nvGrpSpPr>
        <p:grpSpPr bwMode="auto">
          <a:xfrm>
            <a:off x="457200" y="6111875"/>
            <a:ext cx="7959725" cy="515938"/>
            <a:chOff x="192" y="5393"/>
            <a:chExt cx="3691" cy="239"/>
          </a:xfrm>
        </p:grpSpPr>
        <p:grpSp>
          <p:nvGrpSpPr>
            <p:cNvPr id="48134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48135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48136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48137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48138" name="Rectangle 1"/>
          <p:cNvSpPr>
            <a:spLocks noChangeArrowheads="1"/>
          </p:cNvSpPr>
          <p:nvPr/>
        </p:nvSpPr>
        <p:spPr bwMode="auto">
          <a:xfrm>
            <a:off x="304800" y="2133600"/>
            <a:ext cx="8534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State </a:t>
            </a:r>
            <a:r>
              <a:rPr lang="en-US" sz="3200" b="1" dirty="0" smtClean="0">
                <a:solidFill>
                  <a:schemeClr val="tx2"/>
                </a:solidFill>
              </a:rPr>
              <a:t>Program Updates</a:t>
            </a:r>
          </a:p>
          <a:p>
            <a:pPr algn="ctr"/>
            <a:endParaRPr lang="en-US" sz="3200" b="1" dirty="0">
              <a:solidFill>
                <a:schemeClr val="tx2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  </a:t>
            </a:r>
            <a:r>
              <a:rPr lang="en-US" sz="3200" b="1" dirty="0">
                <a:solidFill>
                  <a:schemeClr val="tx2"/>
                </a:solidFill>
              </a:rPr>
              <a:t>Ms. Angela </a:t>
            </a:r>
            <a:r>
              <a:rPr lang="en-US" sz="3200" b="1" dirty="0" smtClean="0">
                <a:solidFill>
                  <a:schemeClr val="tx2"/>
                </a:solidFill>
              </a:rPr>
              <a:t>Barber</a:t>
            </a:r>
            <a:endParaRPr lang="en-US" altLang="en-US" sz="2400" b="1" dirty="0"/>
          </a:p>
          <a:p>
            <a:pPr algn="ctr"/>
            <a:endParaRPr lang="en-US" altLang="en-U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129"/>
          <p:cNvGrpSpPr>
            <a:grpSpLocks/>
          </p:cNvGrpSpPr>
          <p:nvPr/>
        </p:nvGrpSpPr>
        <p:grpSpPr bwMode="auto">
          <a:xfrm>
            <a:off x="457200" y="339725"/>
            <a:ext cx="8310563" cy="541338"/>
            <a:chOff x="192" y="192"/>
            <a:chExt cx="3924" cy="273"/>
          </a:xfrm>
        </p:grpSpPr>
        <p:sp>
          <p:nvSpPr>
            <p:cNvPr id="48131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132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www.tasc-tgic.org</a:t>
              </a:r>
            </a:p>
          </p:txBody>
        </p:sp>
      </p:grpSp>
      <p:grpSp>
        <p:nvGrpSpPr>
          <p:cNvPr id="48133" name="Group 27"/>
          <p:cNvGrpSpPr>
            <a:grpSpLocks/>
          </p:cNvGrpSpPr>
          <p:nvPr/>
        </p:nvGrpSpPr>
        <p:grpSpPr bwMode="auto">
          <a:xfrm>
            <a:off x="457200" y="6111875"/>
            <a:ext cx="7959725" cy="515938"/>
            <a:chOff x="192" y="5393"/>
            <a:chExt cx="3691" cy="239"/>
          </a:xfrm>
        </p:grpSpPr>
        <p:grpSp>
          <p:nvGrpSpPr>
            <p:cNvPr id="48134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48135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48136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48137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48138" name="Rectangle 1"/>
          <p:cNvSpPr>
            <a:spLocks noChangeArrowheads="1"/>
          </p:cNvSpPr>
          <p:nvPr/>
        </p:nvSpPr>
        <p:spPr bwMode="auto">
          <a:xfrm>
            <a:off x="304800" y="2133600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Q&amp;A/Discussion</a:t>
            </a:r>
          </a:p>
          <a:p>
            <a:pPr algn="ctr"/>
            <a:endParaRPr lang="en-US" sz="3200" b="1" dirty="0">
              <a:solidFill>
                <a:schemeClr val="tx2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Ms</a:t>
            </a:r>
            <a:r>
              <a:rPr lang="en-US" sz="3200" b="1" dirty="0">
                <a:solidFill>
                  <a:schemeClr val="tx2"/>
                </a:solidFill>
              </a:rPr>
              <a:t>. Doña Storey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2410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129"/>
          <p:cNvGrpSpPr>
            <a:grpSpLocks/>
          </p:cNvGrpSpPr>
          <p:nvPr/>
        </p:nvGrpSpPr>
        <p:grpSpPr bwMode="auto">
          <a:xfrm>
            <a:off x="457200" y="339725"/>
            <a:ext cx="8310563" cy="541338"/>
            <a:chOff x="192" y="192"/>
            <a:chExt cx="3924" cy="273"/>
          </a:xfrm>
        </p:grpSpPr>
        <p:sp>
          <p:nvSpPr>
            <p:cNvPr id="48131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132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www.tasc-tgic.org</a:t>
              </a:r>
            </a:p>
          </p:txBody>
        </p:sp>
      </p:grpSp>
      <p:grpSp>
        <p:nvGrpSpPr>
          <p:cNvPr id="48133" name="Group 27"/>
          <p:cNvGrpSpPr>
            <a:grpSpLocks/>
          </p:cNvGrpSpPr>
          <p:nvPr/>
        </p:nvGrpSpPr>
        <p:grpSpPr bwMode="auto">
          <a:xfrm>
            <a:off x="457200" y="6111875"/>
            <a:ext cx="7959725" cy="515938"/>
            <a:chOff x="192" y="5393"/>
            <a:chExt cx="3691" cy="239"/>
          </a:xfrm>
        </p:grpSpPr>
        <p:grpSp>
          <p:nvGrpSpPr>
            <p:cNvPr id="48134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48135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48136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48137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48138" name="Rectangle 1"/>
          <p:cNvSpPr>
            <a:spLocks noChangeArrowheads="1"/>
          </p:cNvSpPr>
          <p:nvPr/>
        </p:nvSpPr>
        <p:spPr bwMode="auto">
          <a:xfrm>
            <a:off x="345281" y="3369225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Break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4412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129"/>
          <p:cNvGrpSpPr>
            <a:grpSpLocks/>
          </p:cNvGrpSpPr>
          <p:nvPr/>
        </p:nvGrpSpPr>
        <p:grpSpPr bwMode="auto">
          <a:xfrm>
            <a:off x="457200" y="339725"/>
            <a:ext cx="8310563" cy="541338"/>
            <a:chOff x="192" y="192"/>
            <a:chExt cx="3924" cy="273"/>
          </a:xfrm>
        </p:grpSpPr>
        <p:sp>
          <p:nvSpPr>
            <p:cNvPr id="48131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132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www.tasc-tgic.org</a:t>
              </a:r>
            </a:p>
          </p:txBody>
        </p:sp>
      </p:grpSp>
      <p:grpSp>
        <p:nvGrpSpPr>
          <p:cNvPr id="48133" name="Group 27"/>
          <p:cNvGrpSpPr>
            <a:grpSpLocks/>
          </p:cNvGrpSpPr>
          <p:nvPr/>
        </p:nvGrpSpPr>
        <p:grpSpPr bwMode="auto">
          <a:xfrm>
            <a:off x="457200" y="6111875"/>
            <a:ext cx="7959725" cy="515938"/>
            <a:chOff x="192" y="5393"/>
            <a:chExt cx="3691" cy="239"/>
          </a:xfrm>
        </p:grpSpPr>
        <p:grpSp>
          <p:nvGrpSpPr>
            <p:cNvPr id="48134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48135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48136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48137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48138" name="Rectangle 1"/>
          <p:cNvSpPr>
            <a:spLocks noChangeArrowheads="1"/>
          </p:cNvSpPr>
          <p:nvPr/>
        </p:nvSpPr>
        <p:spPr bwMode="auto">
          <a:xfrm>
            <a:off x="345281" y="2876782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Navy SB Director Updates </a:t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/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Ms. Emily Harman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57159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393</Words>
  <Application>Microsoft Macintosh PowerPoint</Application>
  <PresentationFormat>On-screen Show (4:3)</PresentationFormat>
  <Paragraphs>68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Quality Technical Services,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rachel_miller</dc:creator>
  <cp:lastModifiedBy>Al and Susan Diaz</cp:lastModifiedBy>
  <cp:revision>172</cp:revision>
  <cp:lastPrinted>2012-01-05T22:25:06Z</cp:lastPrinted>
  <dcterms:created xsi:type="dcterms:W3CDTF">2004-06-03T21:19:36Z</dcterms:created>
  <dcterms:modified xsi:type="dcterms:W3CDTF">2016-11-08T16:28:53Z</dcterms:modified>
</cp:coreProperties>
</file>