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8" r:id="rId4"/>
    <p:sldId id="257" r:id="rId5"/>
    <p:sldId id="259" r:id="rId6"/>
    <p:sldId id="261" r:id="rId7"/>
    <p:sldId id="262" r:id="rId8"/>
    <p:sldId id="263" r:id="rId9"/>
    <p:sldId id="268" r:id="rId10"/>
    <p:sldId id="264" r:id="rId11"/>
    <p:sldId id="271" r:id="rId12"/>
    <p:sldId id="265" r:id="rId13"/>
    <p:sldId id="266" r:id="rId14"/>
    <p:sldId id="267" r:id="rId15"/>
    <p:sldId id="270" r:id="rId16"/>
    <p:sldId id="272" r:id="rId17"/>
    <p:sldId id="27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1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nic\Downloads\Navy-AF%20Quad%20Chart%20Slides%20Source%20Formatted%202016.08.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 smtClean="0"/>
              <a:t>DON Small</a:t>
            </a:r>
            <a:r>
              <a:rPr lang="nb-NO" sz="2000" b="1" baseline="0" dirty="0" smtClean="0"/>
              <a:t> </a:t>
            </a:r>
            <a:r>
              <a:rPr lang="nb-NO" sz="2000" b="1" baseline="0" dirty="0"/>
              <a:t>Business </a:t>
            </a:r>
            <a:r>
              <a:rPr lang="nb-NO" sz="2000" b="1" baseline="0" dirty="0" smtClean="0"/>
              <a:t>Performance FY11-15</a:t>
            </a:r>
            <a:endParaRPr lang="nb-NO" sz="2000" b="1" baseline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1003836880512"/>
          <c:y val="0.123578947368421"/>
          <c:w val="0.715254924263663"/>
          <c:h val="0.788400923568764"/>
        </c:manualLayout>
      </c:layout>
      <c:lineChart>
        <c:grouping val="standard"/>
        <c:varyColors val="0"/>
        <c:ser>
          <c:idx val="0"/>
          <c:order val="0"/>
          <c:tx>
            <c:strRef>
              <c:f>'Q1-SB Trend'!$B$29</c:f>
              <c:strCache>
                <c:ptCount val="1"/>
                <c:pt idx="0">
                  <c:v>SB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'Q1-SB Trend'!$A$30:$A$34</c:f>
              <c:strCache>
                <c:ptCount val="5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</c:strCache>
            </c:strRef>
          </c:cat>
          <c:val>
            <c:numRef>
              <c:f>'Q1-SB Trend'!$B$30:$B$34</c:f>
              <c:numCache>
                <c:formatCode>0.00%</c:formatCode>
                <c:ptCount val="5"/>
                <c:pt idx="0">
                  <c:v>0.154056406829155</c:v>
                </c:pt>
                <c:pt idx="1">
                  <c:v>0.155934070062735</c:v>
                </c:pt>
                <c:pt idx="2">
                  <c:v>0.15110912341306</c:v>
                </c:pt>
                <c:pt idx="3">
                  <c:v>0.171998176120584</c:v>
                </c:pt>
                <c:pt idx="4">
                  <c:v>0.187569901775697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701496"/>
        <c:axId val="2115711240"/>
      </c:lineChart>
      <c:catAx>
        <c:axId val="211570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711240"/>
        <c:crosses val="autoZero"/>
        <c:auto val="1"/>
        <c:lblAlgn val="ctr"/>
        <c:lblOffset val="100"/>
        <c:noMultiLvlLbl val="0"/>
      </c:catAx>
      <c:valAx>
        <c:axId val="211571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701496"/>
        <c:crosses val="autoZero"/>
        <c:crossBetween val="between"/>
        <c:majorUnit val="0.05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64058922949992"/>
          <c:y val="0.465045527203836"/>
          <c:w val="0.113247629760566"/>
          <c:h val="0.08220946065952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0A50A-EBC7-4B15-BB85-112EE6A6D720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94008-AD57-42D3-AFD1-1F26BBC3D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3146-4E72-4815-A711-6D4B4AB6165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90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3146-4E72-4815-A711-6D4B4AB6165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79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3146-4E72-4815-A711-6D4B4AB6165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79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3146-4E72-4815-A711-6D4B4AB6165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7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3146-4E72-4815-A711-6D4B4AB6165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7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3146-4E72-4815-A711-6D4B4AB6165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3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3146-4E72-4815-A711-6D4B4AB6165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7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3146-4E72-4815-A711-6D4B4AB6165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7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3146-4E72-4815-A711-6D4B4AB6165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79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3146-4E72-4815-A711-6D4B4AB6165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79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3146-4E72-4815-A711-6D4B4AB6165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7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3146-4E72-4815-A711-6D4B4AB6165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79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3146-4E72-4815-A711-6D4B4AB6165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7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2D8D-CEF6-47DE-B656-76A7BCF04556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E793-1EF1-4228-8AAB-516CBCFB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3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2D8D-CEF6-47DE-B656-76A7BCF04556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E793-1EF1-4228-8AAB-516CBCFB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4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2D8D-CEF6-47DE-B656-76A7BCF04556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E793-1EF1-4228-8AAB-516CBCFB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43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C5ED-40DA-46DC-8FE8-55FBEED9F7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28E-8076-4055-BDA4-5B10C06ADF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0"/>
            <a:ext cx="9144001" cy="1706152"/>
            <a:chOff x="-1" y="0"/>
            <a:chExt cx="9144001" cy="17061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7"/>
            <a:stretch/>
          </p:blipFill>
          <p:spPr>
            <a:xfrm>
              <a:off x="-1" y="0"/>
              <a:ext cx="9144001" cy="1706152"/>
            </a:xfrm>
            <a:prstGeom prst="rect">
              <a:avLst/>
            </a:prstGeom>
          </p:spPr>
        </p:pic>
        <p:pic>
          <p:nvPicPr>
            <p:cNvPr id="9" name="Picture 5" descr="C:\Users\Helen Hilios\Desktop\OSB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066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http://upload.wikimedia.org/wikipedia/commons/thumb/c/cb/United_States_Department_of_the_Navy_Seal.svg/889px-United_States_Department_of_the_Navy_Seal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8940"/>
              <a:ext cx="1306102" cy="1306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http://1.bp.blogspot.com/-odvnL1lqk5c/UOcdnBiiBCI/AAAAAAAAAEo/4la4JkGUMmI/s1600/Department-of-the-Navy-US-Marine-Corps-Seal-Plaqu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702" y="38940"/>
              <a:ext cx="1342651" cy="133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4020483" y="76200"/>
              <a:ext cx="5123517" cy="854333"/>
              <a:chOff x="4020483" y="-17621"/>
              <a:chExt cx="5123517" cy="8543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020483" y="313492"/>
                <a:ext cx="5123517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en-US" sz="2800" dirty="0" smtClean="0">
                    <a:ln w="18415" cmpd="sng">
                      <a:noFill/>
                      <a:prstDash val="solid"/>
                    </a:ln>
                    <a:solidFill>
                      <a:srgbClr val="E8B22C"/>
                    </a:solidFill>
                    <a:latin typeface="Baskerville Old Face" panose="02020602080505020303" pitchFamily="18" charset="0"/>
                    <a:cs typeface="AngsanaUPC"/>
                  </a:rPr>
                  <a:t>Office of Small Business Programs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508069" y="-17621"/>
                <a:ext cx="3635931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en-US" sz="2800" dirty="0" smtClean="0">
                    <a:ln w="18415" cmpd="sng">
                      <a:noFill/>
                      <a:prstDash val="solid"/>
                    </a:ln>
                    <a:solidFill>
                      <a:srgbClr val="E8B22C"/>
                    </a:solidFill>
                    <a:latin typeface="Baskerville Old Face" panose="02020602080505020303" pitchFamily="18" charset="0"/>
                    <a:cs typeface="AngsanaUPC"/>
                  </a:rPr>
                  <a:t>Department of the Navy</a:t>
                </a:r>
              </a:p>
            </p:txBody>
          </p:sp>
        </p:grpSp>
      </p:grpSp>
      <p:grpSp>
        <p:nvGrpSpPr>
          <p:cNvPr id="15" name="Group 14"/>
          <p:cNvGrpSpPr/>
          <p:nvPr userDrawn="1"/>
        </p:nvGrpSpPr>
        <p:grpSpPr>
          <a:xfrm>
            <a:off x="0" y="5151848"/>
            <a:ext cx="9157583" cy="1886549"/>
            <a:chOff x="0" y="5151848"/>
            <a:chExt cx="9157583" cy="188654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5"/>
            <a:stretch/>
          </p:blipFill>
          <p:spPr>
            <a:xfrm flipH="1" flipV="1">
              <a:off x="0" y="5151848"/>
              <a:ext cx="9144000" cy="170615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113901" y="5437257"/>
              <a:ext cx="356860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askerville Old Face" panose="02020602080505020303" pitchFamily="18" charset="0"/>
                  <a:cs typeface="AngsanaUPC" pitchFamily="18" charset="-34"/>
                </a:rPr>
                <a:t>“Small Business…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03268" y="5838068"/>
              <a:ext cx="405431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askerville Old Face" panose="02020602080505020303" pitchFamily="18" charset="0"/>
                  <a:cs typeface="AngsanaUPC" pitchFamily="18" charset="-34"/>
                </a:rPr>
                <a:t> </a:t>
              </a:r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askerville Old Face" panose="02020602080505020303" pitchFamily="18" charset="0"/>
                  <a:cs typeface="AngsanaUPC" pitchFamily="18" charset="-34"/>
                </a:rPr>
                <a:t> </a:t>
              </a:r>
              <a:r>
                <a:rPr lang="en-US" sz="72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askerville Old Face" panose="02020602080505020303" pitchFamily="18" charset="0"/>
                  <a:cs typeface="AngsanaUPC" pitchFamily="18" charset="-34"/>
                </a:rPr>
                <a:t>T</a:t>
              </a:r>
              <a:r>
                <a:rPr lang="en-US" sz="36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askerville Old Face" panose="02020602080505020303" pitchFamily="18" charset="0"/>
                  <a:cs typeface="AngsanaUPC" pitchFamily="18" charset="-34"/>
                </a:rPr>
                <a:t>he First Option”</a:t>
              </a:r>
              <a:endParaRPr lang="en-US" sz="3600" i="1" dirty="0">
                <a:solidFill>
                  <a:prstClr val="black"/>
                </a:solidFill>
                <a:latin typeface="Baskerville Old Face" panose="02020602080505020303" pitchFamily="18" charset="0"/>
              </a:endParaRPr>
            </a:p>
          </p:txBody>
        </p:sp>
      </p:grpSp>
      <p:pic>
        <p:nvPicPr>
          <p:cNvPr id="20" name="Picture 2" descr="C:\Users\Helen Hilios\Desktop\United_States_Department_of_the_Navy_Seal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90" y="1279286"/>
            <a:ext cx="4257220" cy="42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-27492" y="5841973"/>
            <a:ext cx="47115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anose="02020602080505020303" pitchFamily="18" charset="0"/>
                <a:cs typeface="AngsanaUPC" pitchFamily="18" charset="-34"/>
              </a:rPr>
              <a:t>S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anose="02020602080505020303" pitchFamily="18" charset="0"/>
                <a:cs typeface="AngsanaUPC" pitchFamily="18" charset="-34"/>
              </a:rPr>
              <a:t>peaker:  </a:t>
            </a:r>
            <a:r>
              <a:rPr lang="en-US" sz="2800" b="1" dirty="0" smtClean="0">
                <a:ln w="18415" cmpd="sng">
                  <a:noFill/>
                  <a:prstDash val="solid"/>
                </a:ln>
                <a:solidFill>
                  <a:srgbClr val="E8B22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  <a:cs typeface="AngsanaUPC" pitchFamily="18" charset="-34"/>
              </a:rPr>
              <a:t>Ms. Emily Harman</a:t>
            </a:r>
          </a:p>
          <a:p>
            <a:r>
              <a:rPr lang="en-US" sz="2800" b="1" dirty="0">
                <a:ln w="18415" cmpd="sng">
                  <a:noFill/>
                  <a:prstDash val="solid"/>
                </a:ln>
                <a:solidFill>
                  <a:srgbClr val="E8B22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  <a:cs typeface="AngsanaUPC" pitchFamily="18" charset="-34"/>
              </a:rPr>
              <a:t>	</a:t>
            </a:r>
            <a:endParaRPr lang="en-US" sz="2800" b="1" dirty="0" smtClean="0">
              <a:ln w="18415" cmpd="sng">
                <a:noFill/>
                <a:prstDash val="solid"/>
              </a:ln>
              <a:solidFill>
                <a:srgbClr val="E8B22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4305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Helen Hilios\Desktop\United_States_Department_of_the_Navy_Seal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61" y="65232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6675-91FA-4D21-81CD-3B7F1C3FF2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833" y="5954232"/>
            <a:ext cx="9144000" cy="914401"/>
            <a:chOff x="0" y="5943599"/>
            <a:chExt cx="9144000" cy="9144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5"/>
            <a:stretch/>
          </p:blipFill>
          <p:spPr>
            <a:xfrm flipH="1" flipV="1">
              <a:off x="0" y="5943599"/>
              <a:ext cx="9144000" cy="914401"/>
            </a:xfrm>
            <a:prstGeom prst="rect">
              <a:avLst/>
            </a:prstGeom>
          </p:spPr>
        </p:pic>
        <p:pic>
          <p:nvPicPr>
            <p:cNvPr id="9" name="Picture 5" descr="C:\Users\Helen Hilios\Desktop\OSB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493" y="6070807"/>
              <a:ext cx="777240" cy="77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http://upload.wikimedia.org/wikipedia/commons/thumb/c/cb/United_States_Department_of_the_Navy_Seal.svg/889px-United_States_Department_of_the_Navy_Seal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6070807"/>
              <a:ext cx="749808" cy="749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http://1.bp.blogspot.com/-odvnL1lqk5c/UOcdnBiiBCI/AAAAAAAAAEo/4la4JkGUMmI/s1600/Department-of-the-Navy-US-Marine-Corps-Seal-Plaqu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966" y="6057091"/>
              <a:ext cx="800817" cy="77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0" y="6334780"/>
              <a:ext cx="444865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2800" i="1" dirty="0" smtClean="0">
                  <a:ln w="18415" cmpd="sng">
                    <a:noFill/>
                    <a:prstDash val="solid"/>
                  </a:ln>
                  <a:solidFill>
                    <a:srgbClr val="E8B22C"/>
                  </a:solidFill>
                  <a:latin typeface="Baskerville Old Face" panose="02020602080505020303" pitchFamily="18" charset="0"/>
                  <a:cs typeface="AngsanaUPC" pitchFamily="18" charset="-34"/>
                </a:rPr>
                <a:t>http://SmallBusiness.Navy.mil</a:t>
              </a: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0"/>
            <a:ext cx="9144000" cy="1447800"/>
            <a:chOff x="0" y="0"/>
            <a:chExt cx="9144000" cy="14478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5"/>
            <a:stretch/>
          </p:blipFill>
          <p:spPr>
            <a:xfrm>
              <a:off x="0" y="0"/>
              <a:ext cx="9144000" cy="14478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255" y="470356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800" i="1" dirty="0">
                <a:solidFill>
                  <a:prstClr val="black"/>
                </a:solidFill>
                <a:latin typeface="Baskerville Old Face" panose="02020602080505020303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020483" y="76200"/>
              <a:ext cx="5123517" cy="854333"/>
              <a:chOff x="4020483" y="-17621"/>
              <a:chExt cx="5123517" cy="85433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020483" y="313492"/>
                <a:ext cx="5123517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en-US" sz="2800" dirty="0" smtClean="0">
                    <a:ln w="18415" cmpd="sng">
                      <a:noFill/>
                      <a:prstDash val="solid"/>
                    </a:ln>
                    <a:solidFill>
                      <a:srgbClr val="E8B22C"/>
                    </a:solidFill>
                    <a:latin typeface="Baskerville Old Face" panose="02020602080505020303" pitchFamily="18" charset="0"/>
                    <a:cs typeface="AngsanaUPC"/>
                  </a:rPr>
                  <a:t>Office of Small Business Programs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508069" y="-17621"/>
                <a:ext cx="3635931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en-US" sz="2800" dirty="0" smtClean="0">
                    <a:ln w="18415" cmpd="sng">
                      <a:noFill/>
                      <a:prstDash val="solid"/>
                    </a:ln>
                    <a:solidFill>
                      <a:srgbClr val="E8B22C"/>
                    </a:solidFill>
                    <a:latin typeface="Baskerville Old Face" panose="02020602080505020303" pitchFamily="18" charset="0"/>
                    <a:cs typeface="AngsanaUPC"/>
                  </a:rPr>
                  <a:t>Department of the Navy</a:t>
                </a:r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544" y="6411432"/>
            <a:ext cx="2133600" cy="365125"/>
          </a:xfrm>
        </p:spPr>
        <p:txBody>
          <a:bodyPr/>
          <a:lstStyle/>
          <a:p>
            <a:fld id="{689C528E-8076-4055-BDA4-5B10C06ADF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58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A31E-AFD0-43FA-B6DE-8500497A08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28E-8076-4055-BDA4-5B10C06ADF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7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6401-1E0B-4C53-B23A-CBE536FD2C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28E-8076-4055-BDA4-5B10C06ADF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1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E333-2864-4F7A-95E4-29407F6A72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28E-8076-4055-BDA4-5B10C06ADF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54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3362-D90E-418F-8F52-9DB1F609D4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28E-8076-4055-BDA4-5B10C06ADF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30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F94D-16AB-458E-ADCA-9A7921DF7F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28E-8076-4055-BDA4-5B10C06ADF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C8A8-8F4B-489B-BC6E-A2F051B5CF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28E-8076-4055-BDA4-5B10C06ADF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9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2D8D-CEF6-47DE-B656-76A7BCF04556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E793-1EF1-4228-8AAB-516CBCFB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24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5F81-765A-4573-A15B-87DB0E5E35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28E-8076-4055-BDA4-5B10C06ADF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6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43D9-9195-47AE-B3DF-258E398D01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28E-8076-4055-BDA4-5B10C06ADF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34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CB90-C1A1-499F-ADB4-DBABC75A2C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28E-8076-4055-BDA4-5B10C06ADF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27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982D-BD5A-46CE-B2EC-7F83E1A08B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25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9E4A-69F6-4E16-9824-9A9F15A8A8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74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90C2-00C7-4B99-80EC-A378069083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10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E930-B2DD-4483-8AC6-E8E07EB7A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66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9F18-0FF3-4ACB-8C10-511B367D43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88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7F67-E114-4975-BCF1-6CCB77928E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83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3B23-49C7-4EC9-9C6C-D23B972412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6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2D8D-CEF6-47DE-B656-76A7BCF04556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E793-1EF1-4228-8AAB-516CBCFB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38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16E1-BDEF-4CBF-AE3F-C4EE1911E9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90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0A6E-5C6D-40DE-AF82-132197C3FB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9388-27DB-4847-8DD5-1E7F5327D3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78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A5CF-D219-4222-BD36-02C1ED3710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7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2D8D-CEF6-47DE-B656-76A7BCF04556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E793-1EF1-4228-8AAB-516CBCFB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9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2D8D-CEF6-47DE-B656-76A7BCF04556}" type="datetimeFigureOut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E793-1EF1-4228-8AAB-516CBCFB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2D8D-CEF6-47DE-B656-76A7BCF04556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E793-1EF1-4228-8AAB-516CBCFB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5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2D8D-CEF6-47DE-B656-76A7BCF04556}" type="datetimeFigureOut">
              <a:rPr lang="en-US" smtClean="0"/>
              <a:t>11/7/16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E793-1EF1-4228-8AAB-516CBCFB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2D8D-CEF6-47DE-B656-76A7BCF04556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E793-1EF1-4228-8AAB-516CBCFB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8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2D8D-CEF6-47DE-B656-76A7BCF04556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E793-1EF1-4228-8AAB-516CBCFB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0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72D8D-CEF6-47DE-B656-76A7BCF04556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E793-1EF1-4228-8AAB-516CBCFB6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2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C1370-E376-4982-AF64-148B0B45F7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528E-8076-4055-BDA4-5B10C06ADF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7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66116-654C-4ABF-9ADC-4ED18D81EA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7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secnav.navy.mil/smallbusiness/_layouts/listform.aspx?PageType=4&amp;ListId=%7BB11214EA-5DB4-4432-8E11-CF3CF16B50DA%7D&amp;ID=72" TargetMode="External"/><Relationship Id="rId12" Type="http://schemas.openxmlformats.org/officeDocument/2006/relationships/hyperlink" Target="http://www.secnav.navy.mil/smallbusiness/_layouts/listform.aspx?PageType=4&amp;ListId=%7BB11214EA-5DB4-4432-8E11-CF3CF16B50DA%7D&amp;ID=75" TargetMode="External"/><Relationship Id="rId13" Type="http://schemas.openxmlformats.org/officeDocument/2006/relationships/hyperlink" Target="http://www.secnav.navy.mil/smallbusiness/_layouts/listform.aspx?PageType=4&amp;ListId=%7BB11214EA-5DB4-4432-8E11-CF3CF16B50DA%7D&amp;ID=73" TargetMode="External"/><Relationship Id="rId14" Type="http://schemas.openxmlformats.org/officeDocument/2006/relationships/hyperlink" Target="http://www.secnav.navy.mil/smallbusiness/_layouts/listform.aspx?PageType=4&amp;ListId=%7BB11214EA-5DB4-4432-8E11-CF3CF16B50DA%7D&amp;ID=74" TargetMode="External"/><Relationship Id="rId15" Type="http://schemas.openxmlformats.org/officeDocument/2006/relationships/hyperlink" Target="http://www.secnav.navy.mil/smallbusiness/_layouts/listform.aspx?PageType=4&amp;ListId=%7BB11214EA-5DB4-4432-8E11-CF3CF16B50DA%7D&amp;ID=150" TargetMode="External"/><Relationship Id="rId16" Type="http://schemas.openxmlformats.org/officeDocument/2006/relationships/hyperlink" Target="http://www.secnav.navy.mil/smallbusiness/_layouts/listform.aspx?PageType=4&amp;ListId=%7BB11214EA-5DB4-4432-8E11-CF3CF16B50DA%7D&amp;ID=149" TargetMode="External"/><Relationship Id="rId17" Type="http://schemas.openxmlformats.org/officeDocument/2006/relationships/hyperlink" Target="http://www.secnav.navy.mil/smallbusiness/_layouts/listform.aspx?PageType=4&amp;ListId=%7BB11214EA-5DB4-4432-8E11-CF3CF16B50DA%7D&amp;ID=147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hyperlink" Target="http://www.secnav.navy.mil/smallbusiness/_layouts/listform.aspx?PageType=4&amp;ListId=%7BB11214EA-5DB4-4432-8E11-CF3CF16B50DA%7D&amp;ID=48" TargetMode="External"/><Relationship Id="rId5" Type="http://schemas.openxmlformats.org/officeDocument/2006/relationships/hyperlink" Target="http://www.secnav.navy.mil/smallbusiness/_layouts/listform.aspx?PageType=4&amp;ListId=%7BB11214EA-5DB4-4432-8E11-CF3CF16B50DA%7D&amp;ID=49" TargetMode="External"/><Relationship Id="rId6" Type="http://schemas.openxmlformats.org/officeDocument/2006/relationships/hyperlink" Target="http://www.secnav.navy.mil/smallbusiness/_layouts/listform.aspx?PageType=4&amp;ListId=%7BB11214EA-5DB4-4432-8E11-CF3CF16B50DA%7D&amp;ID=51" TargetMode="External"/><Relationship Id="rId7" Type="http://schemas.openxmlformats.org/officeDocument/2006/relationships/hyperlink" Target="http://www.secnav.navy.mil/smallbusiness/_layouts/listform.aspx?PageType=4&amp;ListId=%7BB11214EA-5DB4-4432-8E11-CF3CF16B50DA%7D&amp;ID=9" TargetMode="External"/><Relationship Id="rId8" Type="http://schemas.openxmlformats.org/officeDocument/2006/relationships/hyperlink" Target="http://www.secnav.navy.mil/smallbusiness/_layouts/listform.aspx?PageType=4&amp;ListId=%7BB11214EA-5DB4-4432-8E11-CF3CF16B50DA%7D&amp;ID=191" TargetMode="External"/><Relationship Id="rId9" Type="http://schemas.openxmlformats.org/officeDocument/2006/relationships/hyperlink" Target="http://www.secnav.navy.mil/smallbusiness/_layouts/listform.aspx?PageType=4&amp;ListId=%7BB11214EA-5DB4-4432-8E11-CF3CF16B50DA%7D&amp;ID=192" TargetMode="External"/><Relationship Id="rId10" Type="http://schemas.openxmlformats.org/officeDocument/2006/relationships/hyperlink" Target="http://www.secnav.navy.mil/smallbusiness/_layouts/listform.aspx?PageType=4&amp;ListId=%7BB11214EA-5DB4-4432-8E11-CF3CF16B50DA%7D&amp;ID=182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://www.aptac-us.org/find-a-ptac/" TargetMode="External"/><Relationship Id="rId5" Type="http://schemas.openxmlformats.org/officeDocument/2006/relationships/hyperlink" Target="https://www.fpds.gov/" TargetMode="External"/><Relationship Id="rId6" Type="http://schemas.openxmlformats.org/officeDocument/2006/relationships/hyperlink" Target="https://www.neco.navy.mil/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jpe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2895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AngsanaUPC" pitchFamily="18" charset="-34"/>
              </a:rPr>
              <a:t>Doing Business With The Department of the Navy</a:t>
            </a:r>
            <a:b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AngsanaUPC" pitchFamily="18" charset="-34"/>
              </a:rPr>
            </a:b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AngsanaUPC" pitchFamily="18" charset="-34"/>
              </a:rPr>
              <a:t/>
            </a:r>
            <a:b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AngsanaUPC" pitchFamily="18" charset="-34"/>
              </a:rPr>
            </a:b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AngsanaUPC" pitchFamily="18" charset="-34"/>
              </a:rPr>
              <a:t>TGIC Exchange Brief</a:t>
            </a:r>
            <a:b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AngsanaUPC" pitchFamily="18" charset="-34"/>
              </a:rPr>
            </a:b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AngsanaUPC" pitchFamily="18" charset="-34"/>
              </a:rPr>
              <a:t/>
            </a:r>
            <a:b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AngsanaUPC" pitchFamily="18" charset="-34"/>
              </a:rPr>
            </a:b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anose="02020602080505020303" pitchFamily="18" charset="0"/>
              <a:ea typeface="+mn-ea"/>
              <a:cs typeface="AngsanaUPC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65" y="5126666"/>
            <a:ext cx="2590800" cy="609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anose="02020602080505020303" pitchFamily="18" charset="0"/>
              </a:rPr>
              <a:t>November 10, 2016</a:t>
            </a:r>
            <a:endParaRPr lang="en-US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Doing Business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386064"/>
            <a:ext cx="8915400" cy="4100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arlton.hagans\Desktop\Briefs\OSBP SITE-HO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032"/>
            <a:ext cx="9144000" cy="42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4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Doing Business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386064"/>
            <a:ext cx="8915400" cy="4100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carlton.hagans\Desktop\Briefs\OSBP SITE-DOING BUSIN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638"/>
            <a:ext cx="9144000" cy="419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4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Doing Business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386064"/>
            <a:ext cx="8915400" cy="4100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75" name="Picture 3" descr="C:\Users\carlton.hagans\Desktop\Briefs\OSBP SITE-SBP 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6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76200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Doing Business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52081"/>
              </p:ext>
            </p:extLst>
          </p:nvPr>
        </p:nvGraphicFramePr>
        <p:xfrm>
          <a:off x="1219200" y="1447800"/>
          <a:ext cx="7010401" cy="4525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7121"/>
                <a:gridCol w="3047430"/>
                <a:gridCol w="980934"/>
                <a:gridCol w="1804916"/>
              </a:tblGrid>
              <a:tr h="216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Command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69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Organization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69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City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69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Point of Contact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6995" marB="0" anchor="b"/>
                </a:tc>
              </a:tr>
              <a:tr h="212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USMC I&amp;L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U.S. Marine Corps Headquarters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Arlington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sng" strike="noStrike">
                          <a:effectLst/>
                          <a:hlinkClick r:id="rId4"/>
                        </a:rPr>
                        <a:t>Mr. Stanley C. Daise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</a:tr>
              <a:tr h="212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USMC I&amp;L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Marine Corps Base Quantico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Quantico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sng" strike="noStrike">
                          <a:effectLst/>
                          <a:hlinkClick r:id="rId5"/>
                        </a:rPr>
                        <a:t>Ms. Leslie Perry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</a:tr>
              <a:tr h="212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USMC I&amp;L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Marine Corps Forces Command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Norfolk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sng" strike="noStrike">
                          <a:effectLst/>
                          <a:hlinkClick r:id="rId6"/>
                        </a:rPr>
                        <a:t>Ms. Leslie Perry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</a:tr>
              <a:tr h="212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ONR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Office of Naval Research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Arlington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sng" strike="noStrike">
                          <a:effectLst/>
                          <a:hlinkClick r:id="rId7"/>
                        </a:rPr>
                        <a:t>Ms. Brenda Pickett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</a:tr>
              <a:tr h="369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NAVSUP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Navy Exchange Service Command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Virginia Beach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sng" strike="noStrike">
                          <a:effectLst/>
                          <a:hlinkClick r:id="rId8"/>
                        </a:rPr>
                        <a:t>Mr. Tim Barden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</a:tr>
              <a:tr h="349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NAVSUP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Naval Medical Center, Portsmouth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Portsmouth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sng" strike="noStrike">
                          <a:effectLst/>
                          <a:hlinkClick r:id="rId9"/>
                        </a:rPr>
                        <a:t>Ms. Juliann Krogh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</a:tr>
              <a:tr h="2126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NAVSUP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Fleet Logistics Center, Norfolk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Norfolk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sng" strike="noStrike">
                          <a:effectLst/>
                          <a:hlinkClick r:id="rId10"/>
                        </a:rPr>
                        <a:t>Ms. Leah Baker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</a:tr>
              <a:tr h="349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NAVSEA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Naval Surface Warfare Center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Dahlgren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sng" strike="noStrike">
                          <a:effectLst/>
                          <a:hlinkClick r:id="rId11"/>
                        </a:rPr>
                        <a:t>Mr. Kristofer E. Parker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</a:tr>
              <a:tr h="349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NAVSEA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Norfolk Ship Support Activity (NSSA)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Portsmouth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sng" strike="noStrike">
                          <a:effectLst/>
                          <a:hlinkClick r:id="rId12"/>
                        </a:rPr>
                        <a:t>Ms. Beverly Darden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</a:tr>
              <a:tr h="369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NAVSEA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Supervisor of Shipbuilding, Conversion &amp; Repair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Newport News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sng" strike="noStrike">
                          <a:effectLst/>
                          <a:hlinkClick r:id="rId13"/>
                        </a:rPr>
                        <a:t>Ms. Joyce S. Williams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</a:tr>
              <a:tr h="349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NAVSEA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Norfolk Ship Support Activity (NSSA)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Portsmouth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sng" strike="noStrike">
                          <a:effectLst/>
                          <a:hlinkClick r:id="rId14"/>
                        </a:rPr>
                        <a:t>Ms. Lyn Sylvest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</a:tr>
              <a:tr h="369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NAVFAC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Naval Facilities Engineering Command Mid-Atlantic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Norfolk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sng" strike="noStrike">
                          <a:effectLst/>
                          <a:hlinkClick r:id="rId15"/>
                        </a:rPr>
                        <a:t>Mr. Joseph McGrenra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</a:tr>
              <a:tr h="369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NAVFAC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Naval Facilities Engineering Command Atlantic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Norfolk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sng" strike="noStrike">
                          <a:effectLst/>
                          <a:hlinkClick r:id="rId16"/>
                        </a:rPr>
                        <a:t>Ms. Cynthia Anderson</a:t>
                      </a:r>
                      <a:endParaRPr lang="en-US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</a:tr>
              <a:tr h="369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NAVFAC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Naval Facilities Engineering Command Washington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Dahlgren</a:t>
                      </a:r>
                      <a:endParaRPr lang="en-US" sz="1000" b="0" i="0" u="none" strike="noStrike">
                        <a:solidFill>
                          <a:srgbClr val="6D6F72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sng" strike="noStrike" dirty="0">
                          <a:effectLst/>
                          <a:hlinkClick r:id="rId17"/>
                        </a:rPr>
                        <a:t>Ms. Debbie San-Luis</a:t>
                      </a:r>
                      <a:endParaRPr lang="en-US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995" marR="6995" marT="27981" marB="2798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58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76200"/>
            <a:ext cx="3451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FY17 Navy Small Business</a:t>
            </a:r>
          </a:p>
          <a:p>
            <a:r>
              <a:rPr lang="en-US" sz="2400" b="1" dirty="0" smtClean="0">
                <a:solidFill>
                  <a:prstClr val="white"/>
                </a:solidFill>
              </a:rPr>
              <a:t>Events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802" y="1981200"/>
            <a:ext cx="858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3-5 Apr		Sea Air Space Small Business Symposium	National Harbor, MD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0802" y="3734733"/>
            <a:ext cx="794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22-23 Aug	Navy Gold Coast Small Business Forum		San Diego, CA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0802" y="2857967"/>
            <a:ext cx="858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3-5 Apr		DON Forum For SBIR/STTR Transition		National Harbor,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76200"/>
            <a:ext cx="2089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Additional Info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752600"/>
            <a:ext cx="4829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Procurement Technical Assistance Centers (PTAC) 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://www.aptac-us.org/find-a-ptac/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2781300"/>
            <a:ext cx="6067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Federal Procurement Data System-Next Generation(FPDS-NG) </a:t>
            </a:r>
          </a:p>
          <a:p>
            <a:r>
              <a:rPr lang="en-US" dirty="0">
                <a:solidFill>
                  <a:srgbClr val="545454"/>
                </a:solidFill>
                <a:hlinkClick r:id="rId5"/>
              </a:rPr>
              <a:t>https://www.</a:t>
            </a:r>
            <a:r>
              <a:rPr lang="en-US" b="1" dirty="0">
                <a:solidFill>
                  <a:srgbClr val="545454"/>
                </a:solidFill>
                <a:hlinkClick r:id="rId5"/>
              </a:rPr>
              <a:t>fpds</a:t>
            </a:r>
            <a:r>
              <a:rPr lang="en-US" dirty="0">
                <a:solidFill>
                  <a:srgbClr val="545454"/>
                </a:solidFill>
                <a:hlinkClick r:id="rId5"/>
              </a:rPr>
              <a:t>.gov/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809999"/>
            <a:ext cx="342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Navy Electronic Commerce (NECO)</a:t>
            </a:r>
          </a:p>
          <a:p>
            <a:r>
              <a:rPr lang="en-US" dirty="0" smtClean="0">
                <a:hlinkClick r:id="rId6"/>
              </a:rPr>
              <a:t>https://www.neco.navy.mil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8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Helen Hilios\Desktop\OSB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8" y="37706"/>
            <a:ext cx="874189" cy="87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7005" y="0"/>
            <a:ext cx="6189095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90B5B"/>
              </a:gs>
            </a:gsLst>
            <a:lin ang="0" scaled="0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Department of the Navy</a:t>
            </a:r>
          </a:p>
          <a:p>
            <a:pPr algn="ctr"/>
            <a:r>
              <a:rPr lang="en-US" sz="2400" b="1" dirty="0" smtClean="0"/>
              <a:t> Small Business Enterprise Strategic Framework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00629" y="900673"/>
            <a:ext cx="3684411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VISION</a:t>
            </a:r>
          </a:p>
          <a:p>
            <a:pPr algn="ctr"/>
            <a:r>
              <a:rPr lang="en-US" sz="1600" i="1" dirty="0"/>
              <a:t>To influence change and create a culture of small business inclusiveness across the Department of the Navy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30879" y="2006962"/>
            <a:ext cx="5908521" cy="11079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MISSION</a:t>
            </a:r>
          </a:p>
          <a:p>
            <a:pPr algn="ctr"/>
            <a:r>
              <a:rPr lang="en-US" sz="1600" i="1" dirty="0"/>
              <a:t>The DON Small Business </a:t>
            </a:r>
            <a:r>
              <a:rPr lang="en-US" sz="1600" i="1" dirty="0" smtClean="0"/>
              <a:t>Enterprise fosters </a:t>
            </a:r>
            <a:r>
              <a:rPr lang="en-US" sz="1600" i="1" dirty="0"/>
              <a:t>acquisition opportunities </a:t>
            </a:r>
            <a:r>
              <a:rPr lang="en-US" sz="1600" i="1" dirty="0" smtClean="0"/>
              <a:t>where </a:t>
            </a:r>
            <a:r>
              <a:rPr lang="en-US" sz="1600" i="1"/>
              <a:t>small </a:t>
            </a:r>
            <a:r>
              <a:rPr lang="en-US" sz="1600" i="1" smtClean="0"/>
              <a:t>businesses </a:t>
            </a:r>
            <a:r>
              <a:rPr lang="en-US" sz="1600" i="1" dirty="0" smtClean="0"/>
              <a:t>can best support </a:t>
            </a:r>
            <a:r>
              <a:rPr lang="en-US" sz="1600" i="1" dirty="0"/>
              <a:t>Sailors, Marines, and their families through policy, advocacy, counseling &amp; training.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85198" y="4844084"/>
            <a:ext cx="969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Focus Areas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83" y="5882722"/>
            <a:ext cx="1447799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Values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27" y="3977939"/>
            <a:ext cx="126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Strategy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43964" y="4399132"/>
            <a:ext cx="7467600" cy="178066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324435"/>
              </p:ext>
            </p:extLst>
          </p:nvPr>
        </p:nvGraphicFramePr>
        <p:xfrm>
          <a:off x="1243061" y="4763058"/>
          <a:ext cx="6646443" cy="923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481"/>
                <a:gridCol w="2215481"/>
                <a:gridCol w="2215481"/>
              </a:tblGrid>
              <a:tr h="923329">
                <a:tc>
                  <a:txBody>
                    <a:bodyPr/>
                    <a:lstStyle/>
                    <a:p>
                      <a:pPr lvl="1" algn="ctr"/>
                      <a:r>
                        <a:rPr lang="en-US" sz="1600" dirty="0" smtClean="0"/>
                        <a:t>Professional Workforce Development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Build Partnerships in the Acquisition Process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Optimize Communications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518619"/>
              </p:ext>
            </p:extLst>
          </p:nvPr>
        </p:nvGraphicFramePr>
        <p:xfrm>
          <a:off x="1254780" y="3599678"/>
          <a:ext cx="6634723" cy="115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4723"/>
              </a:tblGrid>
              <a:tr h="11595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Foster a DON-wide culture that meets the challenges of tomorrow by leveraging Small Business as a strategic advantage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43061" y="5686388"/>
            <a:ext cx="6646442" cy="76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numCol="3" rtlCol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Leadership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Professionalism</a:t>
            </a: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Integrity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Customer Focus</a:t>
            </a: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Advocacy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Innovation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-7436" y="3217742"/>
            <a:ext cx="126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Motto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4635" y="3114958"/>
            <a:ext cx="6647688" cy="57490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“Small Business – The First Option” 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54" y="72376"/>
            <a:ext cx="790212" cy="8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72" y="917718"/>
            <a:ext cx="787988" cy="7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23" y="1713849"/>
            <a:ext cx="793916" cy="79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277" y="2496042"/>
            <a:ext cx="853345" cy="83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089" y="3329256"/>
            <a:ext cx="720903" cy="7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155" y="4549540"/>
            <a:ext cx="93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38" y="5034956"/>
            <a:ext cx="11157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324" y="5525642"/>
            <a:ext cx="855352" cy="65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http://upload.wikimedia.org/wikipedia/commons/thumb/c/cb/United_States_Department_of_the_Navy_Seal.svg/889px-United_States_Department_of_the_Navy_Seal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" y="947097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http://1.bp.blogspot.com/-odvnL1lqk5c/UOcdnBiiBCI/AAAAAAAAAEo/4la4JkGUMmI/s1600/Department-of-the-Navy-US-Marine-Corps-Seal-Plaque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0" y="1820529"/>
            <a:ext cx="82714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67" y="6111925"/>
            <a:ext cx="1122065" cy="748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80" y="4111155"/>
            <a:ext cx="877842" cy="40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79976"/>
              </p:ext>
            </p:extLst>
          </p:nvPr>
        </p:nvGraphicFramePr>
        <p:xfrm>
          <a:off x="304800" y="1447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" y="76200"/>
            <a:ext cx="40696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prstClr val="white"/>
                </a:solidFill>
              </a:rPr>
              <a:t>Small Business Performance</a:t>
            </a:r>
            <a:endParaRPr lang="en-US" sz="2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2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35314"/>
              </p:ext>
            </p:extLst>
          </p:nvPr>
        </p:nvGraphicFramePr>
        <p:xfrm>
          <a:off x="152400" y="1594362"/>
          <a:ext cx="8842050" cy="4120638"/>
        </p:xfrm>
        <a:graphic>
          <a:graphicData uri="http://schemas.openxmlformats.org/drawingml/2006/table">
            <a:tbl>
              <a:tblPr/>
              <a:tblGrid>
                <a:gridCol w="3437764"/>
                <a:gridCol w="1520339"/>
                <a:gridCol w="1508041"/>
                <a:gridCol w="1549322"/>
                <a:gridCol w="826584"/>
              </a:tblGrid>
              <a:tr h="143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Portfolio Group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OTSB $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SB $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Total $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SB 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3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Aircraft,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Ships,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&amp; Land Vehicles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$17,350,905,533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$80,217,072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$17,431,122,605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3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Knowledge Based Services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$4,501,296,241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$2,697,604,717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$7,198,900,959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37.47%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Research and Development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$5,110,810,616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$1,137,495,682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$6,248,306,298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18.20%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3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Electronic &amp; Communication Equipment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$4,817,378,461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$1,088,219,224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$5,905,597,686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18.43%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Sustainment S&amp;E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$4,716,106,732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$584,445,204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$5,300,551,937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11.03%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3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Equipment Related Services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$4,143,189,407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$848,562,663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$4,991,752,071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17.00%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Facility Related Services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$2,106,427,515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$2,571,353,012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$4,677,780,527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54.97%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3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Weapons &amp; Ammunition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$4,232,031,431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$124,182,180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$4,356,213,612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2.85%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Electronic &amp; Communication Services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$2,727,795,572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$881,790,970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$3,609,586,542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24.43%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3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Construction Services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$1,382,171,074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$610,170,716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$1,992,341,790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30.63%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Facilities S&amp;E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$619,653,749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$444,945,692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$1,064,599,441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41.79%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3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Transportation Services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$536,373,707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$463,556,264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$999,929,971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46.36%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Logistics Management Services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$235,287,335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$181,457,160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$416,744,495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43.54%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3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Medical Services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$5,978,862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$337,742,436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$343,721,298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98.26%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Clothing, Textiles &amp; Subsistence S&amp;E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$104,699,559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$90,004,735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$194,704,294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46.23%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78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Grand Total</a:t>
                      </a:r>
                    </a:p>
                  </a:txBody>
                  <a:tcPr marL="11526" marR="11526" marT="11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$52,590,105,796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$12,141,747,728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$64,731,853,525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18.76%</a:t>
                      </a:r>
                    </a:p>
                  </a:txBody>
                  <a:tcPr marL="11526" marR="11526" marT="11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76200"/>
            <a:ext cx="3874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Fiscal Year 2015</a:t>
            </a:r>
          </a:p>
          <a:p>
            <a:r>
              <a:rPr lang="en-US" sz="2400" b="1" dirty="0" smtClean="0">
                <a:solidFill>
                  <a:prstClr val="white"/>
                </a:solidFill>
              </a:rPr>
              <a:t>Portfolio Group Performance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2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2850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Fiscal Year 2015</a:t>
            </a:r>
          </a:p>
          <a:p>
            <a:r>
              <a:rPr lang="en-US" sz="2400" b="1" dirty="0" smtClean="0">
                <a:solidFill>
                  <a:prstClr val="white"/>
                </a:solidFill>
              </a:rPr>
              <a:t>Top 10 Overall NAICS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386064"/>
            <a:ext cx="8915400" cy="4557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230581"/>
              </p:ext>
            </p:extLst>
          </p:nvPr>
        </p:nvGraphicFramePr>
        <p:xfrm>
          <a:off x="152400" y="1414138"/>
          <a:ext cx="8839200" cy="4529462"/>
        </p:xfrm>
        <a:graphic>
          <a:graphicData uri="http://schemas.openxmlformats.org/drawingml/2006/table">
            <a:tbl>
              <a:tblPr/>
              <a:tblGrid>
                <a:gridCol w="908323"/>
                <a:gridCol w="6147530"/>
                <a:gridCol w="1783347"/>
              </a:tblGrid>
              <a:tr h="214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NAICS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Total Awards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14978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336611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SHIP BUILDING AND REPAIRING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$13,369,654,625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14978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541330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ENGINEERING SERVICES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$10,644,109,729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336411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AIRCRAFT MANUFACTURING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$6,819,830,548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62365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541712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RESEARCH AND DEVELOPMENT IN THE PHYSICAL, ENGINEERING, AND LIFE SCIENCES (EXCEPT BIOTECHNOLOGY)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$4,053,205,694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6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334511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SEARCH, DETECTION, NAVIGATION, GUIDANCE, AERONAUTICAL, AND NAUTICAL SYSTEM AND INSTRUMENT MANUFACTURING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$3,937,933,342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19314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236220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 AND INSTITUTIONAL BUILDING CONSTRUCTION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$2,337,268,179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336413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OTHER AIRCRAFT PARTS AND AUXILIARY EQUIPMENT MANUFACTURING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$2,254,855,477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149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336414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GUIDED MISSILE AND SPACE VEHICLE MANUFACTURING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$2,060,637,378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14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332410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 BOILER AND HEAT EXCHANGER MANUFACTURING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$1,566,370,151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4193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336412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AIRCRAFT ENGINE AND ENGINE PARTS MANUFACTURING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$1,204,379,441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6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3809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Fiscal Year 2015</a:t>
            </a:r>
          </a:p>
          <a:p>
            <a:r>
              <a:rPr lang="en-US" sz="2400" b="1" dirty="0" smtClean="0">
                <a:solidFill>
                  <a:prstClr val="white"/>
                </a:solidFill>
              </a:rPr>
              <a:t>Top 10 Small Business NAICS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386064"/>
            <a:ext cx="8915400" cy="4100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61844"/>
              </p:ext>
            </p:extLst>
          </p:nvPr>
        </p:nvGraphicFramePr>
        <p:xfrm>
          <a:off x="104274" y="1524000"/>
          <a:ext cx="8899358" cy="3888740"/>
        </p:xfrm>
        <a:graphic>
          <a:graphicData uri="http://schemas.openxmlformats.org/drawingml/2006/table">
            <a:tbl>
              <a:tblPr/>
              <a:tblGrid>
                <a:gridCol w="990142"/>
                <a:gridCol w="6144584"/>
                <a:gridCol w="1764632"/>
              </a:tblGrid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NAICS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SB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Awards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541330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ENGINEERING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SERVICES</a:t>
                      </a: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$2,803,312,441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236220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 AND INSTITUTIONAL BUILDING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CONSTRUCTION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$1,346,924,313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541712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RESEARCH AND DEVELOPMENT IN THE PHYSICAL, ENGINEERING, AND LIFE SCIENCES (EXCEPT BIOTECHNOLOGY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$834,701,182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336611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SHIP BUILDING AND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REPAIRING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$756,002,762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561210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FACILITIES SUPPORT SERVICES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$508,186,073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483111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DEEP SEA FREIGHT TRANSPORTATION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$373,550,726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541519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OTHER COMPUTER RELATED SERVICES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$255,321,071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622110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GENERAL MEDICAL AND SURGICAL HOSPITALS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$236,024,526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334220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RADIO AND TELEVISION BROADCASTING AND WIRELESS COMMUNICATIONS EQUIPMENT MANUFACTURING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$229,118,811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334111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ELECTRONIC COMPUTER MANUFACTURING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$161,837,094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486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* Indicates also Top 10 Overall NAICS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2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Doing Business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386064"/>
            <a:ext cx="8915400" cy="4100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8" name="Group 2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36171"/>
              </p:ext>
            </p:extLst>
          </p:nvPr>
        </p:nvGraphicFramePr>
        <p:xfrm>
          <a:off x="152400" y="1386064"/>
          <a:ext cx="8839200" cy="4515584"/>
        </p:xfrm>
        <a:graphic>
          <a:graphicData uri="http://schemas.openxmlformats.org/drawingml/2006/table">
            <a:tbl>
              <a:tblPr/>
              <a:tblGrid>
                <a:gridCol w="4360076"/>
                <a:gridCol w="4479124"/>
              </a:tblGrid>
              <a:tr h="43161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Naval Supply Systems Command 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(NAVSUP) 717-605-1663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Majority of Navy buys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Services, material, logistics, maritime, aviation spares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61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Naval Sea Systems Command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(NAVSEA) 202-781-3965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Shipbuilding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61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Naval Air Systems Command 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(NAVAIR) 301-757-9044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Aviation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78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Space and Naval Warfare Systems Command 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(SPAWAR) 858-537-0305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Information Technology /  Communications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78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U.S. Marine Corps  Installations and Logistics         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(HQMC I&amp;L) 703-604-4219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Ground Equipment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78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Marine Corps Systems Command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(MARCORSYCOM) 703-432-3946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Ground Weapons and IT Systems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78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Office of Naval Research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(ONR) 703-696-2607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R&amp;D (SBIR)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78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Military Sealift Command                                       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(MSC) 757-443-2717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Ocean Transportation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78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Strategic Systems Programs                                  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(SSP) 202-433-7857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Strategic Weapons Systems (Missile Systems)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78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Naval Facilities Engineering Command                                (NAVFAC) 202-685-9129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Construction &amp; Facilities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16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76200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Doing Business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1567933"/>
            <a:ext cx="2105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Key Players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438400"/>
            <a:ext cx="75032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Contracting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Deputy Program Manager (If support to major program)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Small Business Professional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Procurement Center Representative (PCR)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759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3D-E25F-478F-ADE4-12F92D22F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76200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Doing Business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1051" y="1131683"/>
            <a:ext cx="228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Engagement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8688" y="1954173"/>
            <a:ext cx="6673365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Identify customers/potential opportunities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PTAC Bid match/LRAF/Pre-solicitation (fbo.gov)/other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Respond to Sources Sought/RFI’s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Share information with other Small Businesses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Same industry/socio-economic categories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Encourage others to engage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Contact contracting activity/program office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Small Business Professional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I have responded to pre-solicitation (x)/I have found </a:t>
            </a:r>
          </a:p>
          <a:p>
            <a:pPr lvl="2"/>
            <a:r>
              <a:rPr lang="en-US" sz="1400" dirty="0" smtClean="0"/>
              <a:t>requirement (z) in your LRAF and would like to see it set-aside for….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How do they buy what you sale?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How are requirements between $3K and $25K solicited?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Where can you get a list of primes that they typically do business with?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55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1163</Words>
  <Application>Microsoft Macintosh PowerPoint</Application>
  <PresentationFormat>On-screen Show (4:3)</PresentationFormat>
  <Paragraphs>349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2_Office Theme</vt:lpstr>
      <vt:lpstr>Doing Business With The Department of the Navy  TGIC Exchange Brief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Zwolski, Mark CDR CNO, N00K</dc:creator>
  <cp:lastModifiedBy>Al and Susan Diaz</cp:lastModifiedBy>
  <cp:revision>31</cp:revision>
  <cp:lastPrinted>2016-09-21T10:34:51Z</cp:lastPrinted>
  <dcterms:created xsi:type="dcterms:W3CDTF">2016-08-11T12:27:44Z</dcterms:created>
  <dcterms:modified xsi:type="dcterms:W3CDTF">2016-11-08T02:20:56Z</dcterms:modified>
</cp:coreProperties>
</file>