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5" r:id="rId2"/>
    <p:sldId id="295" r:id="rId3"/>
    <p:sldId id="311" r:id="rId4"/>
    <p:sldId id="300" r:id="rId5"/>
    <p:sldId id="332" r:id="rId6"/>
    <p:sldId id="319" r:id="rId7"/>
    <p:sldId id="320" r:id="rId8"/>
    <p:sldId id="334" r:id="rId9"/>
    <p:sldId id="291" r:id="rId10"/>
    <p:sldId id="325" r:id="rId11"/>
  </p:sldIdLst>
  <p:sldSz cx="9144000" cy="6858000" type="screen4x3"/>
  <p:notesSz cx="69469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309" autoAdjust="0"/>
  </p:normalViewPr>
  <p:slideViewPr>
    <p:cSldViewPr>
      <p:cViewPr>
        <p:scale>
          <a:sx n="90" d="100"/>
          <a:sy n="90" d="100"/>
        </p:scale>
        <p:origin x="-2160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804" y="-84"/>
      </p:cViewPr>
      <p:guideLst>
        <p:guide orient="horz" pos="2920"/>
        <p:guide pos="218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09900" cy="463550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5414" y="0"/>
            <a:ext cx="3009900" cy="463550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fld id="{7F652086-A2D4-4D3D-AC9C-01E6D13206E9}" type="datetimeFigureOut">
              <a:rPr lang="en-US" smtClean="0"/>
              <a:t>11/8/16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05863"/>
            <a:ext cx="3009900" cy="463550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5414" y="8805863"/>
            <a:ext cx="3009900" cy="463550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9C5ACC13-642E-4BF9-88C1-624A783F0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568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0323" cy="463550"/>
          </a:xfrm>
          <a:prstGeom prst="rect">
            <a:avLst/>
          </a:prstGeom>
        </p:spPr>
        <p:txBody>
          <a:bodyPr vert="horz" lIns="92653" tIns="46327" rIns="92653" bIns="463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4970" y="0"/>
            <a:ext cx="3010323" cy="463550"/>
          </a:xfrm>
          <a:prstGeom prst="rect">
            <a:avLst/>
          </a:prstGeom>
        </p:spPr>
        <p:txBody>
          <a:bodyPr vert="horz" lIns="92653" tIns="46327" rIns="92653" bIns="46327" rtlCol="0"/>
          <a:lstStyle>
            <a:lvl1pPr algn="r">
              <a:defRPr sz="1200"/>
            </a:lvl1pPr>
          </a:lstStyle>
          <a:p>
            <a:fld id="{BA2FBEED-FEB5-4689-B7D1-78AF9162F24F}" type="datetimeFigureOut">
              <a:rPr lang="en-US" smtClean="0"/>
              <a:t>11/8/16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57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53" tIns="46327" rIns="92653" bIns="4632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4690" y="4403725"/>
            <a:ext cx="5557520" cy="4171950"/>
          </a:xfrm>
          <a:prstGeom prst="rect">
            <a:avLst/>
          </a:prstGeom>
        </p:spPr>
        <p:txBody>
          <a:bodyPr vert="horz" lIns="92653" tIns="46327" rIns="92653" bIns="4632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41"/>
            <a:ext cx="3010323" cy="463550"/>
          </a:xfrm>
          <a:prstGeom prst="rect">
            <a:avLst/>
          </a:prstGeom>
        </p:spPr>
        <p:txBody>
          <a:bodyPr vert="horz" lIns="92653" tIns="46327" rIns="92653" bIns="4632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4970" y="8805841"/>
            <a:ext cx="3010323" cy="463550"/>
          </a:xfrm>
          <a:prstGeom prst="rect">
            <a:avLst/>
          </a:prstGeom>
        </p:spPr>
        <p:txBody>
          <a:bodyPr vert="horz" lIns="92653" tIns="46327" rIns="92653" bIns="46327" rtlCol="0" anchor="b"/>
          <a:lstStyle>
            <a:lvl1pPr algn="r">
              <a:defRPr sz="1200"/>
            </a:lvl1pPr>
          </a:lstStyle>
          <a:p>
            <a:fld id="{3BCEA273-AF98-412C-984C-EFD8CBB37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75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CEA273-AF98-412C-984C-EFD8CBB3789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230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AC05A-8E99-4DD0-85EC-1043A46B41AC}" type="datetimeFigureOut">
              <a:rPr lang="en-US" smtClean="0"/>
              <a:pPr/>
              <a:t>11/8/16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D0047-E834-4BDE-8FEF-4EF73359D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AC05A-8E99-4DD0-85EC-1043A46B41AC}" type="datetimeFigureOut">
              <a:rPr lang="en-US" smtClean="0"/>
              <a:pPr/>
              <a:t>11/8/16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D0047-E834-4BDE-8FEF-4EF73359D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AC05A-8E99-4DD0-85EC-1043A46B41AC}" type="datetimeFigureOut">
              <a:rPr lang="en-US" smtClean="0"/>
              <a:pPr/>
              <a:t>11/8/16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D0047-E834-4BDE-8FEF-4EF73359D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AC05A-8E99-4DD0-85EC-1043A46B41AC}" type="datetimeFigureOut">
              <a:rPr lang="en-US" smtClean="0"/>
              <a:pPr/>
              <a:t>11/8/16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D0047-E834-4BDE-8FEF-4EF73359D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AC05A-8E99-4DD0-85EC-1043A46B41AC}" type="datetimeFigureOut">
              <a:rPr lang="en-US" smtClean="0"/>
              <a:pPr/>
              <a:t>11/8/16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D0047-E834-4BDE-8FEF-4EF73359D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AC05A-8E99-4DD0-85EC-1043A46B41AC}" type="datetimeFigureOut">
              <a:rPr lang="en-US" smtClean="0"/>
              <a:pPr/>
              <a:t>11/8/16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D0047-E834-4BDE-8FEF-4EF73359D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AC05A-8E99-4DD0-85EC-1043A46B41AC}" type="datetimeFigureOut">
              <a:rPr lang="en-US" smtClean="0"/>
              <a:pPr/>
              <a:t>11/8/16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D0047-E834-4BDE-8FEF-4EF73359D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AC05A-8E99-4DD0-85EC-1043A46B41AC}" type="datetimeFigureOut">
              <a:rPr lang="en-US" smtClean="0"/>
              <a:pPr/>
              <a:t>11/8/16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D0047-E834-4BDE-8FEF-4EF73359D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AC05A-8E99-4DD0-85EC-1043A46B41AC}" type="datetimeFigureOut">
              <a:rPr lang="en-US" smtClean="0"/>
              <a:pPr/>
              <a:t>11/8/16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D0047-E834-4BDE-8FEF-4EF73359D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AC05A-8E99-4DD0-85EC-1043A46B41AC}" type="datetimeFigureOut">
              <a:rPr lang="en-US" smtClean="0"/>
              <a:pPr/>
              <a:t>11/8/16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D0047-E834-4BDE-8FEF-4EF73359D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AC05A-8E99-4DD0-85EC-1043A46B41AC}" type="datetimeFigureOut">
              <a:rPr lang="en-US" smtClean="0"/>
              <a:pPr/>
              <a:t>11/8/16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D0047-E834-4BDE-8FEF-4EF73359D7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faded_background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9" name="Picture 8" descr="NAVSEA_logo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76200" y="76200"/>
            <a:ext cx="1001168" cy="4572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AC05A-8E99-4DD0-85EC-1043A46B41AC}" type="datetimeFigureOut">
              <a:rPr lang="en-US" smtClean="0"/>
              <a:pPr/>
              <a:t>11/8/16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D0047-E834-4BDE-8FEF-4EF73359D7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 Box 5"/>
          <p:cNvSpPr txBox="1">
            <a:spLocks noChangeArrowheads="1"/>
          </p:cNvSpPr>
          <p:nvPr userDrawn="1"/>
        </p:nvSpPr>
        <p:spPr bwMode="auto">
          <a:xfrm>
            <a:off x="1959416" y="6564926"/>
            <a:ext cx="5215095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i="1" kern="0" dirty="0" smtClean="0">
                <a:solidFill>
                  <a:prstClr val="black"/>
                </a:solidFill>
                <a:latin typeface="Arial Narrow" pitchFamily="34" charset="0"/>
              </a:rPr>
              <a:t>DISTRIBUTION STATEMENT A;  Approved for Public Release: distribution is unlimited</a:t>
            </a:r>
            <a:endParaRPr lang="en-US" sz="1000" i="1" kern="0" dirty="0">
              <a:solidFill>
                <a:prstClr val="black"/>
              </a:solidFill>
              <a:latin typeface="Arial Narrow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NUWC_NPT_OSBP@navy.mi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avsea.navy.mil/Home/WarfareCenters/NUWCNewport/Partnerships/BusinessPartnerships.asp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ncma-ri.org/list-companies/" TargetMode="External"/><Relationship Id="rId4" Type="http://schemas.openxmlformats.org/officeDocument/2006/relationships/hyperlink" Target="http://www/senedia.org/contact-us.html/" TargetMode="External"/><Relationship Id="rId5" Type="http://schemas.openxmlformats.org/officeDocument/2006/relationships/hyperlink" Target="http://www.riptac.org/" TargetMode="External"/><Relationship Id="rId6" Type="http://schemas.openxmlformats.org/officeDocument/2006/relationships/hyperlink" Target="http://web.uri.edu/bec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ncma-ri.org/contact-us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over1_backgroun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 descr="NAVSEA_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200" y="59436"/>
            <a:ext cx="1371600" cy="626364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15844" y="304800"/>
            <a:ext cx="914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spc="600" dirty="0" smtClean="0">
                <a:solidFill>
                  <a:prstClr val="white"/>
                </a:solidFill>
                <a:latin typeface="Calibri" pitchFamily="34" charset="0"/>
              </a:rPr>
              <a:t>Deputy Competition </a:t>
            </a:r>
          </a:p>
          <a:p>
            <a:pPr algn="ctr">
              <a:defRPr/>
            </a:pPr>
            <a:r>
              <a:rPr lang="en-US" sz="2800" spc="600" dirty="0" smtClean="0">
                <a:solidFill>
                  <a:prstClr val="white"/>
                </a:solidFill>
                <a:latin typeface="Calibri" pitchFamily="34" charset="0"/>
              </a:rPr>
              <a:t>Advocate/Director, Office</a:t>
            </a:r>
          </a:p>
          <a:p>
            <a:pPr algn="ctr">
              <a:defRPr/>
            </a:pPr>
            <a:r>
              <a:rPr lang="en-US" sz="2800" spc="600" dirty="0" smtClean="0">
                <a:solidFill>
                  <a:prstClr val="white"/>
                </a:solidFill>
                <a:latin typeface="Calibri" pitchFamily="34" charset="0"/>
              </a:rPr>
              <a:t>Of Small Business Programs </a:t>
            </a:r>
          </a:p>
          <a:p>
            <a:pPr algn="ctr">
              <a:defRPr/>
            </a:pPr>
            <a:r>
              <a:rPr lang="en-US" sz="2800" spc="600" dirty="0" smtClean="0">
                <a:solidFill>
                  <a:prstClr val="white"/>
                </a:solidFill>
                <a:latin typeface="Calibri" pitchFamily="34" charset="0"/>
              </a:rPr>
              <a:t>(OSBP)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218371" y="5489265"/>
            <a:ext cx="49038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/>
            <a:r>
              <a:rPr lang="en-US" dirty="0" smtClean="0">
                <a:latin typeface="Calibri"/>
              </a:rPr>
              <a:t>DCA/Director, OSBP</a:t>
            </a:r>
            <a:r>
              <a:rPr lang="en-US" sz="1800" b="0" dirty="0" smtClean="0">
                <a:latin typeface="Calibri"/>
              </a:rPr>
              <a:t>, Code </a:t>
            </a:r>
            <a:r>
              <a:rPr lang="en-US" dirty="0" smtClean="0">
                <a:latin typeface="Calibri"/>
              </a:rPr>
              <a:t>00K</a:t>
            </a:r>
            <a:endParaRPr lang="en-US" sz="1800" b="0" dirty="0" smtClean="0">
              <a:latin typeface="Calibri"/>
            </a:endParaRPr>
          </a:p>
          <a:p>
            <a:pPr algn="ctr" eaLnBrk="1" hangingPunct="1"/>
            <a:r>
              <a:rPr lang="en-US" sz="1800" b="0" dirty="0" smtClean="0">
                <a:latin typeface="Calibri"/>
              </a:rPr>
              <a:t>Naval Undersea Warfare Center, Division Newport</a:t>
            </a:r>
            <a:endParaRPr lang="en-US" sz="1800" b="0" dirty="0">
              <a:latin typeface="Calibri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959416" y="6564926"/>
            <a:ext cx="5215095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i="1" kern="0" dirty="0" smtClean="0">
                <a:solidFill>
                  <a:prstClr val="black"/>
                </a:solidFill>
                <a:latin typeface="Arial Narrow" pitchFamily="34" charset="0"/>
              </a:rPr>
              <a:t>DISTRIBUTION STATEMENT A;  Approved for Public Release: distribution is unlimited</a:t>
            </a:r>
            <a:endParaRPr lang="en-US" sz="1000" i="1" kern="0" dirty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84291" y="39256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pc="300" dirty="0">
                <a:solidFill>
                  <a:prstClr val="white"/>
                </a:solidFill>
                <a:latin typeface="Calibri" pitchFamily="34" charset="0"/>
              </a:rPr>
              <a:t> </a:t>
            </a:r>
            <a:r>
              <a:rPr lang="en-US" spc="300" dirty="0" smtClean="0">
                <a:solidFill>
                  <a:prstClr val="white"/>
                </a:solidFill>
                <a:latin typeface="Calibri" pitchFamily="34" charset="0"/>
              </a:rPr>
              <a:t>TGIC BRIEF</a:t>
            </a:r>
            <a:endParaRPr lang="en-US" spc="300" dirty="0">
              <a:solidFill>
                <a:prstClr val="white"/>
              </a:solidFill>
              <a:latin typeface="Calibri" pitchFamily="34" charset="0"/>
            </a:endParaRPr>
          </a:p>
          <a:p>
            <a:pPr algn="ctr">
              <a:defRPr/>
            </a:pPr>
            <a:r>
              <a:rPr lang="en-US" spc="300" dirty="0" smtClean="0">
                <a:solidFill>
                  <a:prstClr val="white"/>
                </a:solidFill>
                <a:latin typeface="Calibri" pitchFamily="34" charset="0"/>
              </a:rPr>
              <a:t>NOVEMBER 10, 2016</a:t>
            </a:r>
          </a:p>
        </p:txBody>
      </p:sp>
    </p:spTree>
    <p:extLst>
      <p:ext uri="{BB962C8B-B14F-4D97-AF65-F5344CB8AC3E}">
        <p14:creationId xmlns:p14="http://schemas.microsoft.com/office/powerpoint/2010/main" val="3436431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8064500" cy="762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b="1" dirty="0"/>
              <a:t>CONCLUSION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772400" cy="41148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b="1" dirty="0"/>
              <a:t>DIVNPT has implemented a </a:t>
            </a:r>
            <a:r>
              <a:rPr lang="en-US" b="1" dirty="0" smtClean="0"/>
              <a:t>successful and comprehensive program </a:t>
            </a:r>
            <a:r>
              <a:rPr lang="en-US" b="1" dirty="0"/>
              <a:t>to encourage, ensure and increase competition and small business participation</a:t>
            </a:r>
          </a:p>
          <a:p>
            <a:pPr>
              <a:defRPr/>
            </a:pPr>
            <a:r>
              <a:rPr lang="en-US" b="1" dirty="0" smtClean="0"/>
              <a:t>DIVNPT is </a:t>
            </a:r>
            <a:r>
              <a:rPr lang="en-US" b="1" dirty="0"/>
              <a:t>a vibrant and competitive environment and offers many opportunities to Prime, and/or </a:t>
            </a:r>
            <a:r>
              <a:rPr lang="en-US" b="1" dirty="0" smtClean="0"/>
              <a:t>Sub</a:t>
            </a:r>
          </a:p>
          <a:p>
            <a:pPr>
              <a:defRPr/>
            </a:pPr>
            <a:r>
              <a:rPr lang="en-US" b="1" dirty="0" smtClean="0"/>
              <a:t>The </a:t>
            </a:r>
            <a:r>
              <a:rPr lang="en-US" b="1" dirty="0"/>
              <a:t>DIVNPT </a:t>
            </a:r>
            <a:r>
              <a:rPr lang="en-US" b="1" dirty="0" smtClean="0"/>
              <a:t>DCA/Director</a:t>
            </a:r>
            <a:r>
              <a:rPr lang="en-US" b="1" dirty="0"/>
              <a:t>, </a:t>
            </a:r>
            <a:r>
              <a:rPr lang="en-US" b="1" dirty="0" smtClean="0"/>
              <a:t>OSBP is </a:t>
            </a:r>
            <a:r>
              <a:rPr lang="en-US" b="1" dirty="0"/>
              <a:t>the ideal entry point for any business (large or small) that wants to do business with </a:t>
            </a:r>
            <a:r>
              <a:rPr lang="en-US" b="1" dirty="0" smtClean="0"/>
              <a:t>DIVNPT</a:t>
            </a:r>
          </a:p>
          <a:p>
            <a:pPr>
              <a:defRPr/>
            </a:pPr>
            <a:r>
              <a:rPr lang="en-US" b="1" dirty="0" smtClean="0"/>
              <a:t>Questions</a:t>
            </a:r>
            <a:r>
              <a:rPr lang="en-US" b="1" dirty="0"/>
              <a:t>? </a:t>
            </a:r>
            <a:endParaRPr lang="en-US" b="1" dirty="0" smtClean="0"/>
          </a:p>
          <a:p>
            <a:pPr lvl="1">
              <a:defRPr/>
            </a:pPr>
            <a:r>
              <a:rPr lang="en-US" b="1" u="sng" dirty="0" smtClean="0">
                <a:hlinkClick r:id="rId2"/>
              </a:rPr>
              <a:t>NUWC_NPT_OSBP@navy.mil</a:t>
            </a:r>
            <a:r>
              <a:rPr lang="en-US" b="1" dirty="0" smtClean="0"/>
              <a:t> </a:t>
            </a:r>
          </a:p>
          <a:p>
            <a:pPr lvl="1">
              <a:defRPr/>
            </a:pPr>
            <a:r>
              <a:rPr lang="en-US" b="1" dirty="0" smtClean="0"/>
              <a:t>(</a:t>
            </a:r>
            <a:r>
              <a:rPr lang="en-US" b="1" dirty="0"/>
              <a:t>401) 832-7372</a:t>
            </a:r>
          </a:p>
          <a:p>
            <a:pPr>
              <a:defRPr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354142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COMPETITION INITIATIVES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317486"/>
            <a:ext cx="8229600" cy="4778514"/>
          </a:xfrm>
        </p:spPr>
        <p:txBody>
          <a:bodyPr>
            <a:normAutofit fontScale="25000" lnSpcReduction="20000"/>
          </a:bodyPr>
          <a:lstStyle/>
          <a:p>
            <a:r>
              <a:rPr lang="en-US" sz="8000" b="1" dirty="0" smtClean="0"/>
              <a:t>Extensive Strategy Sessions, and buy-in (all Stakeholders) at the very earliest stages of the procurement process</a:t>
            </a:r>
          </a:p>
          <a:p>
            <a:pPr lvl="1"/>
            <a:r>
              <a:rPr lang="en-US" sz="8000" b="1" dirty="0" smtClean="0"/>
              <a:t>Competition</a:t>
            </a:r>
          </a:p>
          <a:p>
            <a:pPr lvl="1"/>
            <a:r>
              <a:rPr lang="en-US" sz="8000" b="1" dirty="0" smtClean="0"/>
              <a:t>Small </a:t>
            </a:r>
            <a:r>
              <a:rPr lang="en-US" sz="8000" b="1" dirty="0"/>
              <a:t>Business </a:t>
            </a:r>
            <a:r>
              <a:rPr lang="en-US" sz="8000" b="1" dirty="0" smtClean="0"/>
              <a:t>Participation</a:t>
            </a:r>
            <a:endParaRPr lang="en-US" sz="8000" b="1" dirty="0"/>
          </a:p>
          <a:p>
            <a:r>
              <a:rPr lang="en-US" sz="8000" b="1" dirty="0" smtClean="0"/>
              <a:t>Release of Advanced Notices (i.e. "fair warning”) </a:t>
            </a:r>
          </a:p>
          <a:p>
            <a:r>
              <a:rPr lang="en-US" sz="8000" b="1" dirty="0" smtClean="0"/>
              <a:t>Release of Draft SOW’s</a:t>
            </a:r>
          </a:p>
          <a:p>
            <a:r>
              <a:rPr lang="en-US" sz="8000" b="1" dirty="0" smtClean="0"/>
              <a:t>Utilization of Sources Sought </a:t>
            </a:r>
          </a:p>
          <a:p>
            <a:r>
              <a:rPr lang="en-US" sz="8000" b="1" dirty="0" smtClean="0"/>
              <a:t>Promulgation of </a:t>
            </a:r>
            <a:r>
              <a:rPr lang="en-US" sz="8000" b="1" dirty="0"/>
              <a:t>a </a:t>
            </a:r>
            <a:r>
              <a:rPr lang="en-US" sz="8000" b="1" dirty="0" smtClean="0"/>
              <a:t>2-year Long </a:t>
            </a:r>
            <a:r>
              <a:rPr lang="en-US" sz="8000" b="1" dirty="0"/>
              <a:t>Range Acquisition </a:t>
            </a:r>
            <a:r>
              <a:rPr lang="en-US" sz="8000" b="1" dirty="0" smtClean="0"/>
              <a:t>Forecast (LRAF)</a:t>
            </a:r>
          </a:p>
          <a:p>
            <a:pPr lvl="1"/>
            <a:r>
              <a:rPr lang="en-US" sz="8000" b="1" dirty="0" smtClean="0"/>
              <a:t>updated </a:t>
            </a:r>
            <a:r>
              <a:rPr lang="en-US" sz="8000" b="1" dirty="0"/>
              <a:t>and released </a:t>
            </a:r>
            <a:r>
              <a:rPr lang="en-US" sz="8000" b="1" dirty="0" smtClean="0"/>
              <a:t>quarterly</a:t>
            </a:r>
          </a:p>
          <a:p>
            <a:r>
              <a:rPr lang="en-US" sz="8000" b="1" dirty="0" smtClean="0"/>
              <a:t>Utilization of </a:t>
            </a:r>
            <a:r>
              <a:rPr lang="en-US" sz="8000" b="1" dirty="0"/>
              <a:t>Social Media:  </a:t>
            </a:r>
            <a:r>
              <a:rPr lang="en-US" sz="8000" b="1" dirty="0" smtClean="0"/>
              <a:t>OSBP </a:t>
            </a:r>
            <a:r>
              <a:rPr lang="en-US" sz="8000" b="1" dirty="0"/>
              <a:t>LinkedIn, DIVNPT </a:t>
            </a:r>
            <a:r>
              <a:rPr lang="en-US" sz="8000" b="1" dirty="0" smtClean="0"/>
              <a:t>LinkedIn</a:t>
            </a:r>
          </a:p>
          <a:p>
            <a:r>
              <a:rPr lang="en-US" sz="8000" b="1" dirty="0" smtClean="0"/>
              <a:t>Continual communication (i.e. “drumbeat) of the </a:t>
            </a:r>
            <a:r>
              <a:rPr lang="en-US" sz="8000" b="1" dirty="0"/>
              <a:t>results of our efforts to increase competition </a:t>
            </a:r>
            <a:r>
              <a:rPr lang="en-US" sz="8000" b="1" dirty="0" smtClean="0"/>
              <a:t>and small business participation</a:t>
            </a:r>
            <a:endParaRPr lang="en-US" sz="8000" b="1" dirty="0"/>
          </a:p>
          <a:p>
            <a:pPr lvl="1"/>
            <a:r>
              <a:rPr lang="en-US" sz="8000" b="1" dirty="0"/>
              <a:t>Success stories encourage companies to engage in the market </a:t>
            </a:r>
            <a:endParaRPr lang="en-US" sz="8000" b="1" dirty="0" smtClean="0"/>
          </a:p>
          <a:p>
            <a:pPr lvl="1"/>
            <a:endParaRPr lang="en-US" sz="8000" b="1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790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8064500" cy="762000"/>
          </a:xfrm>
        </p:spPr>
        <p:txBody>
          <a:bodyPr/>
          <a:lstStyle/>
          <a:p>
            <a:pPr>
              <a:defRPr/>
            </a:pPr>
            <a:r>
              <a:rPr lang="en-US" sz="2800" b="1" dirty="0" smtClean="0"/>
              <a:t>COMPETITION INITIATIVES (CON’T</a:t>
            </a:r>
            <a:r>
              <a:rPr lang="en-US" b="1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6600" y="914400"/>
            <a:ext cx="7772400" cy="5638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000" b="1" dirty="0" smtClean="0"/>
              <a:t>Development and Maintenance of the DIVNPT “Business Partnerships” website:</a:t>
            </a:r>
          </a:p>
          <a:p>
            <a:pPr lvl="1">
              <a:defRPr/>
            </a:pPr>
            <a:r>
              <a:rPr lang="en-US" sz="2000" b="1" dirty="0">
                <a:hlinkClick r:id="rId2"/>
              </a:rPr>
              <a:t>http://</a:t>
            </a:r>
            <a:r>
              <a:rPr lang="en-US" sz="2000" b="1" dirty="0" smtClean="0">
                <a:hlinkClick r:id="rId2"/>
              </a:rPr>
              <a:t>www.navsea.navy.mil/Home/WarfareCenters/NUWCNewport/Partnerships/BusinessPartnerships.aspx</a:t>
            </a:r>
            <a:endParaRPr lang="en-US" sz="2000" b="1" dirty="0" smtClean="0"/>
          </a:p>
          <a:p>
            <a:pPr lvl="2">
              <a:defRPr/>
            </a:pPr>
            <a:r>
              <a:rPr lang="en-US" sz="2000" b="1" dirty="0" smtClean="0"/>
              <a:t>Link to: OSBP website </a:t>
            </a:r>
          </a:p>
          <a:p>
            <a:pPr lvl="3">
              <a:defRPr/>
            </a:pPr>
            <a:r>
              <a:rPr lang="en-US" sz="2000" b="1" dirty="0"/>
              <a:t>M</a:t>
            </a:r>
            <a:r>
              <a:rPr lang="en-US" sz="2000" b="1" dirty="0" smtClean="0"/>
              <a:t>etrics, other WFC Small Business POC’s, Visit Request info</a:t>
            </a:r>
          </a:p>
          <a:p>
            <a:pPr lvl="2">
              <a:defRPr/>
            </a:pPr>
            <a:r>
              <a:rPr lang="en-US" sz="2000" b="1" dirty="0" smtClean="0"/>
              <a:t>Link to: Electronic Reading Room (ERR)</a:t>
            </a:r>
          </a:p>
          <a:p>
            <a:pPr lvl="3"/>
            <a:r>
              <a:rPr lang="en-US" sz="2000" b="1" dirty="0" smtClean="0"/>
              <a:t>“DIVNPT Resource Sheet”</a:t>
            </a:r>
          </a:p>
          <a:p>
            <a:pPr lvl="3"/>
            <a:r>
              <a:rPr lang="en-US" sz="2000" b="1" dirty="0" smtClean="0"/>
              <a:t>“Competition Information” </a:t>
            </a:r>
          </a:p>
          <a:p>
            <a:pPr lvl="4"/>
            <a:r>
              <a:rPr lang="en-US" sz="2000" b="1" dirty="0" smtClean="0"/>
              <a:t>LRAF (with contact info), Industry Day Presentations, Pre-Solicitation Conference Slides, Small Business Roundtable (SBRT) briefings, etc.</a:t>
            </a:r>
          </a:p>
          <a:p>
            <a:pPr lvl="3"/>
            <a:r>
              <a:rPr lang="en-US" sz="2000" b="1" dirty="0" smtClean="0"/>
              <a:t>“SeaPort-e Council”</a:t>
            </a:r>
          </a:p>
          <a:p>
            <a:pPr lvl="4"/>
            <a:r>
              <a:rPr lang="en-US" sz="2000" b="1" dirty="0" smtClean="0"/>
              <a:t>Biannual Meeting Minutes/Q&amp;A</a:t>
            </a:r>
            <a:endParaRPr lang="en-US" sz="2000" b="1" dirty="0"/>
          </a:p>
          <a:p>
            <a:pPr lvl="3">
              <a:defRPr/>
            </a:pPr>
            <a:endParaRPr lang="en-US" sz="2600" b="1" dirty="0" smtClean="0">
              <a:solidFill>
                <a:srgbClr val="FF0000"/>
              </a:solidFill>
            </a:endParaRPr>
          </a:p>
          <a:p>
            <a:pPr>
              <a:defRPr/>
            </a:pPr>
            <a:endParaRPr lang="en-US" sz="24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838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299"/>
            <a:ext cx="8229600" cy="1143000"/>
          </a:xfrm>
        </p:spPr>
        <p:txBody>
          <a:bodyPr/>
          <a:lstStyle/>
          <a:p>
            <a:r>
              <a:rPr lang="en-US" b="1" dirty="0" smtClean="0"/>
              <a:t>COMPETITION INITIATIVES </a:t>
            </a:r>
            <a:r>
              <a:rPr lang="en-US" b="1" dirty="0"/>
              <a:t>(CON’T)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990600"/>
            <a:ext cx="8229600" cy="5715000"/>
          </a:xfrm>
        </p:spPr>
        <p:txBody>
          <a:bodyPr>
            <a:normAutofit fontScale="25000" lnSpcReduction="20000"/>
          </a:bodyPr>
          <a:lstStyle/>
          <a:p>
            <a:r>
              <a:rPr lang="en-US" sz="8000" b="1" dirty="0" smtClean="0"/>
              <a:t>Host 10+ Industry </a:t>
            </a:r>
            <a:r>
              <a:rPr lang="en-US" sz="8000" b="1" dirty="0"/>
              <a:t>O</a:t>
            </a:r>
            <a:r>
              <a:rPr lang="en-US" sz="8000" b="1" dirty="0" smtClean="0"/>
              <a:t>utreach </a:t>
            </a:r>
            <a:r>
              <a:rPr lang="en-US" sz="8000" b="1" dirty="0"/>
              <a:t>E</a:t>
            </a:r>
            <a:r>
              <a:rPr lang="en-US" sz="8000" b="1" dirty="0" smtClean="0"/>
              <a:t>vents per year, including:</a:t>
            </a:r>
          </a:p>
          <a:p>
            <a:pPr lvl="1"/>
            <a:r>
              <a:rPr lang="en-US" sz="8000" b="1" dirty="0" smtClean="0"/>
              <a:t>Pre-Solicitation Conferences and Facility Tours: </a:t>
            </a:r>
            <a:r>
              <a:rPr lang="en-US" sz="8000" b="1" dirty="0"/>
              <a:t>to discuss the specific technical requirements of a procurement</a:t>
            </a:r>
          </a:p>
          <a:p>
            <a:pPr lvl="1"/>
            <a:r>
              <a:rPr lang="en-US" sz="8000" b="1" dirty="0" smtClean="0"/>
              <a:t>Industry </a:t>
            </a:r>
            <a:r>
              <a:rPr lang="en-US" sz="8000" b="1" dirty="0"/>
              <a:t>Days:  </a:t>
            </a:r>
            <a:endParaRPr lang="en-US" sz="8000" b="1" dirty="0" smtClean="0"/>
          </a:p>
          <a:p>
            <a:pPr lvl="2"/>
            <a:r>
              <a:rPr lang="en-US" sz="8000" b="1" dirty="0" smtClean="0"/>
              <a:t>Every </a:t>
            </a:r>
            <a:r>
              <a:rPr lang="en-US" sz="8000" b="1" dirty="0"/>
              <a:t>2 years </a:t>
            </a:r>
            <a:r>
              <a:rPr lang="en-US" sz="8000" b="1" dirty="0" smtClean="0"/>
              <a:t>(even years) to </a:t>
            </a:r>
            <a:r>
              <a:rPr lang="en-US" sz="8000" b="1" dirty="0"/>
              <a:t>discuss overall DIVNPT procurements and technical </a:t>
            </a:r>
            <a:r>
              <a:rPr lang="en-US" sz="8000" b="1" dirty="0" smtClean="0"/>
              <a:t>requirements</a:t>
            </a:r>
          </a:p>
          <a:p>
            <a:pPr lvl="2"/>
            <a:r>
              <a:rPr lang="en-US" sz="8000" b="1" dirty="0"/>
              <a:t>A</a:t>
            </a:r>
            <a:r>
              <a:rPr lang="en-US" sz="8000" b="1" dirty="0" smtClean="0"/>
              <a:t>s required </a:t>
            </a:r>
            <a:r>
              <a:rPr lang="en-US" sz="8000" b="1" dirty="0"/>
              <a:t>to discuss Department-wide contracts </a:t>
            </a:r>
            <a:r>
              <a:rPr lang="en-US" sz="8000" b="1" dirty="0" smtClean="0"/>
              <a:t>portfolio </a:t>
            </a:r>
          </a:p>
          <a:p>
            <a:pPr lvl="2"/>
            <a:r>
              <a:rPr lang="en-US" sz="8000" b="1" dirty="0"/>
              <a:t>Y</a:t>
            </a:r>
            <a:r>
              <a:rPr lang="en-US" sz="8000" b="1" dirty="0" smtClean="0"/>
              <a:t>early to allow SB vendors </a:t>
            </a:r>
            <a:r>
              <a:rPr lang="en-US" sz="8000" b="1" dirty="0"/>
              <a:t>to demonstrate their </a:t>
            </a:r>
            <a:r>
              <a:rPr lang="en-US" sz="8000" b="1" dirty="0" smtClean="0"/>
              <a:t>products</a:t>
            </a:r>
          </a:p>
          <a:p>
            <a:pPr lvl="2"/>
            <a:r>
              <a:rPr lang="en-US" sz="8000" b="1" dirty="0"/>
              <a:t>Yearly </a:t>
            </a:r>
            <a:r>
              <a:rPr lang="en-US" sz="8000" b="1" dirty="0" smtClean="0"/>
              <a:t>“Small Business Matchmaker” </a:t>
            </a:r>
          </a:p>
          <a:p>
            <a:pPr lvl="1"/>
            <a:r>
              <a:rPr lang="en-US" sz="8000" b="1" dirty="0" smtClean="0"/>
              <a:t>Semi-annual SeaPort-e </a:t>
            </a:r>
            <a:r>
              <a:rPr lang="en-US" sz="8000" b="1" dirty="0"/>
              <a:t>Council </a:t>
            </a:r>
            <a:r>
              <a:rPr lang="en-US" sz="8000" b="1" dirty="0" smtClean="0"/>
              <a:t>Meetings: </a:t>
            </a:r>
            <a:r>
              <a:rPr lang="en-US" sz="8000" b="1" dirty="0"/>
              <a:t>to </a:t>
            </a:r>
            <a:r>
              <a:rPr lang="en-US" sz="8000" b="1" dirty="0" smtClean="0"/>
              <a:t>communicate with and gauge </a:t>
            </a:r>
            <a:r>
              <a:rPr lang="en-US" sz="8000" b="1" dirty="0"/>
              <a:t>Industry's view on how we are performing and how we can do </a:t>
            </a:r>
            <a:r>
              <a:rPr lang="en-US" sz="8000" b="1" dirty="0" smtClean="0"/>
              <a:t>better</a:t>
            </a:r>
          </a:p>
          <a:p>
            <a:pPr lvl="1"/>
            <a:r>
              <a:rPr lang="en-US" sz="8000" b="1" dirty="0" smtClean="0"/>
              <a:t>Training:</a:t>
            </a:r>
          </a:p>
          <a:p>
            <a:pPr lvl="2"/>
            <a:r>
              <a:rPr lang="en-US" sz="8000" b="1" dirty="0"/>
              <a:t>Yearly SDVOSB/VOSB Training </a:t>
            </a:r>
            <a:r>
              <a:rPr lang="en-US" sz="8000" b="1" dirty="0" smtClean="0"/>
              <a:t>Event</a:t>
            </a:r>
          </a:p>
          <a:p>
            <a:pPr lvl="2"/>
            <a:r>
              <a:rPr lang="en-US" sz="8000" b="1" dirty="0"/>
              <a:t>Every 2 years </a:t>
            </a:r>
            <a:r>
              <a:rPr lang="en-US" sz="8000" b="1" dirty="0" smtClean="0"/>
              <a:t>(odd years) to provide training on Contracts-related issues</a:t>
            </a:r>
            <a:endParaRPr lang="en-US" sz="8000" b="1" dirty="0"/>
          </a:p>
          <a:p>
            <a:pPr lvl="3"/>
            <a:endParaRPr lang="en-US" sz="7200" b="1" dirty="0"/>
          </a:p>
          <a:p>
            <a:pPr lvl="2"/>
            <a:endParaRPr lang="en-US" sz="7200" b="1" dirty="0" smtClean="0"/>
          </a:p>
        </p:txBody>
      </p:sp>
      <p:sp>
        <p:nvSpPr>
          <p:cNvPr id="5" name="Rectangle 4"/>
          <p:cNvSpPr/>
          <p:nvPr/>
        </p:nvSpPr>
        <p:spPr>
          <a:xfrm>
            <a:off x="914400" y="6076890"/>
            <a:ext cx="7416800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NUWCDIVNPT Consistently Educates, </a:t>
            </a:r>
          </a:p>
          <a:p>
            <a:pPr algn="ctr"/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and Engages with, Industry</a:t>
            </a:r>
            <a:endParaRPr lang="en-US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358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8064500" cy="762000"/>
          </a:xfrm>
        </p:spPr>
        <p:txBody>
          <a:bodyPr/>
          <a:lstStyle/>
          <a:p>
            <a:pPr>
              <a:defRPr/>
            </a:pPr>
            <a:r>
              <a:rPr lang="en-US" b="1" dirty="0"/>
              <a:t>COMPETITION INITIATIVES (CON’T)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6600" y="990600"/>
            <a:ext cx="7772400" cy="54864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2200" b="1" dirty="0"/>
              <a:t>Interaction with Local </a:t>
            </a:r>
            <a:r>
              <a:rPr lang="en-US" sz="2200" b="1" dirty="0" smtClean="0"/>
              <a:t>Trade Groups </a:t>
            </a:r>
            <a:r>
              <a:rPr lang="en-US" sz="2200" b="1" dirty="0"/>
              <a:t>and Agencies </a:t>
            </a:r>
            <a:endParaRPr lang="en-US" sz="2200" b="1" dirty="0">
              <a:solidFill>
                <a:srgbClr val="FF0000"/>
              </a:solidFill>
            </a:endParaRPr>
          </a:p>
          <a:p>
            <a:pPr lvl="1">
              <a:defRPr/>
            </a:pPr>
            <a:r>
              <a:rPr lang="en-US" sz="2200" b="1" dirty="0" smtClean="0"/>
              <a:t>RI </a:t>
            </a:r>
            <a:r>
              <a:rPr lang="en-US" sz="2200" b="1" dirty="0"/>
              <a:t>Chapter of the National Contract Management Association (NCMA)</a:t>
            </a:r>
          </a:p>
          <a:p>
            <a:pPr lvl="2">
              <a:defRPr/>
            </a:pPr>
            <a:r>
              <a:rPr lang="en-US" sz="2200" b="1" u="sng" dirty="0">
                <a:hlinkClick r:id="rId2"/>
              </a:rPr>
              <a:t>http://ncma-ri.org/contact-us/</a:t>
            </a:r>
            <a:endParaRPr lang="en-US" sz="2200" b="1" dirty="0"/>
          </a:p>
          <a:p>
            <a:pPr lvl="2">
              <a:defRPr/>
            </a:pPr>
            <a:r>
              <a:rPr lang="en-US" sz="2200" b="1" u="sng" dirty="0">
                <a:hlinkClick r:id="rId3"/>
              </a:rPr>
              <a:t>http://ncma-ri.org/list-companies/</a:t>
            </a:r>
            <a:endParaRPr lang="en-US" sz="2200" b="1" dirty="0"/>
          </a:p>
          <a:p>
            <a:pPr lvl="3">
              <a:defRPr/>
            </a:pPr>
            <a:r>
              <a:rPr lang="en-US" sz="2200" b="1" dirty="0"/>
              <a:t>“On-Line Matchmaker”</a:t>
            </a:r>
          </a:p>
          <a:p>
            <a:pPr lvl="1">
              <a:defRPr/>
            </a:pPr>
            <a:r>
              <a:rPr lang="en-US" sz="2200" b="1" dirty="0"/>
              <a:t>Southeastern New England Defense Industry Alliance (SENEDIA)</a:t>
            </a:r>
          </a:p>
          <a:p>
            <a:pPr lvl="2">
              <a:defRPr/>
            </a:pPr>
            <a:r>
              <a:rPr lang="en-US" sz="2200" b="1" dirty="0">
                <a:hlinkClick r:id="rId4"/>
              </a:rPr>
              <a:t>http://www/senedia.org/contact-us.html/</a:t>
            </a:r>
            <a:endParaRPr lang="en-US" sz="2200" b="1" dirty="0"/>
          </a:p>
          <a:p>
            <a:pPr lvl="1">
              <a:defRPr/>
            </a:pPr>
            <a:r>
              <a:rPr lang="en-US" sz="2200" b="1" dirty="0"/>
              <a:t>Armed Forces Communication and Electronics Association (AFCEA)</a:t>
            </a:r>
          </a:p>
          <a:p>
            <a:pPr lvl="2">
              <a:defRPr/>
            </a:pPr>
            <a:r>
              <a:rPr lang="en-US" sz="2200" b="1" dirty="0"/>
              <a:t>(781) 862-2465</a:t>
            </a:r>
          </a:p>
          <a:p>
            <a:pPr lvl="1">
              <a:defRPr/>
            </a:pPr>
            <a:r>
              <a:rPr lang="en-US" sz="2200" b="1" dirty="0"/>
              <a:t>RI Procurement Technical Assistance Center (PTAC) </a:t>
            </a:r>
          </a:p>
          <a:p>
            <a:pPr marL="1200150" lvl="3" indent="-342900">
              <a:spcBef>
                <a:spcPct val="50000"/>
              </a:spcBef>
              <a:defRPr/>
            </a:pPr>
            <a:r>
              <a:rPr lang="en-US" sz="2200" b="1" dirty="0">
                <a:hlinkClick r:id="rId5"/>
              </a:rPr>
              <a:t>http://www.riptac.org</a:t>
            </a:r>
            <a:r>
              <a:rPr lang="en-US" sz="2200" b="1" dirty="0" smtClean="0">
                <a:hlinkClick r:id="rId5"/>
              </a:rPr>
              <a:t>/</a:t>
            </a:r>
            <a:endParaRPr lang="en-US" sz="2200" b="1" dirty="0" smtClean="0"/>
          </a:p>
          <a:p>
            <a:pPr marL="742950" lvl="2" indent="-342900">
              <a:spcBef>
                <a:spcPct val="50000"/>
              </a:spcBef>
              <a:defRPr/>
            </a:pPr>
            <a:r>
              <a:rPr lang="en-US" sz="2200" b="1" dirty="0" smtClean="0"/>
              <a:t>URI Business Engagement Center (BEC)</a:t>
            </a:r>
          </a:p>
          <a:p>
            <a:pPr marL="1200150" lvl="3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US" sz="2200" b="1" dirty="0" smtClean="0">
                <a:hlinkClick r:id="rId6"/>
              </a:rPr>
              <a:t>http</a:t>
            </a:r>
            <a:r>
              <a:rPr lang="en-US" sz="2200" b="1" dirty="0">
                <a:hlinkClick r:id="rId6"/>
              </a:rPr>
              <a:t>://web.uri.edu/bec</a:t>
            </a:r>
            <a:r>
              <a:rPr lang="en-US" sz="2200" b="1" dirty="0" smtClean="0">
                <a:hlinkClick r:id="rId6"/>
              </a:rPr>
              <a:t>/</a:t>
            </a:r>
            <a:endParaRPr lang="en-US" sz="2200" b="1" dirty="0" smtClean="0"/>
          </a:p>
          <a:p>
            <a:pPr marL="1200150" lvl="3" indent="-3429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endParaRPr lang="en-US" sz="2200" b="1" dirty="0"/>
          </a:p>
          <a:p>
            <a:pPr marL="342900" lvl="1" indent="-342900">
              <a:spcBef>
                <a:spcPct val="50000"/>
              </a:spcBef>
              <a:defRPr/>
            </a:pPr>
            <a:endParaRPr lang="en-US" sz="2000" b="1" dirty="0">
              <a:solidFill>
                <a:srgbClr val="FF0000"/>
              </a:solidFill>
            </a:endParaRPr>
          </a:p>
          <a:p>
            <a:pPr>
              <a:defRPr/>
            </a:pPr>
            <a:endParaRPr lang="en-US" sz="2000" b="1" dirty="0">
              <a:solidFill>
                <a:srgbClr val="FF0000"/>
              </a:solidFill>
            </a:endParaRPr>
          </a:p>
          <a:p>
            <a:pPr>
              <a:defRPr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 lvl="3">
              <a:defRPr/>
            </a:pPr>
            <a:endParaRPr lang="en-US" sz="2600" b="1" dirty="0" smtClean="0">
              <a:solidFill>
                <a:srgbClr val="FF0000"/>
              </a:solidFill>
            </a:endParaRPr>
          </a:p>
          <a:p>
            <a:pPr>
              <a:defRPr/>
            </a:pPr>
            <a:endParaRPr lang="en-US" sz="24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204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-76200"/>
            <a:ext cx="8077200" cy="762000"/>
          </a:xfrm>
        </p:spPr>
        <p:txBody>
          <a:bodyPr/>
          <a:lstStyle/>
          <a:p>
            <a:r>
              <a:rPr lang="en-US" b="1" dirty="0"/>
              <a:t>COMPETITION INITIATIVES (CON’T)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63598" y="5848290"/>
            <a:ext cx="7518401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Value of the DIVNPT Outreach Events: 10+ events every year</a:t>
            </a:r>
            <a:endParaRPr lang="en-US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stephen.g.stewart\Pictures\sales statistics pictu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600" y="701428"/>
            <a:ext cx="7797800" cy="4708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0722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09600"/>
            <a:ext cx="8077200" cy="57912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2200" b="1" dirty="0" smtClean="0"/>
              <a:t>Competition Goals:</a:t>
            </a:r>
          </a:p>
          <a:p>
            <a:pPr lvl="1">
              <a:defRPr/>
            </a:pPr>
            <a:r>
              <a:rPr lang="en-US" sz="2200" b="1" dirty="0" smtClean="0"/>
              <a:t>Increase overall competition by ensuring all companies have a fair opportunity to compete </a:t>
            </a:r>
          </a:p>
          <a:p>
            <a:pPr lvl="1">
              <a:defRPr/>
            </a:pPr>
            <a:r>
              <a:rPr lang="en-US" sz="2200" b="1" dirty="0" smtClean="0"/>
              <a:t>Encourage new vendors to bid</a:t>
            </a:r>
          </a:p>
          <a:p>
            <a:pPr lvl="2">
              <a:defRPr/>
            </a:pPr>
            <a:r>
              <a:rPr lang="en-US" sz="2200" b="1" dirty="0" smtClean="0"/>
              <a:t>Since </a:t>
            </a:r>
            <a:r>
              <a:rPr lang="en-US" sz="2200" b="1" dirty="0"/>
              <a:t>FY 13:</a:t>
            </a:r>
          </a:p>
          <a:p>
            <a:pPr lvl="3" algn="just">
              <a:defRPr/>
            </a:pPr>
            <a:r>
              <a:rPr lang="en-US" sz="2200" b="1" dirty="0"/>
              <a:t>(</a:t>
            </a:r>
            <a:r>
              <a:rPr lang="en-US" sz="2200" b="1" dirty="0" smtClean="0"/>
              <a:t>13) </a:t>
            </a:r>
            <a:r>
              <a:rPr lang="en-US" sz="2200" b="1" u="sng" dirty="0"/>
              <a:t>new</a:t>
            </a:r>
            <a:r>
              <a:rPr lang="en-US" sz="2200" b="1" dirty="0"/>
              <a:t> small businesses have been awarded a Prime </a:t>
            </a:r>
            <a:r>
              <a:rPr lang="en-US" sz="2200" b="1" dirty="0" smtClean="0"/>
              <a:t>contract</a:t>
            </a:r>
            <a:endParaRPr lang="en-US" sz="2200" b="1" dirty="0"/>
          </a:p>
          <a:p>
            <a:pPr lvl="3" algn="just">
              <a:defRPr/>
            </a:pPr>
            <a:r>
              <a:rPr lang="en-US" sz="2200" b="1" dirty="0"/>
              <a:t>(</a:t>
            </a:r>
            <a:r>
              <a:rPr lang="en-US" sz="2200" b="1" dirty="0" smtClean="0"/>
              <a:t>18) </a:t>
            </a:r>
            <a:r>
              <a:rPr lang="en-US" sz="2200" b="1" dirty="0"/>
              <a:t>small business have been awarded additional Prime </a:t>
            </a:r>
            <a:r>
              <a:rPr lang="en-US" sz="2200" b="1" dirty="0" smtClean="0"/>
              <a:t>contracts</a:t>
            </a:r>
            <a:endParaRPr lang="en-US" sz="2200" b="1" dirty="0"/>
          </a:p>
          <a:p>
            <a:pPr lvl="3" algn="just">
              <a:defRPr/>
            </a:pPr>
            <a:r>
              <a:rPr lang="en-US" sz="2200" b="1" dirty="0" smtClean="0"/>
              <a:t>(10) </a:t>
            </a:r>
            <a:r>
              <a:rPr lang="en-US" sz="2200" b="1" dirty="0"/>
              <a:t>large businesses have been awarded additional Prime </a:t>
            </a:r>
            <a:r>
              <a:rPr lang="en-US" sz="2200" b="1" dirty="0" smtClean="0"/>
              <a:t>contracts</a:t>
            </a:r>
          </a:p>
          <a:p>
            <a:pPr lvl="3" algn="just">
              <a:defRPr/>
            </a:pPr>
            <a:r>
              <a:rPr lang="en-US" sz="2200" b="1" dirty="0" smtClean="0"/>
              <a:t>(</a:t>
            </a:r>
            <a:r>
              <a:rPr lang="en-US" sz="2200" b="1" dirty="0"/>
              <a:t>2</a:t>
            </a:r>
            <a:r>
              <a:rPr lang="en-US" sz="2200" b="1" dirty="0" smtClean="0"/>
              <a:t>) </a:t>
            </a:r>
            <a:r>
              <a:rPr lang="en-US" sz="2200" b="1" u="sng" dirty="0"/>
              <a:t>new</a:t>
            </a:r>
            <a:r>
              <a:rPr lang="en-US" sz="2200" b="1" dirty="0"/>
              <a:t> </a:t>
            </a:r>
            <a:r>
              <a:rPr lang="en-US" sz="2200" b="1" dirty="0" smtClean="0"/>
              <a:t>large </a:t>
            </a:r>
            <a:r>
              <a:rPr lang="en-US" sz="2200" b="1" dirty="0"/>
              <a:t>businesses have been awarded a Prime contract</a:t>
            </a:r>
          </a:p>
          <a:p>
            <a:pPr lvl="2"/>
            <a:r>
              <a:rPr lang="en-US" sz="2200" b="1" dirty="0" smtClean="0"/>
              <a:t>FY </a:t>
            </a:r>
            <a:r>
              <a:rPr lang="en-US" sz="2200" b="1" dirty="0"/>
              <a:t>17: </a:t>
            </a:r>
          </a:p>
          <a:p>
            <a:pPr lvl="3"/>
            <a:r>
              <a:rPr lang="en-US" sz="2200" b="1" dirty="0"/>
              <a:t>Potential for (</a:t>
            </a:r>
            <a:r>
              <a:rPr lang="en-US" sz="2200" b="1" dirty="0" smtClean="0"/>
              <a:t>17) </a:t>
            </a:r>
            <a:r>
              <a:rPr lang="en-US" sz="2200" b="1" dirty="0"/>
              <a:t>contracts to be awarded – at least (</a:t>
            </a:r>
            <a:r>
              <a:rPr lang="en-US" sz="2200" b="1" dirty="0" smtClean="0"/>
              <a:t>14) </a:t>
            </a:r>
            <a:r>
              <a:rPr lang="en-US" sz="2200" b="1" dirty="0"/>
              <a:t>will be awarded to Small </a:t>
            </a:r>
            <a:r>
              <a:rPr lang="en-US" sz="2200" b="1" dirty="0" smtClean="0"/>
              <a:t>Business</a:t>
            </a:r>
          </a:p>
          <a:p>
            <a:pPr lvl="4"/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Approx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$</a:t>
            </a:r>
            <a:r>
              <a:rPr lang="en-US" sz="2200" b="1" dirty="0" smtClean="0"/>
              <a:t>50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0M 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(ceiling value) to Small Business</a:t>
            </a:r>
          </a:p>
          <a:p>
            <a:pPr lvl="1">
              <a:defRPr/>
            </a:pPr>
            <a:endParaRPr lang="en-US" sz="3200" b="1" dirty="0" smtClean="0"/>
          </a:p>
          <a:p>
            <a:pPr lvl="1">
              <a:defRPr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 lvl="3"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76200"/>
            <a:ext cx="8064500" cy="37147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GOALS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METRICS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032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077200" cy="6019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000" b="1" dirty="0" smtClean="0"/>
              <a:t>Competition Goals (</a:t>
            </a:r>
            <a:r>
              <a:rPr lang="en-US" sz="2000" b="1" dirty="0" err="1" smtClean="0"/>
              <a:t>Con’t</a:t>
            </a:r>
            <a:r>
              <a:rPr lang="en-US" sz="2000" b="1" dirty="0" smtClean="0"/>
              <a:t>):</a:t>
            </a:r>
          </a:p>
          <a:p>
            <a:pPr lvl="1">
              <a:defRPr/>
            </a:pPr>
            <a:r>
              <a:rPr lang="en-US" sz="2000" b="1" dirty="0" smtClean="0"/>
              <a:t>Reduce/eliminate SeaPort-e RFP/Major contract responses by (1) vendor</a:t>
            </a:r>
          </a:p>
          <a:p>
            <a:pPr lvl="2">
              <a:defRPr/>
            </a:pPr>
            <a:r>
              <a:rPr lang="en-US" sz="2000" b="1" dirty="0" smtClean="0"/>
              <a:t>FY 13: Received </a:t>
            </a:r>
            <a:r>
              <a:rPr lang="en-US" sz="2000" b="1" dirty="0"/>
              <a:t>multiple offers on </a:t>
            </a:r>
            <a:r>
              <a:rPr lang="en-US" sz="2000" b="1" dirty="0" smtClean="0"/>
              <a:t>83% of solicitations</a:t>
            </a:r>
          </a:p>
          <a:p>
            <a:pPr lvl="2">
              <a:defRPr/>
            </a:pPr>
            <a:r>
              <a:rPr lang="en-US" sz="2000" b="1" dirty="0" smtClean="0"/>
              <a:t>FY 14: Received </a:t>
            </a:r>
            <a:r>
              <a:rPr lang="en-US" sz="2000" b="1" dirty="0"/>
              <a:t>multiple offers on </a:t>
            </a:r>
            <a:r>
              <a:rPr lang="en-US" sz="2000" b="1" dirty="0" smtClean="0"/>
              <a:t>81% </a:t>
            </a:r>
            <a:r>
              <a:rPr lang="en-US" sz="2000" b="1" dirty="0"/>
              <a:t>of solicitations</a:t>
            </a:r>
          </a:p>
          <a:p>
            <a:pPr lvl="2">
              <a:defRPr/>
            </a:pPr>
            <a:r>
              <a:rPr lang="en-US" sz="2000" b="1" dirty="0" smtClean="0"/>
              <a:t>FY 15: Received </a:t>
            </a:r>
            <a:r>
              <a:rPr lang="en-US" sz="2000" b="1" dirty="0"/>
              <a:t>multiple offers on </a:t>
            </a:r>
            <a:r>
              <a:rPr lang="en-US" sz="2000" b="1" dirty="0" smtClean="0"/>
              <a:t>89% </a:t>
            </a:r>
            <a:r>
              <a:rPr lang="en-US" sz="2000" b="1" dirty="0"/>
              <a:t>of solicitations</a:t>
            </a:r>
          </a:p>
          <a:p>
            <a:pPr lvl="2">
              <a:defRPr/>
            </a:pPr>
            <a:r>
              <a:rPr lang="en-US" sz="2000" b="1" dirty="0" smtClean="0"/>
              <a:t>FY 16: Received </a:t>
            </a:r>
            <a:r>
              <a:rPr lang="en-US" sz="2000" b="1" dirty="0"/>
              <a:t>multiple offers on </a:t>
            </a:r>
            <a:r>
              <a:rPr lang="en-US" sz="2000" b="1" dirty="0" smtClean="0"/>
              <a:t>94% </a:t>
            </a:r>
            <a:r>
              <a:rPr lang="en-US" sz="2000" b="1" dirty="0"/>
              <a:t>of solicitations</a:t>
            </a:r>
          </a:p>
          <a:p>
            <a:pPr>
              <a:defRPr/>
            </a:pPr>
            <a:r>
              <a:rPr lang="en-US" sz="2000" b="1" dirty="0"/>
              <a:t>Small Business Goals:</a:t>
            </a:r>
          </a:p>
          <a:p>
            <a:pPr lvl="1">
              <a:defRPr/>
            </a:pPr>
            <a:r>
              <a:rPr lang="en-US" sz="2000" b="1" dirty="0"/>
              <a:t>Achieve small business goals assigned by SEA00K</a:t>
            </a:r>
          </a:p>
          <a:p>
            <a:pPr lvl="2">
              <a:defRPr/>
            </a:pPr>
            <a:r>
              <a:rPr lang="en-US" sz="2000" b="1" dirty="0"/>
              <a:t>FY 13: Goal: 25%, Achieved: 37%</a:t>
            </a:r>
          </a:p>
          <a:p>
            <a:pPr lvl="2">
              <a:defRPr/>
            </a:pPr>
            <a:r>
              <a:rPr lang="en-US" sz="2000" b="1" dirty="0"/>
              <a:t>FY 14: Goal: 25%, Achieved: 34%</a:t>
            </a:r>
          </a:p>
          <a:p>
            <a:pPr lvl="2">
              <a:defRPr/>
            </a:pPr>
            <a:r>
              <a:rPr lang="en-US" sz="2000" b="1" dirty="0"/>
              <a:t>FY 15: Goal: 34%, Achieved: 39%</a:t>
            </a:r>
          </a:p>
          <a:p>
            <a:pPr lvl="2">
              <a:defRPr/>
            </a:pPr>
            <a:r>
              <a:rPr lang="en-US" sz="2000" b="1" dirty="0"/>
              <a:t>FY 16 (to date): Goal: 39%, Achieved: </a:t>
            </a:r>
            <a:r>
              <a:rPr lang="en-US" sz="2000" b="1" dirty="0" smtClean="0"/>
              <a:t>36%</a:t>
            </a:r>
            <a:endParaRPr lang="en-US" sz="2000" b="1" dirty="0"/>
          </a:p>
          <a:p>
            <a:pPr lvl="1">
              <a:defRPr/>
            </a:pPr>
            <a:endParaRPr lang="en-US" sz="3200" b="1" dirty="0" smtClean="0"/>
          </a:p>
          <a:p>
            <a:pPr lvl="1">
              <a:defRPr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 lvl="3"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4184" y="76200"/>
            <a:ext cx="8064500" cy="37147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GOALS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METRICS </a:t>
            </a:r>
            <a:r>
              <a:rPr lang="en-US" b="1" dirty="0"/>
              <a:t>(CON’T)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5845314"/>
            <a:ext cx="8077200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DIVNPT Competition Initiatives 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acilitate </a:t>
            </a:r>
          </a:p>
          <a:p>
            <a:pPr marL="0" indent="0" algn="ctr">
              <a:buNone/>
            </a:pPr>
            <a:r>
              <a:rPr lang="en-US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Entry into the Market, and Increase Small Business Participation</a:t>
            </a:r>
            <a:endParaRPr lang="en-US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714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/>
              <a:t>GOALS AND METRICS (CON’T)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066800"/>
            <a:ext cx="8229600" cy="2819400"/>
          </a:xfrm>
        </p:spPr>
        <p:txBody>
          <a:bodyPr>
            <a:noAutofit/>
          </a:bodyPr>
          <a:lstStyle/>
          <a:p>
            <a:pPr lvl="0"/>
            <a:r>
              <a:rPr lang="en-US" b="1" dirty="0" smtClean="0"/>
              <a:t>Overall Keys to Success: </a:t>
            </a:r>
          </a:p>
          <a:p>
            <a:pPr lvl="1"/>
            <a:r>
              <a:rPr lang="en-US" b="1" dirty="0" smtClean="0"/>
              <a:t>Extensive </a:t>
            </a:r>
            <a:r>
              <a:rPr lang="en-US" b="1" dirty="0"/>
              <a:t>Strategy Sessions conducted at the earliest phases of the procurement </a:t>
            </a:r>
            <a:r>
              <a:rPr lang="en-US" b="1" dirty="0" smtClean="0"/>
              <a:t>process</a:t>
            </a:r>
          </a:p>
          <a:p>
            <a:pPr lvl="2"/>
            <a:r>
              <a:rPr lang="en-US" b="1" dirty="0" smtClean="0"/>
              <a:t>Awarded </a:t>
            </a:r>
            <a:r>
              <a:rPr lang="en-US" b="1" dirty="0"/>
              <a:t>work is </a:t>
            </a:r>
            <a:r>
              <a:rPr lang="en-US" b="1" dirty="0" smtClean="0"/>
              <a:t>getting outside </a:t>
            </a:r>
            <a:r>
              <a:rPr lang="en-US" b="1" dirty="0"/>
              <a:t>of the typical “swim-lane” of small business</a:t>
            </a:r>
          </a:p>
          <a:p>
            <a:pPr lvl="1"/>
            <a:r>
              <a:rPr lang="en-US" b="1" dirty="0"/>
              <a:t>C</a:t>
            </a:r>
            <a:r>
              <a:rPr lang="en-US" b="1" dirty="0" smtClean="0"/>
              <a:t>omplete support and advocacy from Contracts Department, Office of Counsel, Technical and Business Departments, and NUWCDIVNPT Leadership</a:t>
            </a:r>
            <a:endParaRPr lang="en-US" b="1" dirty="0"/>
          </a:p>
          <a:p>
            <a:pPr lvl="1"/>
            <a:r>
              <a:rPr lang="en-US" b="1" dirty="0" smtClean="0"/>
              <a:t>Early, consistent communication with Industry</a:t>
            </a:r>
          </a:p>
          <a:p>
            <a:pPr lvl="1"/>
            <a:r>
              <a:rPr lang="en-US" b="1" dirty="0" smtClean="0"/>
              <a:t>Viable and capable small businesses, strong teaming</a:t>
            </a:r>
          </a:p>
        </p:txBody>
      </p:sp>
    </p:spTree>
    <p:extLst>
      <p:ext uri="{BB962C8B-B14F-4D97-AF65-F5344CB8AC3E}">
        <p14:creationId xmlns:p14="http://schemas.microsoft.com/office/powerpoint/2010/main" val="3265240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19289</TotalTime>
  <Words>935</Words>
  <Application>Microsoft Macintosh PowerPoint</Application>
  <PresentationFormat>On-screen Show (4:3)</PresentationFormat>
  <Paragraphs>110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COMPETITION INITIATIVES</vt:lpstr>
      <vt:lpstr>COMPETITION INITIATIVES (CON’T)</vt:lpstr>
      <vt:lpstr>COMPETITION INITIATIVES (CON’T)</vt:lpstr>
      <vt:lpstr>COMPETITION INITIATIVES (CON’T)</vt:lpstr>
      <vt:lpstr>COMPETITION INITIATIVES (CON’T)</vt:lpstr>
      <vt:lpstr>GOALS AND METRICS</vt:lpstr>
      <vt:lpstr>GOALS AND METRICS (CON’T)</vt:lpstr>
      <vt:lpstr>GOALS AND METRICS (CON’T)</vt:lpstr>
      <vt:lpstr>CONCLUSION </vt:lpstr>
    </vt:vector>
  </TitlesOfParts>
  <Company>NUWC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RobinsonJD</dc:creator>
  <cp:lastModifiedBy>Al and Susan Diaz</cp:lastModifiedBy>
  <cp:revision>301</cp:revision>
  <cp:lastPrinted>2016-11-08T14:15:43Z</cp:lastPrinted>
  <dcterms:created xsi:type="dcterms:W3CDTF">2014-06-06T13:49:43Z</dcterms:created>
  <dcterms:modified xsi:type="dcterms:W3CDTF">2016-11-08T20:02:13Z</dcterms:modified>
</cp:coreProperties>
</file>