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98FBA-00F8-45FA-B9CA-892290D42752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65D60-234E-4CBB-BC72-ADE2A4D5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16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399" cy="4114800"/>
          </a:xfrm>
          <a:prstGeom prst="rect">
            <a:avLst/>
          </a:prstGeom>
        </p:spPr>
        <p:txBody>
          <a:bodyPr lIns="91420" tIns="91420" rIns="91420" bIns="91420" anchor="t" anchorCtr="0">
            <a:noAutofit/>
          </a:bodyPr>
          <a:lstStyle/>
          <a:p>
            <a:pPr>
              <a:buClr>
                <a:srgbClr val="000000"/>
              </a:buCl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05494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26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D3217-8EF9-4D17-9D17-FBFAF278C83A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1326250" y="274650"/>
            <a:ext cx="7817999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6190"/>
              <a:buFont typeface="Arial"/>
              <a:buNone/>
            </a:pPr>
            <a:r>
              <a:rPr lang="en" sz="4200" dirty="0" smtClean="0">
                <a:solidFill>
                  <a:srgbClr val="001247"/>
                </a:solidFill>
              </a:rPr>
              <a:t>Recent FEDSIM GTMP Award</a:t>
            </a:r>
            <a:endParaRPr lang="en" sz="800" dirty="0">
              <a:solidFill>
                <a:srgbClr val="001247"/>
              </a:solidFill>
            </a:endParaRPr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269850" y="1744450"/>
            <a:ext cx="8604299" cy="48269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rgbClr val="001247"/>
              </a:buClr>
              <a:buSzPct val="100000"/>
              <a:buFont typeface="Arial"/>
              <a:buChar char="●"/>
            </a:pPr>
            <a:r>
              <a:rPr lang="en" sz="2000" b="1" dirty="0" smtClean="0">
                <a:solidFill>
                  <a:srgbClr val="001247"/>
                </a:solidFill>
              </a:rPr>
              <a:t>DOD (14 COCOMS/MAJCOMS) required more complete vertical and horizontal integration in the varied and transforming threat environment </a:t>
            </a:r>
            <a:r>
              <a:rPr lang="en-US" sz="2000" b="1" dirty="0" smtClean="0">
                <a:solidFill>
                  <a:srgbClr val="001247"/>
                </a:solidFill>
              </a:rPr>
              <a:t>in a more global context; driving synergies, standardization, and efficiencies to serve the war-fighter was a key consideration</a:t>
            </a:r>
            <a:endParaRPr lang="en" sz="1800" b="1" dirty="0" smtClean="0">
              <a:solidFill>
                <a:srgbClr val="001247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1800" b="1" dirty="0" smtClean="0">
              <a:solidFill>
                <a:srgbClr val="001247"/>
              </a:solidFill>
            </a:endParaRPr>
          </a:p>
          <a:p>
            <a:pPr marL="457200" lvl="0" indent="-355600" rtl="0">
              <a:spcBef>
                <a:spcPts val="0"/>
              </a:spcBef>
              <a:buClr>
                <a:srgbClr val="001247"/>
              </a:buClr>
              <a:buSzPct val="100000"/>
              <a:buFont typeface="Arial"/>
              <a:buChar char="●"/>
            </a:pPr>
            <a:r>
              <a:rPr lang="en" sz="2000" b="1" dirty="0" smtClean="0">
                <a:solidFill>
                  <a:srgbClr val="001247"/>
                </a:solidFill>
              </a:rPr>
              <a:t>FEDSIM accepted the requirements in February 2015, and awarded on September 24, 2015.</a:t>
            </a:r>
          </a:p>
          <a:p>
            <a:pPr marL="101600" lvl="0" indent="0" rtl="0">
              <a:spcBef>
                <a:spcPts val="0"/>
              </a:spcBef>
              <a:buClr>
                <a:srgbClr val="001247"/>
              </a:buClr>
              <a:buSzPct val="100000"/>
              <a:buNone/>
            </a:pPr>
            <a:endParaRPr lang="en-US" sz="1400" b="1" dirty="0" smtClean="0">
              <a:solidFill>
                <a:srgbClr val="001247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600"/>
              </a:spcAft>
              <a:buClr>
                <a:srgbClr val="001247"/>
              </a:buClr>
              <a:buSzPct val="100000"/>
              <a:buFont typeface="Arial"/>
              <a:buChar char="●"/>
            </a:pPr>
            <a:r>
              <a:rPr lang="en-US" sz="2000" b="1" dirty="0" smtClean="0">
                <a:solidFill>
                  <a:srgbClr val="001247"/>
                </a:solidFill>
              </a:rPr>
              <a:t>The global nature of the requirement, and the coalition of Commands was a key consideration</a:t>
            </a:r>
          </a:p>
          <a:p>
            <a:pPr marL="114300" lvl="0" indent="0" rtl="0">
              <a:spcBef>
                <a:spcPts val="0"/>
              </a:spcBef>
              <a:spcAft>
                <a:spcPts val="600"/>
              </a:spcAft>
              <a:buClr>
                <a:srgbClr val="001247"/>
              </a:buClr>
              <a:buSzPct val="100000"/>
              <a:buNone/>
            </a:pPr>
            <a:endParaRPr lang="en-US" sz="2000" b="1" dirty="0" smtClean="0">
              <a:solidFill>
                <a:srgbClr val="001247"/>
              </a:solidFill>
            </a:endParaRPr>
          </a:p>
          <a:p>
            <a:pPr marL="457200" lvl="0">
              <a:spcAft>
                <a:spcPts val="600"/>
              </a:spcAft>
              <a:buClr>
                <a:srgbClr val="001247"/>
              </a:buClr>
              <a:buSzPct val="100000"/>
              <a:buFont typeface="Arial"/>
              <a:buChar char="●"/>
            </a:pPr>
            <a:r>
              <a:rPr lang="en-US" sz="2000" b="1" dirty="0" smtClean="0">
                <a:solidFill>
                  <a:srgbClr val="001247"/>
                </a:solidFill>
              </a:rPr>
              <a:t>5 Year Period of Performance		Estimated </a:t>
            </a:r>
            <a:r>
              <a:rPr lang="en-US" sz="2000" b="1" dirty="0">
                <a:solidFill>
                  <a:srgbClr val="001247"/>
                </a:solidFill>
              </a:rPr>
              <a:t>Value:  $954,982,000</a:t>
            </a:r>
          </a:p>
          <a:p>
            <a:pPr marL="457200" lvl="0">
              <a:spcAft>
                <a:spcPts val="600"/>
              </a:spcAft>
              <a:buClr>
                <a:srgbClr val="001247"/>
              </a:buClr>
              <a:buSzPct val="100000"/>
              <a:buFont typeface="Arial"/>
              <a:buChar char="●"/>
            </a:pPr>
            <a:r>
              <a:rPr lang="en-US" sz="2000" b="1" dirty="0" smtClean="0">
                <a:solidFill>
                  <a:srgbClr val="001247"/>
                </a:solidFill>
              </a:rPr>
              <a:t>OASIS </a:t>
            </a:r>
            <a:r>
              <a:rPr lang="en-US" sz="2000" b="1" dirty="0">
                <a:solidFill>
                  <a:srgbClr val="001247"/>
                </a:solidFill>
              </a:rPr>
              <a:t>(</a:t>
            </a:r>
            <a:r>
              <a:rPr lang="en-US" sz="2000" b="1" dirty="0" smtClean="0">
                <a:solidFill>
                  <a:srgbClr val="001247"/>
                </a:solidFill>
              </a:rPr>
              <a:t>unrestricted)			Contract </a:t>
            </a:r>
            <a:r>
              <a:rPr lang="en-US" sz="2000" b="1" dirty="0">
                <a:solidFill>
                  <a:srgbClr val="001247"/>
                </a:solidFill>
              </a:rPr>
              <a:t>Type: Cost Plus Award Fee</a:t>
            </a:r>
          </a:p>
          <a:p>
            <a:pPr marL="457200" lvl="0">
              <a:spcAft>
                <a:spcPts val="600"/>
              </a:spcAft>
              <a:buClr>
                <a:srgbClr val="001247"/>
              </a:buClr>
              <a:buSzPct val="100000"/>
              <a:buFont typeface="Arial"/>
              <a:buChar char="●"/>
            </a:pPr>
            <a:r>
              <a:rPr lang="en-US" sz="2000" b="1" dirty="0">
                <a:solidFill>
                  <a:srgbClr val="001247"/>
                </a:solidFill>
              </a:rPr>
              <a:t>Proposals Received: </a:t>
            </a:r>
            <a:r>
              <a:rPr lang="en-US" sz="2000" b="1" dirty="0" smtClean="0">
                <a:solidFill>
                  <a:srgbClr val="001247"/>
                </a:solidFill>
              </a:rPr>
              <a:t>3			Not Protested</a:t>
            </a:r>
            <a:endParaRPr lang="en-US" sz="2000" b="1" dirty="0">
              <a:solidFill>
                <a:srgbClr val="001247"/>
              </a:solidFill>
            </a:endParaRPr>
          </a:p>
        </p:txBody>
      </p:sp>
      <p:sp>
        <p:nvSpPr>
          <p:cNvPr id="197" name="Shape 197"/>
          <p:cNvSpPr/>
          <p:nvPr/>
        </p:nvSpPr>
        <p:spPr>
          <a:xfrm>
            <a:off x="3450" y="1255099"/>
            <a:ext cx="9137100" cy="348600"/>
          </a:xfrm>
          <a:prstGeom prst="rect">
            <a:avLst/>
          </a:prstGeom>
          <a:solidFill>
            <a:srgbClr val="9E002B"/>
          </a:solidFill>
          <a:ln w="19050" cap="flat">
            <a:solidFill>
              <a:srgbClr val="9E002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1371600" lvl="0" indent="0" rtl="0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Federal Acquisition Service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6162455" y="921924"/>
            <a:ext cx="2981700" cy="30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84615"/>
              <a:buFont typeface="Arial"/>
              <a:buNone/>
            </a:pPr>
            <a:r>
              <a:rPr lang="en" sz="1300">
                <a:solidFill>
                  <a:srgbClr val="666666"/>
                </a:solidFill>
                <a:latin typeface="Trebuchet MS"/>
                <a:ea typeface="Trebuchet MS"/>
                <a:cs typeface="Trebuchet MS"/>
                <a:sym typeface="Trebuchet MS"/>
              </a:rPr>
              <a:t>U.S. General Services Administration</a:t>
            </a:r>
          </a:p>
        </p:txBody>
      </p:sp>
      <p:pic>
        <p:nvPicPr>
          <p:cNvPr id="199" name="Shape 199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115657" y="93091"/>
            <a:ext cx="1125339" cy="11258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9196832"/>
      </p:ext>
    </p:extLst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</TotalTime>
  <Words>91</Words>
  <Application>Microsoft Macintosh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Recent FEDSIM GTMP Award</vt:lpstr>
    </vt:vector>
  </TitlesOfParts>
  <Company>General Services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FEDSIM GTMP Award</dc:title>
  <dc:creator>MichaelWDonaldson</dc:creator>
  <cp:lastModifiedBy>Al and Susan Diaz</cp:lastModifiedBy>
  <cp:revision>1</cp:revision>
  <dcterms:created xsi:type="dcterms:W3CDTF">2015-10-21T22:42:17Z</dcterms:created>
  <dcterms:modified xsi:type="dcterms:W3CDTF">2015-10-22T18:25:59Z</dcterms:modified>
</cp:coreProperties>
</file>