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5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"/>
  </p:notesMasterIdLst>
  <p:sldIdLst>
    <p:sldId id="284" r:id="rId4"/>
    <p:sldId id="306" r:id="rId5"/>
    <p:sldId id="266" r:id="rId6"/>
    <p:sldId id="257" r:id="rId7"/>
    <p:sldId id="285" r:id="rId8"/>
    <p:sldId id="287" r:id="rId9"/>
    <p:sldId id="280" r:id="rId10"/>
    <p:sldId id="281" r:id="rId11"/>
    <p:sldId id="282" r:id="rId12"/>
    <p:sldId id="283" r:id="rId13"/>
    <p:sldId id="288" r:id="rId14"/>
    <p:sldId id="289" r:id="rId15"/>
    <p:sldId id="290" r:id="rId16"/>
    <p:sldId id="291" r:id="rId17"/>
    <p:sldId id="292" r:id="rId18"/>
    <p:sldId id="293" r:id="rId19"/>
    <p:sldId id="295" r:id="rId20"/>
    <p:sldId id="302" r:id="rId21"/>
    <p:sldId id="303" r:id="rId22"/>
    <p:sldId id="304" r:id="rId23"/>
    <p:sldId id="307" r:id="rId24"/>
    <p:sldId id="305" r:id="rId25"/>
  </p:sldIdLst>
  <p:sldSz cx="12192000" cy="6858000"/>
  <p:notesSz cx="6858000" cy="9144000"/>
  <p:custDataLst>
    <p:tags r:id="rId26"/>
  </p:custDataLst>
  <p:defaultTextStyle>
    <a:defPPr>
      <a:defRPr lang="en-US">
        <a:effectLst/>
      </a:defRPr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/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/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/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/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r="http://schemas.openxmlformats.org/officeDocument/2006/relationships" xmlns:a="http://schemas.openxmlformats.org/drawingml/2006/main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8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tags" Target="tags/tag1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notesMaster" Target="notesMasters/notesMaster1.xml" /><Relationship Id="rId30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>
              <a:defRPr sz="1200">
                <a:effectLst/>
              </a:defRPr>
            </a:lvl1pPr>
          </a:lstStyle>
          <a:p>
            <a:endParaRPr lang="en-US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>
              <a:defRPr sz="1200">
                <a:effectLst/>
              </a:defRPr>
            </a:lvl1pPr>
          </a:lstStyle>
          <a:p>
            <a:fld id="{6834A79F-7BCF-4E57-9E73-43EF0770C33B}" type="datetimeFigureOut">
              <a:rPr lang="en-US" smtClean="0">
                <a:effectLst/>
              </a:rPr>
              <a:t>6/13/2017</a:t>
            </a:fld>
            <a:endParaRPr lang="en-US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/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</a:defRPr>
            </a:lvl1pPr>
          </a:lstStyle>
          <a:p>
            <a:endParaRPr lang="en-US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C09756A6-F189-4644-9C41-B25407C28DD3}" type="slidenum">
              <a:rPr lang="en-US" smtClean="0">
                <a:effectLst/>
              </a:rPr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887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ffectLst/>
        </p:spPr>
        <p:txBody>
          <a:bodyPr/>
          <a:lstStyle/>
          <a:p>
            <a:pPr marL="0" marR="0" lvl="0" indent="0" algn="r" defTabSz="9488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fld id="{A58CCCA6-1CF1-48A7-8FD1-C109EBB5AA7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488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>
                  <a:effectLst/>
                </a:defRPr>
              </a:pPr>
              <a:t>5</a:t>
            </a:fld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ffectLst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975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ffectLst/>
        </p:spPr>
        <p:txBody>
          <a:bodyPr/>
          <a:lstStyle/>
          <a:p>
            <a:pPr marL="0" marR="0" lvl="0" indent="0" algn="r" defTabSz="9488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fld id="{A58CCCA6-1CF1-48A7-8FD1-C109EBB5AA7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488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>
                  <a:effectLst/>
                </a:defRPr>
              </a:pPr>
              <a:t>6</a:t>
            </a:fld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ffectLst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1289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ffectLst/>
        </p:spPr>
        <p:txBody>
          <a:bodyPr/>
          <a:lstStyle/>
          <a:p>
            <a:pPr marL="0" marR="0" lvl="0" indent="0" algn="r" defTabSz="9488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fld id="{A58CCCA6-1CF1-48A7-8FD1-C109EBB5AA7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488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>
                  <a:effectLst/>
                </a:defRPr>
              </a:pPr>
              <a:t>14</a:t>
            </a:fld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ffectLst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900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ffectLst/>
        </p:spPr>
        <p:txBody>
          <a:bodyPr/>
          <a:lstStyle/>
          <a:p>
            <a:pPr marL="0" marR="0" lvl="0" indent="0" algn="r" defTabSz="9488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fld id="{A58CCCA6-1CF1-48A7-8FD1-C109EBB5AA7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488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>
                  <a:effectLst/>
                </a:defRPr>
              </a:pPr>
              <a:t>15</a:t>
            </a:fld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ffectLst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8256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ffectLst/>
        </p:spPr>
        <p:txBody>
          <a:bodyPr/>
          <a:lstStyle/>
          <a:p>
            <a:pPr marL="0" marR="0" lvl="0" indent="0" algn="r" defTabSz="9488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fld id="{A58CCCA6-1CF1-48A7-8FD1-C109EBB5AA7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488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>
                  <a:effectLst/>
                </a:defRPr>
              </a:pPr>
              <a:t>16</a:t>
            </a:fld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ffectLst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4140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ffectLst/>
        </p:spPr>
        <p:txBody>
          <a:bodyPr/>
          <a:lstStyle/>
          <a:p>
            <a:pPr marL="0" marR="0" lvl="0" indent="0" algn="r" defTabSz="9488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fld id="{A58CCCA6-1CF1-48A7-8FD1-C109EBB5AA7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488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>
                  <a:effectLst/>
                </a:defRPr>
              </a:pPr>
              <a:t>20</a:t>
            </a:fld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ffectLst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079748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effectLst/>
        </p:spPr>
        <p:txBody>
          <a:bodyPr/>
          <a:lstStyle>
            <a:lvl1pPr marL="0" indent="0" algn="ctr">
              <a:buNone/>
              <a:defRPr>
                <a:effectLst/>
              </a:defRPr>
            </a:lvl1pPr>
            <a:lvl2pPr marL="457200" indent="0" algn="ctr">
              <a:buNone/>
              <a:defRPr>
                <a:effectLst/>
              </a:defRPr>
            </a:lvl2pPr>
            <a:lvl3pPr marL="914400" indent="0" algn="ctr">
              <a:buNone/>
              <a:defRPr>
                <a:effectLst/>
              </a:defRPr>
            </a:lvl3pPr>
            <a:lvl4pPr marL="1371600" indent="0" algn="ctr">
              <a:buNone/>
              <a:defRPr>
                <a:effectLst/>
              </a:defRPr>
            </a:lvl4pPr>
            <a:lvl5pPr marL="1828800" indent="0" algn="ctr">
              <a:buNone/>
              <a:defRPr>
                <a:effectLst/>
              </a:defRPr>
            </a:lvl5pPr>
            <a:lvl6pPr marL="2286000" indent="0" algn="ctr">
              <a:buNone/>
              <a:defRPr>
                <a:effectLst/>
              </a:defRPr>
            </a:lvl6pPr>
            <a:lvl7pPr marL="2743200" indent="0" algn="ctr">
              <a:buNone/>
              <a:defRPr>
                <a:effectLst/>
              </a:defRPr>
            </a:lvl7pPr>
            <a:lvl8pPr marL="3200400" indent="0" algn="ctr">
              <a:buNone/>
              <a:defRPr>
                <a:effectLst/>
              </a:defRPr>
            </a:lvl8pPr>
            <a:lvl9pPr marL="3657600" indent="0" algn="ctr">
              <a:buNone/>
              <a:defRPr>
                <a:effectLst/>
              </a:defRPr>
            </a:lvl9pPr>
          </a:lstStyle>
          <a:p>
            <a:r>
              <a:rPr lang="en-US" smtClean="0">
                <a:effectLst/>
              </a:rPr>
              <a:t>Click to edit Master subtitle style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288504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755856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029200"/>
          </a:xfrm>
          <a:effectLst/>
        </p:spPr>
        <p:txBody>
          <a:bodyPr vert="eaVert"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029200"/>
          </a:xfrm>
          <a:effectLst/>
        </p:spPr>
        <p:txBody>
          <a:bodyPr vert="eaVert"/>
          <a:lstStyle/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56238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effectLst/>
        </p:spPr>
        <p:txBody>
          <a:bodyPr/>
          <a:lstStyle>
            <a:lvl1pPr marL="0" indent="0" algn="ctr">
              <a:buNone/>
              <a:defRPr>
                <a:effectLst/>
              </a:defRPr>
            </a:lvl1pPr>
            <a:lvl2pPr marL="457200" indent="0" algn="ctr">
              <a:buNone/>
              <a:defRPr>
                <a:effectLst/>
              </a:defRPr>
            </a:lvl2pPr>
            <a:lvl3pPr marL="914400" indent="0" algn="ctr">
              <a:buNone/>
              <a:defRPr>
                <a:effectLst/>
              </a:defRPr>
            </a:lvl3pPr>
            <a:lvl4pPr marL="1371600" indent="0" algn="ctr">
              <a:buNone/>
              <a:defRPr>
                <a:effectLst/>
              </a:defRPr>
            </a:lvl4pPr>
            <a:lvl5pPr marL="1828800" indent="0" algn="ctr">
              <a:buNone/>
              <a:defRPr>
                <a:effectLst/>
              </a:defRPr>
            </a:lvl5pPr>
            <a:lvl6pPr marL="2286000" indent="0" algn="ctr">
              <a:buNone/>
              <a:defRPr>
                <a:effectLst/>
              </a:defRPr>
            </a:lvl6pPr>
            <a:lvl7pPr marL="2743200" indent="0" algn="ctr">
              <a:buNone/>
              <a:defRPr>
                <a:effectLst/>
              </a:defRPr>
            </a:lvl7pPr>
            <a:lvl8pPr marL="3200400" indent="0" algn="ctr">
              <a:buNone/>
              <a:defRPr>
                <a:effectLst/>
              </a:defRPr>
            </a:lvl8pPr>
            <a:lvl9pPr marL="3657600" indent="0" algn="ctr">
              <a:buNone/>
              <a:defRPr>
                <a:effectLst/>
              </a:defRPr>
            </a:lvl9pPr>
          </a:lstStyle>
          <a:p>
            <a:r>
              <a:rPr lang="en-US" smtClean="0">
                <a:effectLst/>
              </a:rPr>
              <a:t>Click to edit Master subtitle style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344591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988328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</p:spTree>
    <p:extLst>
      <p:ext uri="{BB962C8B-B14F-4D97-AF65-F5344CB8AC3E}">
        <p14:creationId xmlns:p14="http://schemas.microsoft.com/office/powerpoint/2010/main" val="58014720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154040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effectLst/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effectLst/>
        </p:spPr>
        <p:txBody>
          <a:bodyPr anchor="b"/>
          <a:lstStyle>
            <a:lvl1pPr marL="0" indent="0">
              <a:buNone/>
              <a:defRPr sz="2000">
                <a:effectLst/>
              </a:defRPr>
            </a:lvl1pPr>
            <a:lvl2pPr marL="457200" indent="0">
              <a:buNone/>
              <a:defRPr sz="1800">
                <a:effectLst/>
              </a:defRPr>
            </a:lvl2pPr>
            <a:lvl3pPr marL="914400" indent="0">
              <a:buNone/>
              <a:defRPr sz="1600">
                <a:effectLst/>
              </a:defRPr>
            </a:lvl3pPr>
            <a:lvl4pPr marL="1371600" indent="0">
              <a:buNone/>
              <a:defRPr sz="1400">
                <a:effectLst/>
              </a:defRPr>
            </a:lvl4pPr>
            <a:lvl5pPr marL="1828800" indent="0">
              <a:buNone/>
              <a:defRPr sz="1400">
                <a:effectLst/>
              </a:defRPr>
            </a:lvl5pPr>
            <a:lvl6pPr marL="2286000" indent="0">
              <a:buNone/>
              <a:defRPr sz="1400">
                <a:effectLst/>
              </a:defRPr>
            </a:lvl6pPr>
            <a:lvl7pPr marL="2743200" indent="0">
              <a:buNone/>
              <a:defRPr sz="1400">
                <a:effectLst/>
              </a:defRPr>
            </a:lvl7pPr>
            <a:lvl8pPr marL="3200400" indent="0">
              <a:buNone/>
              <a:defRPr sz="1400">
                <a:effectLst/>
              </a:defRPr>
            </a:lvl8pPr>
            <a:lvl9pPr marL="3657600" indent="0">
              <a:buNone/>
              <a:defRPr sz="14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266245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3657600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3657600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135156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512359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028970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</p:spTree>
    <p:extLst>
      <p:ext uri="{BB962C8B-B14F-4D97-AF65-F5344CB8AC3E}">
        <p14:creationId xmlns:p14="http://schemas.microsoft.com/office/powerpoint/2010/main" val="274835671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effectLst/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>
                <a:effectLst/>
              </a:defRPr>
            </a:lvl6pPr>
            <a:lvl7pPr>
              <a:defRPr sz="2000">
                <a:effectLst/>
              </a:defRPr>
            </a:lvl7pPr>
            <a:lvl8pPr>
              <a:defRPr sz="2000">
                <a:effectLst/>
              </a:defRPr>
            </a:lvl8pPr>
            <a:lvl9pPr>
              <a:defRPr sz="20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519999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r>
              <a:rPr lang="en-US" smtClean="0">
                <a:effectLst/>
              </a:rPr>
              <a:t>Click icon to add picture</a:t>
            </a:r>
            <a:endParaRPr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72775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image" Target="../media/image2.png" /><Relationship Id="rId5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rgbClr val="8E8F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effectLst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10363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effectLst/>
              </a:rPr>
              <a:t>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>
          <a:xfrm>
            <a:off x="1" y="6172200"/>
            <a:ext cx="12187767" cy="685800"/>
          </a:xfrm>
          <a:prstGeom prst="rect">
            <a:avLst/>
          </a:prstGeom>
          <a:solidFill>
            <a:srgbClr val="D649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1800">
              <a:effectLst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>
          <a:xfrm>
            <a:off x="10528301" y="6362700"/>
            <a:ext cx="176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effectLst/>
                <a:latin typeface="Arial"/>
              </a:rPr>
              <a:t>kaufCAN.com</a:t>
            </a:r>
            <a:endParaRPr lang="en-US" sz="1800">
              <a:solidFill>
                <a:schemeClr val="bg1"/>
              </a:solidFill>
              <a:effectLst/>
            </a:endParaRPr>
          </a:p>
        </p:txBody>
      </p:sp>
      <p:pic>
        <p:nvPicPr>
          <p:cNvPr id="1044" name="Picture 20" descr="KClogo_tag_White_Transpare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6300789"/>
            <a:ext cx="4470400" cy="43338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34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effectLst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10363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>
          <a:xfrm>
            <a:off x="0" y="6096000"/>
            <a:ext cx="12192000" cy="762000"/>
          </a:xfrm>
          <a:prstGeom prst="rect">
            <a:avLst/>
          </a:prstGeom>
          <a:solidFill>
            <a:srgbClr val="D649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>
          <a:xfrm>
            <a:off x="10363201" y="6324600"/>
            <a:ext cx="176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Std Med" pitchFamily="34" charset="0"/>
                <a:ea typeface="+mn-ea"/>
                <a:cs typeface="+mn-cs"/>
              </a:rPr>
              <a:t>kaufCAN.com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Med" pitchFamily="34" charset="0"/>
              <a:ea typeface="+mn-ea"/>
              <a:cs typeface="+mn-cs"/>
            </a:endParaRPr>
          </a:p>
        </p:txBody>
      </p:sp>
      <p:pic>
        <p:nvPicPr>
          <p:cNvPr id="1044" name="Picture 20" descr="KClogo_tag_White_Transparen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48401"/>
            <a:ext cx="4572000" cy="44291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58400" y="6132984"/>
            <a:ext cx="2032000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Std Lt" pitchFamily="34" charset="0"/>
                <a:ea typeface="+mn-ea"/>
                <a:cs typeface="+mn-cs"/>
              </a:rPr>
              <a:t>Page </a:t>
            </a:r>
            <a:fld id="{64781C0B-794C-45FA-B1D6-C129A56FC5E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Std Lt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>
                  <a:effectLst/>
                </a:defRPr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L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24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/>
  <p:timing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effectLst/>
          <a:latin typeface="+mn-lt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4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5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6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8686" y="1318531"/>
            <a:ext cx="9144000" cy="2484212"/>
          </a:xfrm>
          <a:effectLst/>
        </p:spPr>
        <p:txBody>
          <a:bodyPr>
            <a:normAutofit fontScale="90000"/>
          </a:bodyPr>
          <a:lstStyle/>
          <a:p>
            <a:r>
              <a:rPr lang="en-US" sz="6700" smtClean="0">
                <a:effectLst/>
              </a:rPr>
              <a:t>TGIC</a:t>
            </a:r>
            <a:r>
              <a:rPr lang="en-US" sz="4800" smtClean="0">
                <a:effectLst/>
              </a:rPr>
              <a:t> </a:t>
            </a:r>
            <a:br>
              <a:rPr lang="en-US" sz="4800" smtClean="0">
                <a:effectLst/>
              </a:rPr>
            </a:br>
            <a:r>
              <a:rPr lang="en-US" sz="4800" smtClean="0">
                <a:effectLst/>
              </a:rPr>
              <a:t>Cyber-Security for Government Contractor Information Systems</a:t>
            </a:r>
            <a:endParaRPr lang="en-US" sz="480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4318000"/>
            <a:ext cx="8432800" cy="1320799"/>
          </a:xfrm>
          <a:effectLst/>
        </p:spPr>
        <p:txBody>
          <a:bodyPr>
            <a:noAutofit/>
          </a:bodyPr>
          <a:lstStyle/>
          <a:p>
            <a:endParaRPr lang="en-US" sz="2000" smtClean="0">
              <a:effectLst/>
            </a:endParaRPr>
          </a:p>
          <a:p>
            <a:r>
              <a:rPr lang="en-US" smtClean="0">
                <a:effectLst/>
              </a:rPr>
              <a:t>TGIC June and July 2017 Presentations </a:t>
            </a:r>
          </a:p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4621021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 Requirements (Con't)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marL="628650" indent="-628650">
              <a:buAutoNum type="arabicPeriod" startAt="13"/>
            </a:pPr>
            <a:r>
              <a:rPr lang="en-US">
                <a:effectLst/>
              </a:rPr>
              <a:t>Provide protection from malicious code at appropriate locations within organization’s info systems</a:t>
            </a:r>
            <a:r>
              <a:rPr lang="en-US" smtClean="0">
                <a:effectLst/>
              </a:rPr>
              <a:t>.</a:t>
            </a:r>
          </a:p>
          <a:p>
            <a:pPr marL="628650" indent="-628650">
              <a:buAutoNum type="arabicPeriod" startAt="13"/>
            </a:pPr>
            <a:r>
              <a:rPr lang="en-US" smtClean="0">
                <a:effectLst/>
              </a:rPr>
              <a:t>Update </a:t>
            </a:r>
            <a:r>
              <a:rPr lang="en-US">
                <a:effectLst/>
              </a:rPr>
              <a:t>malicious code protection mechanisms when new releases are available</a:t>
            </a:r>
            <a:r>
              <a:rPr lang="en-US" smtClean="0">
                <a:effectLst/>
              </a:rPr>
              <a:t>.</a:t>
            </a:r>
          </a:p>
          <a:p>
            <a:pPr marL="628650" indent="-628650">
              <a:buAutoNum type="arabicPeriod" startAt="13"/>
            </a:pPr>
            <a:r>
              <a:rPr lang="en-US" smtClean="0">
                <a:effectLst/>
              </a:rPr>
              <a:t>Perform </a:t>
            </a:r>
            <a:r>
              <a:rPr lang="en-US">
                <a:effectLst/>
              </a:rPr>
              <a:t>periodic scans of the info systems and real-time scans of files from external sources as files are downloaded, opened or executed.</a:t>
            </a:r>
          </a:p>
        </p:txBody>
      </p:sp>
    </p:spTree>
    <p:extLst>
      <p:ext uri="{BB962C8B-B14F-4D97-AF65-F5344CB8AC3E}">
        <p14:creationId xmlns:p14="http://schemas.microsoft.com/office/powerpoint/2010/main" val="163815564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DFARS REQUIRES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marL="0" indent="0">
              <a:buNone/>
            </a:pPr>
            <a:r>
              <a:rPr lang="en-US">
                <a:effectLst/>
              </a:rPr>
              <a:t>KEY FAR - DFAR Differences</a:t>
            </a:r>
            <a:r>
              <a:rPr lang="en-US" smtClean="0">
                <a:effectLst/>
              </a:rPr>
              <a:t>: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>
                <a:effectLst/>
              </a:rPr>
              <a:t>FAR excludes COTS (commercial off-the-shelf) </a:t>
            </a:r>
            <a:r>
              <a:rPr lang="en-US" smtClean="0">
                <a:effectLst/>
              </a:rPr>
              <a:t>contracts.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mtClean="0">
                <a:effectLst/>
              </a:rPr>
              <a:t>FAR </a:t>
            </a:r>
            <a:r>
              <a:rPr lang="en-US">
                <a:effectLst/>
              </a:rPr>
              <a:t>applies to info systems on which Fed Contract Info transits or resides. DFARS applies to both covered defense info itself and the info system on which it transits or </a:t>
            </a:r>
            <a:r>
              <a:rPr lang="en-US" smtClean="0">
                <a:effectLst/>
              </a:rPr>
              <a:t>resides.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mtClean="0">
                <a:effectLst/>
              </a:rPr>
              <a:t>DFARS </a:t>
            </a:r>
            <a:r>
              <a:rPr lang="en-US">
                <a:effectLst/>
              </a:rPr>
              <a:t>requires somewhat more extensive security controls - NIST SP 800-171 or alternative but equally secure measures - need written approval of DoD CIO.</a:t>
            </a:r>
          </a:p>
        </p:txBody>
      </p:sp>
    </p:spTree>
    <p:extLst>
      <p:ext uri="{BB962C8B-B14F-4D97-AF65-F5344CB8AC3E}">
        <p14:creationId xmlns:p14="http://schemas.microsoft.com/office/powerpoint/2010/main" val="122318777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86" y="255921"/>
            <a:ext cx="7772400" cy="506079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86" y="1117600"/>
            <a:ext cx="8534400" cy="4917783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b="1" u="sng" smtClean="0">
                <a:effectLst/>
              </a:rPr>
              <a:t>DFAR Rule</a:t>
            </a:r>
            <a:endParaRPr lang="en-US" b="1" smtClean="0">
              <a:effectLst/>
            </a:endParaRPr>
          </a:p>
          <a:p>
            <a:pPr marL="969962" lvl="1" indent="-342900">
              <a:buFont typeface="Arial" panose="020b0604020202020204" pitchFamily="34" charset="0"/>
              <a:buChar char="̶"/>
            </a:pPr>
            <a:r>
              <a:rPr lang="en-US" u="sng" smtClean="0">
                <a:effectLst/>
              </a:rPr>
              <a:t>February 2013</a:t>
            </a:r>
            <a:r>
              <a:rPr lang="en-US" smtClean="0">
                <a:effectLst/>
              </a:rPr>
              <a:t>: EO 13,636 (“Improving Critical Infrastructure Cybersecurity”)</a:t>
            </a:r>
          </a:p>
          <a:p>
            <a:pPr marL="1370012" lvl="2" indent="-342900">
              <a:buFont typeface="Arial" panose="020b0604020202020204" pitchFamily="34" charset="0"/>
              <a:buChar char="•"/>
            </a:pPr>
            <a:r>
              <a:rPr lang="en-US" sz="2200">
                <a:effectLst/>
              </a:rPr>
              <a:t>Establish cybersecurity framework by creating technical standards</a:t>
            </a:r>
          </a:p>
          <a:p>
            <a:pPr marL="1370012" lvl="2" indent="-342900">
              <a:buFont typeface="Arial" panose="020b0604020202020204" pitchFamily="34" charset="0"/>
              <a:buChar char="•"/>
            </a:pPr>
            <a:r>
              <a:rPr lang="en-US" sz="2200">
                <a:effectLst/>
              </a:rPr>
              <a:t>National Institute of Standards and Technology (“NIST”)</a:t>
            </a:r>
          </a:p>
          <a:p>
            <a:pPr marL="969962" lvl="1" indent="-342900">
              <a:buFont typeface="Arial" panose="020b0604020202020204" pitchFamily="34" charset="0"/>
              <a:buChar char="̶"/>
            </a:pPr>
            <a:r>
              <a:rPr lang="en-US" u="sng" smtClean="0">
                <a:effectLst/>
              </a:rPr>
              <a:t>November 2013</a:t>
            </a:r>
            <a:r>
              <a:rPr lang="en-US" smtClean="0">
                <a:effectLst/>
              </a:rPr>
              <a:t>: DFAR Rule</a:t>
            </a:r>
          </a:p>
          <a:p>
            <a:pPr marL="1370012" lvl="2" indent="-342900">
              <a:buFont typeface="Arial" panose="020b0604020202020204" pitchFamily="34" charset="0"/>
              <a:buChar char="•"/>
            </a:pPr>
            <a:r>
              <a:rPr lang="en-US" sz="2200">
                <a:effectLst/>
              </a:rPr>
              <a:t>Cybersecurity measures imposed on defense contractors</a:t>
            </a:r>
          </a:p>
          <a:p>
            <a:pPr marL="1370012" lvl="2" indent="-342900">
              <a:buFont typeface="Arial" panose="020b0604020202020204" pitchFamily="34" charset="0"/>
              <a:buChar char="•"/>
            </a:pPr>
            <a:r>
              <a:rPr lang="en-US" sz="2200">
                <a:effectLst/>
              </a:rPr>
              <a:t>“adequate security” for “systems” that handle “unclassified controlled technical information” (UCTI) (military or space application)</a:t>
            </a:r>
          </a:p>
          <a:p>
            <a:pPr marL="1027112" lvl="2" indent="0">
              <a:buNone/>
            </a:pP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859662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254000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91771"/>
            <a:ext cx="7772400" cy="4396335"/>
          </a:xfrm>
          <a:effectLst/>
        </p:spPr>
        <p:txBody>
          <a:bodyPr/>
          <a:lstStyle/>
          <a:p>
            <a:pPr marL="342900" lvl="2" indent="0">
              <a:buNone/>
            </a:pPr>
            <a:r>
              <a:rPr lang="en-US" sz="2800" b="1" u="sng" smtClean="0">
                <a:effectLst/>
              </a:rPr>
              <a:t>DFAR </a:t>
            </a:r>
            <a:r>
              <a:rPr lang="en-US" sz="2800" b="1" u="sng">
                <a:effectLst/>
              </a:rPr>
              <a:t>Rule </a:t>
            </a:r>
            <a:endParaRPr lang="en-US" sz="2800" b="1">
              <a:effectLst/>
            </a:endParaRPr>
          </a:p>
          <a:p>
            <a:pPr marL="1370012" lvl="2" indent="-342900">
              <a:buFont typeface="Arial" panose="020b0604020202020204" pitchFamily="34" charset="0"/>
              <a:buChar char="•"/>
            </a:pPr>
            <a:r>
              <a:rPr lang="en-US" sz="2200">
                <a:effectLst/>
              </a:rPr>
              <a:t>Utilize NIST standards (NIST SP 800-53)</a:t>
            </a:r>
          </a:p>
          <a:p>
            <a:pPr marL="1370012" lvl="2" indent="-342900">
              <a:buFont typeface="Arial" panose="020b0604020202020204" pitchFamily="34" charset="0"/>
              <a:buChar char="•"/>
            </a:pPr>
            <a:r>
              <a:rPr lang="en-US" sz="2200">
                <a:effectLst/>
              </a:rPr>
              <a:t>Incident reporting (72 hours) </a:t>
            </a:r>
          </a:p>
          <a:p>
            <a:pPr marL="1370012" lvl="2" indent="-342900">
              <a:buFont typeface="Arial" panose="020b0604020202020204" pitchFamily="34" charset="0"/>
              <a:buChar char="•"/>
            </a:pPr>
            <a:r>
              <a:rPr lang="en-US" sz="2200">
                <a:effectLst/>
              </a:rPr>
              <a:t>Investigate and preserve data</a:t>
            </a:r>
          </a:p>
          <a:p>
            <a:pPr marL="1030288" lvl="2" indent="-403225">
              <a:buFont typeface="Arial" panose="020b0604020202020204" pitchFamily="34" charset="0"/>
              <a:buChar char="̶"/>
            </a:pPr>
            <a:r>
              <a:rPr lang="en-US" sz="2400" u="sng">
                <a:effectLst/>
              </a:rPr>
              <a:t>2015 – </a:t>
            </a:r>
            <a:r>
              <a:rPr lang="en-US" sz="2400" u="sng">
                <a:effectLst/>
              </a:rPr>
              <a:t>DFAR Interim Rule</a:t>
            </a:r>
            <a:r>
              <a:rPr lang="en-US" sz="2400">
                <a:effectLst/>
              </a:rPr>
              <a:t> </a:t>
            </a:r>
            <a:r>
              <a:rPr lang="en-US" sz="2400">
                <a:effectLst/>
              </a:rPr>
              <a:t>(Safeguarding Covered Defense Information and Cyber Incident Reporting) (effective December 2015)</a:t>
            </a:r>
          </a:p>
          <a:p>
            <a:pPr marL="1487488" lvl="3" indent="-403225">
              <a:buFont typeface="Arial" panose="020b0604020202020204" pitchFamily="34" charset="0"/>
              <a:buChar char="•"/>
            </a:pPr>
            <a:r>
              <a:rPr lang="en-US" sz="2200">
                <a:effectLst/>
              </a:rPr>
              <a:t>Extended date of full compliance to December 31, 2017</a:t>
            </a:r>
          </a:p>
          <a:p>
            <a:pPr marL="1371600" lvl="2" indent="-342900"/>
            <a:endParaRPr lang="en-US" sz="2200">
              <a:effectLst/>
            </a:endParaRPr>
          </a:p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7229044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876300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028700"/>
            <a:ext cx="7772400" cy="3657600"/>
          </a:xfrm>
          <a:effectLst/>
        </p:spPr>
        <p:txBody>
          <a:bodyPr/>
          <a:lstStyle/>
          <a:p>
            <a:pPr marL="457200" indent="-457200">
              <a:buNone/>
            </a:pPr>
            <a:r>
              <a:rPr lang="en-US" b="1" smtClean="0">
                <a:effectLst/>
              </a:rPr>
              <a:t>A. </a:t>
            </a:r>
            <a:r>
              <a:rPr lang="en-US" b="1" u="sng">
                <a:solidFill>
                  <a:srgbClr val="FFFFFF"/>
                </a:solidFill>
                <a:effectLst/>
              </a:rPr>
              <a:t>DFARS Interim Rule — Safeguarding Covered Defense Information and Cyber Incident Reporting</a:t>
            </a:r>
            <a:r>
              <a:rPr lang="en-US" b="1">
                <a:solidFill>
                  <a:srgbClr val="FFFFFF"/>
                </a:solidFill>
                <a:effectLst/>
              </a:rPr>
              <a:t>		</a:t>
            </a:r>
            <a:r>
              <a:rPr lang="en-US">
                <a:solidFill>
                  <a:srgbClr val="FFFFFF"/>
                </a:solidFill>
                <a:effectLst/>
              </a:rPr>
              <a:t>			 </a:t>
            </a:r>
          </a:p>
          <a:p>
            <a:pPr lvl="1"/>
            <a:r>
              <a:rPr lang="en-US">
                <a:effectLst/>
              </a:rPr>
              <a:t>DFARS 252.204-7012 </a:t>
            </a:r>
            <a:r>
              <a:rPr lang="en-US">
                <a:effectLst/>
              </a:rPr>
              <a:t>expanded to include all “covered defense information” </a:t>
            </a:r>
          </a:p>
          <a:p>
            <a:pPr lvl="2"/>
            <a:r>
              <a:rPr lang="en-US" sz="2200">
                <a:effectLst/>
              </a:rPr>
              <a:t>Covered Defense Information (“CDI”): controlled technical information, critical information, export controlled information, or any information that law or policy requires safeguarding or controls—very broad, encompasses most contracts</a:t>
            </a:r>
          </a:p>
          <a:p>
            <a:pPr lvl="1"/>
            <a:r>
              <a:rPr lang="en-US">
                <a:effectLst/>
              </a:rPr>
              <a:t>Must comply with security requirements outlined in National Institute of Standards and Technology (NIST) </a:t>
            </a:r>
            <a:r>
              <a:rPr lang="en-US">
                <a:effectLst/>
              </a:rPr>
              <a:t>SP </a:t>
            </a:r>
            <a:r>
              <a:rPr lang="en-US" smtClean="0">
                <a:effectLst/>
              </a:rPr>
              <a:t>800-171</a:t>
            </a:r>
            <a:r>
              <a:rPr lang="en-US" smtClean="0">
                <a:effectLst/>
              </a:rPr>
              <a:t> (110 controls)</a:t>
            </a:r>
            <a:endParaRPr lang="en-US">
              <a:effectLst/>
            </a:endParaRPr>
          </a:p>
          <a:p>
            <a:pPr marL="0" indent="0">
              <a:buNone/>
            </a:pPr>
            <a:endParaRPr lang="en-U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0603051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319314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711200"/>
            <a:ext cx="7772400" cy="5297713"/>
          </a:xfrm>
          <a:effectLst/>
        </p:spPr>
        <p:txBody>
          <a:bodyPr/>
          <a:lstStyle/>
          <a:p>
            <a:pPr marL="0" indent="0">
              <a:buNone/>
              <a:tabLst>
                <a:tab pos="457200"/>
              </a:tabLst>
            </a:pPr>
            <a:r>
              <a:rPr lang="en-US" b="1" u="sng" smtClean="0">
                <a:solidFill>
                  <a:srgbClr val="FFFFFF"/>
                </a:solidFill>
                <a:effectLst/>
              </a:rPr>
              <a:t>DFARS </a:t>
            </a:r>
            <a:r>
              <a:rPr lang="en-US" b="1">
                <a:solidFill>
                  <a:srgbClr val="FFFFFF"/>
                </a:solidFill>
                <a:effectLst/>
              </a:rPr>
              <a:t>	</a:t>
            </a:r>
            <a:endParaRPr lang="en-US" b="1" smtClean="0">
              <a:solidFill>
                <a:srgbClr val="FFFFFF"/>
              </a:solidFill>
              <a:effectLst/>
            </a:endParaRPr>
          </a:p>
          <a:p>
            <a:pPr marL="0" indent="0">
              <a:buNone/>
              <a:tabLst>
                <a:tab pos="457200"/>
              </a:tabLst>
            </a:pPr>
            <a:r>
              <a:rPr lang="en-US" b="1" smtClean="0">
                <a:solidFill>
                  <a:srgbClr val="FFFFFF"/>
                </a:solidFill>
                <a:effectLst/>
              </a:rPr>
              <a:t>		</a:t>
            </a:r>
            <a:r>
              <a:rPr lang="en-US" smtClean="0">
                <a:solidFill>
                  <a:srgbClr val="FFFFFF"/>
                </a:solidFill>
                <a:effectLst/>
              </a:rPr>
              <a:t>		</a:t>
            </a:r>
          </a:p>
          <a:p>
            <a:pPr lvl="1"/>
            <a:r>
              <a:rPr lang="en-US" smtClean="0">
                <a:effectLst/>
              </a:rPr>
              <a:t>DFARS 252.204-7012</a:t>
            </a:r>
            <a:r>
              <a:rPr lang="en-US" smtClean="0">
                <a:effectLst/>
              </a:rPr>
              <a:t> clause includes requirement that contractors must report incidents within 72 hours</a:t>
            </a:r>
          </a:p>
          <a:p>
            <a:pPr lvl="1"/>
            <a:endParaRPr lang="en-US">
              <a:effectLst/>
            </a:endParaRPr>
          </a:p>
          <a:p>
            <a:pPr lvl="1"/>
            <a:r>
              <a:rPr lang="en-US" smtClean="0">
                <a:effectLst/>
              </a:rPr>
              <a:t>Reportable incidents involve compromise of CDI, covered contractor systems, or actions that limit the ability to perform “operationally critical support”</a:t>
            </a:r>
          </a:p>
          <a:p>
            <a:pPr lvl="2">
              <a:buFont typeface="Symbol" panose="05050102010706020507" pitchFamily="18" charset="2"/>
              <a:buChar char=""/>
            </a:pPr>
            <a:r>
              <a:rPr lang="en-US" sz="2200">
                <a:effectLst/>
              </a:rPr>
              <a:t>Contractor should register for a DoD-approved medium assurance certificate for incident reporting (see </a:t>
            </a:r>
            <a:r>
              <a:rPr lang="en-US" sz="2200">
                <a:effectLst/>
              </a:rPr>
              <a:t>http://iase.disa.mil/pki/eca/Pages/index.aspx</a:t>
            </a:r>
            <a:r>
              <a:rPr lang="en-US" sz="2200">
                <a:effectLst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0992556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439057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907143"/>
            <a:ext cx="7772400" cy="3779157"/>
          </a:xfrm>
          <a:effectLst/>
        </p:spPr>
        <p:txBody>
          <a:bodyPr/>
          <a:lstStyle/>
          <a:p>
            <a:pPr marL="457200" indent="-457200">
              <a:buNone/>
            </a:pPr>
            <a:r>
              <a:rPr lang="en-US" b="1" u="sng" smtClean="0">
                <a:solidFill>
                  <a:srgbClr val="FFFFFF"/>
                </a:solidFill>
                <a:effectLst/>
              </a:rPr>
              <a:t>DFARS Interim Rule — Safeguarding</a:t>
            </a:r>
          </a:p>
          <a:p>
            <a:pPr marL="457200" indent="-457200">
              <a:buNone/>
            </a:pPr>
            <a:r>
              <a:rPr lang="en-US" b="1" u="sng" smtClean="0">
                <a:solidFill>
                  <a:srgbClr val="FFFFFF"/>
                </a:solidFill>
                <a:effectLst/>
              </a:rPr>
              <a:t>Covered </a:t>
            </a:r>
            <a:r>
              <a:rPr lang="en-US" b="1" u="sng">
                <a:solidFill>
                  <a:srgbClr val="FFFFFF"/>
                </a:solidFill>
                <a:effectLst/>
              </a:rPr>
              <a:t>Defense Information and </a:t>
            </a:r>
            <a:r>
              <a:rPr lang="en-US" b="1" u="sng" smtClean="0">
                <a:solidFill>
                  <a:srgbClr val="FFFFFF"/>
                </a:solidFill>
                <a:effectLst/>
              </a:rPr>
              <a:t>Cyber</a:t>
            </a:r>
          </a:p>
          <a:p>
            <a:pPr marL="457200" indent="-457200">
              <a:buNone/>
            </a:pPr>
            <a:r>
              <a:rPr lang="en-US" b="1" u="sng" smtClean="0">
                <a:solidFill>
                  <a:srgbClr val="FFFFFF"/>
                </a:solidFill>
                <a:effectLst/>
              </a:rPr>
              <a:t> </a:t>
            </a:r>
            <a:r>
              <a:rPr lang="en-US" b="1" u="sng">
                <a:solidFill>
                  <a:srgbClr val="FFFFFF"/>
                </a:solidFill>
                <a:effectLst/>
              </a:rPr>
              <a:t>Incident </a:t>
            </a:r>
            <a:r>
              <a:rPr lang="en-US" b="1" u="sng" smtClean="0">
                <a:solidFill>
                  <a:srgbClr val="FFFFFF"/>
                </a:solidFill>
                <a:effectLst/>
              </a:rPr>
              <a:t>Reporting</a:t>
            </a:r>
            <a:r>
              <a:rPr lang="en-US" smtClean="0">
                <a:solidFill>
                  <a:srgbClr val="FFFFFF"/>
                </a:solidFill>
                <a:effectLst/>
              </a:rPr>
              <a:t>					 </a:t>
            </a:r>
            <a:endParaRPr lang="en-US">
              <a:solidFill>
                <a:srgbClr val="FFFFFF"/>
              </a:solidFill>
              <a:effectLst/>
            </a:endParaRPr>
          </a:p>
          <a:p>
            <a:pPr lvl="1"/>
            <a:r>
              <a:rPr lang="en-US" smtClean="0">
                <a:effectLst/>
              </a:rPr>
              <a:t>Clause must be </a:t>
            </a:r>
            <a:r>
              <a:rPr lang="en-US" u="sng" smtClean="0">
                <a:effectLst/>
              </a:rPr>
              <a:t>flowed down</a:t>
            </a:r>
            <a:r>
              <a:rPr lang="en-US" smtClean="0">
                <a:effectLst/>
              </a:rPr>
              <a:t> to subcontractors handling CDI</a:t>
            </a:r>
          </a:p>
          <a:p>
            <a:pPr lvl="1"/>
            <a:r>
              <a:rPr lang="en-US" smtClean="0">
                <a:effectLst/>
              </a:rPr>
              <a:t>Contractor must report to DoD within 30 days of any non-compliance with new security requirements and what substitute measures are in place</a:t>
            </a:r>
          </a:p>
          <a:p>
            <a:pPr lvl="1"/>
            <a:r>
              <a:rPr lang="en-US" b="1" smtClean="0">
                <a:effectLst/>
              </a:rPr>
              <a:t>Full compliance mandated no later than December 31, 2017</a:t>
            </a:r>
          </a:p>
        </p:txBody>
      </p:sp>
    </p:spTree>
    <p:extLst>
      <p:ext uri="{BB962C8B-B14F-4D97-AF65-F5344CB8AC3E}">
        <p14:creationId xmlns:p14="http://schemas.microsoft.com/office/powerpoint/2010/main" val="780529134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674914"/>
            <a:ext cx="10363200" cy="5116286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b="1" u="sng">
                <a:effectLst/>
              </a:rPr>
              <a:t>Relationship </a:t>
            </a:r>
            <a:r>
              <a:rPr lang="en-US" b="1" u="sng" smtClean="0">
                <a:effectLst/>
              </a:rPr>
              <a:t>of FAR </a:t>
            </a:r>
            <a:r>
              <a:rPr lang="en-US" b="1" u="sng">
                <a:effectLst/>
              </a:rPr>
              <a:t>to </a:t>
            </a:r>
            <a:r>
              <a:rPr lang="en-US" b="1" u="sng" smtClean="0">
                <a:effectLst/>
              </a:rPr>
              <a:t>DFARS</a:t>
            </a:r>
            <a:endParaRPr lang="en-US" b="1" smtClean="0">
              <a:effectLst/>
            </a:endParaRPr>
          </a:p>
          <a:p>
            <a:pPr lvl="0">
              <a:buFont typeface="Symbol" panose="05050102010706020507" pitchFamily="18" charset="2"/>
              <a:buChar char=""/>
            </a:pPr>
            <a:endParaRPr lang="en-US" sz="2400" b="1">
              <a:effectLst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en-US" sz="2400" smtClean="0">
                <a:effectLst/>
              </a:rPr>
              <a:t>FAR </a:t>
            </a:r>
            <a:r>
              <a:rPr lang="en-US" sz="2400">
                <a:effectLst/>
              </a:rPr>
              <a:t>clause provides</a:t>
            </a:r>
            <a:r>
              <a:rPr lang="en-US" sz="2400" i="1">
                <a:effectLst/>
              </a:rPr>
              <a:t> basic</a:t>
            </a:r>
            <a:r>
              <a:rPr lang="en-US" sz="2400">
                <a:effectLst/>
              </a:rPr>
              <a:t> requirements for almost any government information stored and processed by a contractor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en-US" sz="2400">
                <a:effectLst/>
              </a:rPr>
              <a:t>FAR clause explicitly states it is not to diminish other more stringent security requirements—acts as a supplement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en-US" sz="2400">
                <a:effectLst/>
              </a:rPr>
              <a:t>Both clauses will likely be included—CO should make known use of Covered Defense Information ("CDI") early in the process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en-US" sz="2400">
                <a:effectLst/>
              </a:rPr>
              <a:t>Both clauses are required to be "flowed down" to </a:t>
            </a:r>
            <a:r>
              <a:rPr lang="en-US" sz="2400" smtClean="0">
                <a:effectLst/>
              </a:rPr>
              <a:t>subcontractors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smtClean="0">
                <a:effectLst/>
              </a:rPr>
              <a:t>DFARS </a:t>
            </a:r>
            <a:r>
              <a:rPr lang="en-US" sz="2000">
                <a:effectLst/>
              </a:rPr>
              <a:t>is only required to be "flowed down" when CDI is necessary for performance of the subcontract</a:t>
            </a:r>
          </a:p>
        </p:txBody>
      </p:sp>
    </p:spTree>
    <p:extLst>
      <p:ext uri="{BB962C8B-B14F-4D97-AF65-F5344CB8AC3E}">
        <p14:creationId xmlns:p14="http://schemas.microsoft.com/office/powerpoint/2010/main" val="1174719410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346075"/>
            <a:ext cx="10515600" cy="854075"/>
          </a:xfrm>
          <a:effectLst/>
        </p:spPr>
        <p:txBody>
          <a:bodyPr>
            <a:normAutofit/>
          </a:bodyPr>
          <a:lstStyle/>
          <a:p>
            <a:r>
              <a:rPr lang="en-US" sz="4000" b="1" smtClean="0">
                <a:effectLst/>
              </a:rPr>
              <a:t>Time Is Not On Your Side!</a:t>
            </a:r>
            <a:endParaRPr lang="en-US" sz="4000" b="1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z="3200" b="1" smtClean="0">
                <a:effectLst/>
              </a:rPr>
              <a:t>Some deadlines that have already passed</a:t>
            </a:r>
            <a:r>
              <a:rPr lang="en-US" sz="3200" smtClean="0">
                <a:effectLst/>
              </a:rPr>
              <a:t>:</a:t>
            </a:r>
          </a:p>
          <a:p>
            <a:pPr marL="0" indent="0">
              <a:buNone/>
            </a:pPr>
            <a:endParaRPr lang="en-US" sz="3200" smtClean="0">
              <a:effectLst/>
            </a:endParaRPr>
          </a:p>
          <a:p>
            <a:pPr marL="0" indent="0">
              <a:buNone/>
            </a:pPr>
            <a:r>
              <a:rPr lang="en-US" smtClean="0">
                <a:effectLst/>
              </a:rPr>
              <a:t>January 2017 – Have system security plan (SSP) in place</a:t>
            </a:r>
          </a:p>
          <a:p>
            <a:pPr marL="0" indent="0">
              <a:buNone/>
            </a:pPr>
            <a:endParaRPr lang="en-US">
              <a:effectLst/>
            </a:endParaRPr>
          </a:p>
          <a:p>
            <a:pPr marL="0" indent="0">
              <a:buNone/>
            </a:pPr>
            <a:r>
              <a:rPr lang="en-US" sz="3200" b="1" smtClean="0">
                <a:effectLst/>
              </a:rPr>
              <a:t>Other deadlines that are fast approaching:</a:t>
            </a:r>
          </a:p>
          <a:p>
            <a:pPr marL="0" indent="0">
              <a:buNone/>
            </a:pPr>
            <a:endParaRPr lang="en-US" sz="3200" b="1" smtClean="0">
              <a:effectLst/>
            </a:endParaRPr>
          </a:p>
          <a:p>
            <a:pPr marL="0" indent="0">
              <a:buNone/>
            </a:pPr>
            <a:r>
              <a:rPr lang="en-US" smtClean="0">
                <a:effectLst/>
              </a:rPr>
              <a:t>December 31, 2017  DFARS 252.204.7012 Compliance</a:t>
            </a:r>
          </a:p>
          <a:p>
            <a:pPr marL="0" indent="0">
              <a:buNone/>
            </a:pPr>
            <a:r>
              <a:rPr lang="en-US" smtClean="0">
                <a:effectLst/>
              </a:rPr>
              <a:t>- Safeguarding Controlled Defense Information (CDI)</a:t>
            </a:r>
          </a:p>
          <a:p>
            <a:pPr marL="0" indent="0">
              <a:buNone/>
            </a:pPr>
            <a:r>
              <a:rPr lang="en-US">
                <a:effectLst/>
              </a:rPr>
              <a:t>	</a:t>
            </a:r>
            <a:r>
              <a:rPr lang="en-US" smtClean="0">
                <a:effectLst/>
              </a:rPr>
              <a:t>	</a:t>
            </a:r>
          </a:p>
          <a:p>
            <a:pPr marL="0" indent="0">
              <a:buNone/>
            </a:pPr>
            <a:endParaRPr lang="en-US" smtClean="0">
              <a:effectLst/>
            </a:endParaRPr>
          </a:p>
          <a:p>
            <a:pPr marL="0" indent="0">
              <a:buNone/>
            </a:pP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3122589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70115"/>
            <a:ext cx="10363200" cy="1103086"/>
          </a:xfrm>
          <a:effectLst/>
        </p:spPr>
        <p:txBody>
          <a:bodyPr/>
          <a:lstStyle/>
          <a:p>
            <a:r>
              <a:rPr lang="en-US" sz="4000" smtClean="0">
                <a:effectLst/>
              </a:rPr>
              <a:t>Related Legal Issues</a:t>
            </a:r>
            <a:endParaRPr lang="en-US" sz="400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473200"/>
            <a:ext cx="10363200" cy="4005943"/>
          </a:xfrm>
          <a:effectLst/>
        </p:spPr>
        <p:txBody>
          <a:bodyPr/>
          <a:lstStyle/>
          <a:p>
            <a:pPr marL="514350" indent="-514350">
              <a:buAutoNum type="arabicPeriod"/>
            </a:pPr>
            <a:r>
              <a:rPr lang="en-US" smtClean="0">
                <a:effectLst/>
              </a:rPr>
              <a:t>Allowability of </a:t>
            </a:r>
            <a:r>
              <a:rPr lang="en-US">
                <a:effectLst/>
              </a:rPr>
              <a:t>c</a:t>
            </a:r>
            <a:r>
              <a:rPr lang="en-US" smtClean="0">
                <a:effectLst/>
              </a:rPr>
              <a:t>yber security compliance costs</a:t>
            </a:r>
            <a:endParaRPr lang="en-US">
              <a:effectLst/>
            </a:endParaRPr>
          </a:p>
          <a:p>
            <a:pPr marL="514350" indent="-514350">
              <a:buAutoNum type="arabicPeriod"/>
            </a:pPr>
            <a:r>
              <a:rPr lang="en-US" smtClean="0">
                <a:effectLst/>
              </a:rPr>
              <a:t>Bid Protests based on cyber security issues</a:t>
            </a:r>
          </a:p>
          <a:p>
            <a:pPr marL="514350" indent="-514350">
              <a:buAutoNum type="arabicPeriod"/>
            </a:pPr>
            <a:r>
              <a:rPr lang="en-US" smtClean="0">
                <a:effectLst/>
              </a:rPr>
              <a:t>Performance evaluations</a:t>
            </a:r>
          </a:p>
          <a:p>
            <a:pPr marL="0" indent="0">
              <a:buNone/>
            </a:pPr>
            <a:r>
              <a:rPr lang="en-US" smtClean="0">
                <a:effectLst/>
              </a:rPr>
              <a:t>4.  Protection of intellectual property and trade secrets when disclosing cyber attacks </a:t>
            </a:r>
          </a:p>
          <a:p>
            <a:pPr marL="0" indent="0">
              <a:buNone/>
            </a:pPr>
            <a:r>
              <a:rPr lang="en-US" smtClean="0">
                <a:effectLst/>
              </a:rPr>
              <a:t>5.  Insurance for cyber attacks</a:t>
            </a:r>
          </a:p>
          <a:p>
            <a:pPr marL="0" indent="0">
              <a:buNone/>
            </a:pPr>
            <a:r>
              <a:rPr lang="en-US" smtClean="0">
                <a:effectLst/>
              </a:rPr>
              <a:t>6.  Be prepared for post-cyber attack report events (i.e. investigation, seizure of hardware, have back-ups)</a:t>
            </a:r>
            <a:endParaRPr lang="en-US">
              <a:effectLst/>
            </a:endParaRPr>
          </a:p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091876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8800"/>
            <a:ext cx="10363200" cy="1143000"/>
          </a:xfrm>
          <a:effectLst/>
        </p:spPr>
        <p:txBody>
          <a:bodyPr/>
          <a:lstStyle/>
          <a:p>
            <a:r>
              <a:rPr lang="en-US" b="1" smtClean="0">
                <a:effectLst/>
              </a:rPr>
              <a:t>Regulatory Overview</a:t>
            </a:r>
            <a:endParaRPr lang="en-US" b="1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en-US" smtClean="0">
                <a:effectLst/>
              </a:rPr>
              <a:t>FAR 4.10 – sets forth basic requirements for safeguarding of contractor information systems.  </a:t>
            </a:r>
          </a:p>
          <a:p>
            <a:pPr lvl="1"/>
            <a:r>
              <a:rPr lang="en-US" smtClean="0">
                <a:effectLst/>
              </a:rPr>
              <a:t>Requires clause 52.204-21 in solicitations and contracts when the contractor or subcontractor (at any tier) may have federal contract information residing in or transiting though its information systems.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sz="2400" kern="120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sz="2400" kern="120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52.204-21(a</a:t>
            </a:r>
            <a:r>
              <a:rPr lang="en-US" sz="2400" kern="120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definitions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sz="2400" kern="120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52.204-21(b) checklist of safeguard procedures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sz="2400" kern="120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52.204-21(c) substance of this clause flows down to subcontractors</a:t>
            </a:r>
          </a:p>
          <a:p>
            <a:pPr lvl="1"/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1383091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95943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49829" y="348344"/>
            <a:ext cx="9797142" cy="5312228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b="1" u="sng" smtClean="0">
                <a:effectLst/>
              </a:rPr>
              <a:t>Potential Contractor Liability Issues:</a:t>
            </a:r>
          </a:p>
          <a:p>
            <a:pPr>
              <a:buFontTx/>
              <a:buChar char="-"/>
            </a:pPr>
            <a:r>
              <a:rPr lang="en-US" smtClean="0">
                <a:effectLst/>
              </a:rPr>
              <a:t>Breach of contract liability – including breach of express and implied certifications    </a:t>
            </a:r>
          </a:p>
          <a:p>
            <a:pPr>
              <a:buFontTx/>
              <a:buChar char="-"/>
            </a:pPr>
            <a:r>
              <a:rPr lang="en-US" smtClean="0">
                <a:effectLst/>
              </a:rPr>
              <a:t>Negligence liability for release of certain personal info</a:t>
            </a:r>
            <a:endParaRPr lang="en-US">
              <a:effectLst/>
            </a:endParaRPr>
          </a:p>
          <a:p>
            <a:pPr marL="0" indent="0">
              <a:buNone/>
            </a:pPr>
            <a:r>
              <a:rPr lang="en-US" smtClean="0">
                <a:effectLst/>
              </a:rPr>
              <a:t>-  False Claims Act (“FCA”) Liability</a:t>
            </a:r>
          </a:p>
          <a:p>
            <a:pPr marL="571500" lvl="2" indent="-285750"/>
            <a:r>
              <a:rPr lang="en-US" sz="2400">
                <a:effectLst/>
              </a:rPr>
              <a:t>Recent Supreme Court decision* made it easier to incur FCA liability when non-compliant with cybersecurity measures</a:t>
            </a:r>
          </a:p>
          <a:p>
            <a:pPr marL="571500" lvl="2" indent="-285750"/>
            <a:r>
              <a:rPr lang="en-US" sz="2400">
                <a:effectLst/>
              </a:rPr>
              <a:t>Could be liable even when not making an express certification but “knowingly fails to disclose . . . noncompliance with a statutory, regulatory, or contractual requirement</a:t>
            </a:r>
            <a:r>
              <a:rPr lang="en-US" sz="2400" smtClean="0">
                <a:effectLst/>
              </a:rPr>
              <a:t>.”</a:t>
            </a:r>
          </a:p>
          <a:p>
            <a:pPr marL="571500" lvl="2" indent="-285750"/>
            <a:r>
              <a:rPr lang="en-US" smtClean="0">
                <a:effectLst/>
              </a:rPr>
              <a:t>*</a:t>
            </a:r>
            <a:r>
              <a:rPr lang="en-US" i="1" smtClean="0">
                <a:effectLst/>
              </a:rPr>
              <a:t>Universal Health Servs. v. United States, ex rel. Escob</a:t>
            </a:r>
            <a:r>
              <a:rPr lang="en-US" smtClean="0">
                <a:effectLst/>
              </a:rPr>
              <a:t>ar, 136 S. Ct. 1989 (2016)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7600252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81429"/>
          </a:xfrm>
          <a:effectLst/>
        </p:spPr>
        <p:txBody>
          <a:bodyPr/>
          <a:lstStyle/>
          <a:p>
            <a:r>
              <a:rPr lang="en-US" smtClean="0">
                <a:effectLst/>
              </a:rPr>
              <a:t>Liability Protection 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6629"/>
            <a:ext cx="10363200" cy="4492171"/>
          </a:xfrm>
          <a:effectLst/>
        </p:spPr>
        <p:txBody>
          <a:bodyPr/>
          <a:lstStyle/>
          <a:p>
            <a:r>
              <a:rPr lang="en-US" smtClean="0">
                <a:effectLst/>
              </a:rPr>
              <a:t>Designated “operationally critical contractors” can receive liability protection under 10 USC 391 for reporting cyber incidents</a:t>
            </a:r>
          </a:p>
          <a:p>
            <a:r>
              <a:rPr lang="en-US" smtClean="0">
                <a:effectLst/>
              </a:rPr>
              <a:t>Definition:  a contractor designated as a critical source of supply for airlift, deployment, or sustainment of a military contingency operation </a:t>
            </a:r>
          </a:p>
          <a:p>
            <a:r>
              <a:rPr lang="en-US" smtClean="0">
                <a:effectLst/>
              </a:rPr>
              <a:t>Protection does not apply if designated contractor engaged in willful misconduct or to achieve a wrongful purpose or acted without legal or factual justification </a:t>
            </a:r>
          </a:p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1224184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3" name="Rectangle 2"/>
          <p:cNvSpPr/>
          <p:nvPr/>
        </p:nvSpPr>
        <p:spPr>
          <a:xfrm>
            <a:off x="1681019" y="973837"/>
            <a:ext cx="9873672" cy="505484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 of this is not new to </a:t>
            </a:r>
            <a:r>
              <a:rPr lang="en-US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 </a:t>
            </a:r>
            <a:r>
              <a:rPr lang="en-US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 </a:t>
            </a:r>
            <a:r>
              <a:rPr lang="en-US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activities </a:t>
            </a:r>
            <a:r>
              <a:rPr lang="en-US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have addressed spillage of classified and confidential (i.e.,  PII or Personal Identification Information, such as social security numbers, home addresses, etc.) for a number of years in contract provisions, including anticipated damages to correct spillage.</a:t>
            </a:r>
            <a:endParaRPr lang="en-US" sz="120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White House action in this area is likely to increase rules and further guidance in this area.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Questions?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6618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Rectangle 1"/>
          <p:cNvSpPr/>
          <p:nvPr/>
        </p:nvSpPr>
        <p:spPr>
          <a:xfrm>
            <a:off x="1634837" y="773792"/>
            <a:ext cx="10557163" cy="790985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sz="36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DFARS </a:t>
            </a:r>
            <a:r>
              <a:rPr lang="en-US" sz="36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252.204-7008 Compliance </a:t>
            </a:r>
            <a:endParaRPr lang="en-US" sz="360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 Definitions</a:t>
            </a:r>
          </a:p>
          <a:p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 Follow DFARS 252.204-7012 security </a:t>
            </a:r>
            <a:r>
              <a:rPr lang="en-US" sz="28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endParaRPr lang="en-US" sz="280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360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DFARS </a:t>
            </a:r>
            <a:r>
              <a:rPr lang="en-US" sz="360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252.204-7012(b)(2</a:t>
            </a:r>
            <a:r>
              <a:rPr lang="en-US" sz="360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0" indent="-171450"/>
            <a:r>
              <a:rPr lang="en-US" sz="280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Offeror </a:t>
            </a:r>
            <a:r>
              <a:rPr lang="en-US" sz="280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follow NIST (Nat’l. Insti. Of Standards and Tech.) Special Publication (SP) 800-171, Protecting Controlled Unclassified Information in Nonfederal Information Systems…  Implement by Dec. 31, 2017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5184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Rectangle 1"/>
          <p:cNvSpPr/>
          <p:nvPr/>
        </p:nvSpPr>
        <p:spPr>
          <a:xfrm>
            <a:off x="738908" y="548619"/>
            <a:ext cx="11185237" cy="550920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sz="36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DFARS </a:t>
            </a:r>
            <a:r>
              <a:rPr lang="en-US" sz="36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252.204-7012(c) Cyber </a:t>
            </a:r>
            <a:r>
              <a:rPr lang="en-US" sz="36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r>
              <a:rPr lang="en-US" sz="28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 of compromise</a:t>
            </a:r>
          </a:p>
          <a:p>
            <a:r>
              <a:rPr lang="en-US" sz="28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incident to DoD</a:t>
            </a:r>
          </a:p>
          <a:p>
            <a:r>
              <a:rPr lang="en-US" sz="28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Allow </a:t>
            </a:r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DoD access to assess the compromise</a:t>
            </a:r>
          </a:p>
          <a:p>
            <a:endParaRPr lang="en-US" sz="280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DFARS </a:t>
            </a:r>
            <a:r>
              <a:rPr lang="en-US" sz="36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239.76 </a:t>
            </a:r>
            <a:r>
              <a:rPr lang="en-US" sz="36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Cloud Computing</a:t>
            </a:r>
          </a:p>
          <a:p>
            <a:r>
              <a:rPr lang="en-US" sz="28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Follow regarding Declaration </a:t>
            </a:r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offeror’s </a:t>
            </a:r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intent to use Cloud Computing, and relevant procedures.</a:t>
            </a:r>
          </a:p>
          <a:p>
            <a:endParaRPr lang="en-US" sz="280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Recommendations:  </a:t>
            </a:r>
            <a:r>
              <a:rPr lang="en-US" sz="28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 an </a:t>
            </a:r>
            <a:r>
              <a:rPr lang="en-US"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enforceable plan based on NIST requirements and the definitions and checklist of clause 52.204-21, including flow down to subcontractors.</a:t>
            </a:r>
          </a:p>
        </p:txBody>
      </p:sp>
    </p:spTree>
    <p:extLst>
      <p:ext uri="{BB962C8B-B14F-4D97-AF65-F5344CB8AC3E}">
        <p14:creationId xmlns:p14="http://schemas.microsoft.com/office/powerpoint/2010/main" val="416231516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7772400" cy="529771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8225" y="856343"/>
            <a:ext cx="8943975" cy="3858532"/>
          </a:xfrm>
          <a:effectLst/>
        </p:spPr>
        <p:txBody>
          <a:bodyPr/>
          <a:lstStyle/>
          <a:p>
            <a:pPr marL="571500" lvl="1" indent="-571500">
              <a:buNone/>
            </a:pPr>
            <a:r>
              <a:rPr lang="en-US" sz="2800" b="1" u="sng" smtClean="0">
                <a:effectLst/>
              </a:rPr>
              <a:t>Final </a:t>
            </a:r>
            <a:r>
              <a:rPr lang="en-US" sz="2800" b="1" u="sng">
                <a:effectLst/>
              </a:rPr>
              <a:t>FAR Rule: Basic Safeguarding of </a:t>
            </a:r>
            <a:r>
              <a:rPr lang="en-US" sz="2800" b="1" u="sng" smtClean="0">
                <a:effectLst/>
              </a:rPr>
              <a:t>Contractor</a:t>
            </a:r>
          </a:p>
          <a:p>
            <a:pPr marL="571500" lvl="1" indent="-571500">
              <a:buNone/>
            </a:pPr>
            <a:r>
              <a:rPr lang="en-US" sz="2800" b="1" u="sng" smtClean="0">
                <a:effectLst/>
              </a:rPr>
              <a:t>Information </a:t>
            </a:r>
            <a:r>
              <a:rPr lang="en-US" sz="2800" b="1" u="sng">
                <a:effectLst/>
              </a:rPr>
              <a:t>Systems</a:t>
            </a:r>
            <a:endParaRPr lang="en-US" sz="2800" b="1" u="sng">
              <a:effectLst/>
            </a:endParaRPr>
          </a:p>
          <a:p>
            <a:pPr marL="914400" lvl="1" indent="-342900"/>
            <a:r>
              <a:rPr lang="en-US" smtClean="0">
                <a:effectLst/>
              </a:rPr>
              <a:t>New </a:t>
            </a:r>
            <a:r>
              <a:rPr lang="en-US">
                <a:effectLst/>
              </a:rPr>
              <a:t>clause (</a:t>
            </a:r>
            <a:r>
              <a:rPr lang="en-US">
                <a:effectLst/>
              </a:rPr>
              <a:t>FAR 52.204-21</a:t>
            </a:r>
            <a:r>
              <a:rPr lang="en-US">
                <a:effectLst/>
              </a:rPr>
              <a:t>) in </a:t>
            </a:r>
            <a:r>
              <a:rPr lang="en-US" smtClean="0">
                <a:effectLst/>
              </a:rPr>
              <a:t>solicitations </a:t>
            </a:r>
            <a:r>
              <a:rPr lang="en-US">
                <a:effectLst/>
              </a:rPr>
              <a:t>and contracts when the contractor or subcontractor at any tier may have </a:t>
            </a:r>
            <a:r>
              <a:rPr lang="en-US" u="sng" smtClean="0">
                <a:effectLst/>
              </a:rPr>
              <a:t>Federal Contract Information</a:t>
            </a:r>
            <a:r>
              <a:rPr lang="en-US" smtClean="0">
                <a:effectLst/>
              </a:rPr>
              <a:t> </a:t>
            </a:r>
            <a:r>
              <a:rPr lang="en-US">
                <a:effectLst/>
              </a:rPr>
              <a:t>(“FCI”) residing in or transiting through its information system</a:t>
            </a:r>
            <a:r>
              <a:rPr lang="en-US" smtClean="0">
                <a:effectLst/>
              </a:rPr>
              <a:t>.</a:t>
            </a:r>
            <a:endParaRPr lang="en-US">
              <a:effectLst/>
            </a:endParaRPr>
          </a:p>
          <a:p>
            <a:pPr marL="914400" lvl="1" indent="-400050"/>
            <a:r>
              <a:rPr lang="en-US" u="sng">
                <a:effectLst/>
              </a:rPr>
              <a:t>Federal Contract Information</a:t>
            </a:r>
            <a:r>
              <a:rPr lang="en-US">
                <a:effectLst/>
              </a:rPr>
              <a:t>: non-public information provided by or developed for the Government in connection </a:t>
            </a:r>
            <a:r>
              <a:rPr lang="en-US" smtClean="0">
                <a:effectLst/>
              </a:rPr>
              <a:t>with </a:t>
            </a:r>
            <a:r>
              <a:rPr lang="en-US">
                <a:effectLst/>
              </a:rPr>
              <a:t>the contract, excluding “simple transactional information, such as necessary to process payment.”</a:t>
            </a:r>
          </a:p>
          <a:p>
            <a:pPr marL="1314450" lvl="2" indent="-514350"/>
            <a:endParaRPr lang="en-US">
              <a:effectLst/>
            </a:endParaRPr>
          </a:p>
          <a:p>
            <a:pPr marL="341313" indent="-341313">
              <a:buNone/>
            </a:pPr>
            <a:endParaRPr lang="en-US" smtClean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40993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33350"/>
            <a:ext cx="7772400" cy="280307"/>
          </a:xfrm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20057"/>
            <a:ext cx="8820150" cy="4687207"/>
          </a:xfrm>
          <a:effectLst/>
        </p:spPr>
        <p:txBody>
          <a:bodyPr/>
          <a:lstStyle/>
          <a:p>
            <a:pPr marL="457200" lvl="1" indent="-457200">
              <a:buNone/>
            </a:pPr>
            <a:r>
              <a:rPr lang="en-US" sz="2800" b="1">
                <a:effectLst/>
              </a:rPr>
              <a:t>B.</a:t>
            </a:r>
            <a:r>
              <a:rPr lang="en-US" b="1" smtClean="0">
                <a:effectLst/>
              </a:rPr>
              <a:t>	</a:t>
            </a:r>
            <a:r>
              <a:rPr lang="en-US" sz="2800" b="1" u="sng">
                <a:effectLst/>
              </a:rPr>
              <a:t>Final FAR Rule: Basic Safeguarding of Contractor Information Systems</a:t>
            </a:r>
            <a:endParaRPr lang="en-US" sz="2800" b="1" u="sng">
              <a:effectLst/>
            </a:endParaRPr>
          </a:p>
          <a:p>
            <a:pPr marL="914400" lvl="1" indent="-514350"/>
            <a:r>
              <a:rPr lang="en-US" smtClean="0">
                <a:effectLst/>
              </a:rPr>
              <a:t>81 </a:t>
            </a:r>
            <a:r>
              <a:rPr lang="en-US">
                <a:effectLst/>
              </a:rPr>
              <a:t>Fed. Reg. 30,439 </a:t>
            </a:r>
            <a:r>
              <a:rPr lang="en-US" smtClean="0">
                <a:effectLst/>
              </a:rPr>
              <a:t> (</a:t>
            </a:r>
            <a:r>
              <a:rPr lang="en-US">
                <a:effectLst/>
              </a:rPr>
              <a:t>May 16, 2016) </a:t>
            </a:r>
            <a:r>
              <a:rPr lang="en-US" smtClean="0">
                <a:effectLst/>
              </a:rPr>
              <a:t>(effective </a:t>
            </a:r>
            <a:r>
              <a:rPr lang="en-US">
                <a:effectLst/>
              </a:rPr>
              <a:t>June 15, 2016)</a:t>
            </a:r>
          </a:p>
          <a:p>
            <a:pPr marL="914400" lvl="1" indent="-514350"/>
            <a:r>
              <a:rPr lang="en-US" smtClean="0">
                <a:effectLst/>
              </a:rPr>
              <a:t>Outline </a:t>
            </a:r>
            <a:r>
              <a:rPr lang="en-US" i="1">
                <a:effectLst/>
              </a:rPr>
              <a:t>basic</a:t>
            </a:r>
            <a:r>
              <a:rPr lang="en-US">
                <a:effectLst/>
              </a:rPr>
              <a:t> network safeguards and standardize rudimentary security procedures</a:t>
            </a:r>
          </a:p>
          <a:p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079245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000">
                <a:effectLst/>
              </a:rPr>
              <a:t>What </a:t>
            </a:r>
            <a:r>
              <a:rPr lang="en-US" sz="4000" smtClean="0">
                <a:effectLst/>
              </a:rPr>
              <a:t>Safeguards Does </a:t>
            </a:r>
            <a:r>
              <a:rPr lang="en-US" sz="4000">
                <a:effectLst/>
              </a:rPr>
              <a:t>the FAR Require?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79599"/>
            <a:ext cx="10363200" cy="3969657"/>
          </a:xfrm>
          <a:effectLst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>
                <a:effectLst/>
              </a:rPr>
              <a:t>Limit access to authorized users</a:t>
            </a:r>
            <a:r>
              <a:rPr lang="en-US" smtClean="0"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effectLst/>
              </a:rPr>
              <a:t>Limit info system access to the types of transactions </a:t>
            </a:r>
            <a:r>
              <a:rPr lang="en-US" smtClean="0">
                <a:effectLst/>
              </a:rPr>
              <a:t>and </a:t>
            </a:r>
            <a:r>
              <a:rPr lang="en-US">
                <a:effectLst/>
              </a:rPr>
              <a:t>functions that authorized users are permitted to </a:t>
            </a:r>
            <a:r>
              <a:rPr lang="en-US" smtClean="0">
                <a:effectLst/>
              </a:rPr>
              <a:t>execute.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effectLst/>
              </a:rPr>
              <a:t>Verify controls on connections to external info systems</a:t>
            </a:r>
            <a:r>
              <a:rPr lang="en-US" smtClean="0"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effectLst/>
              </a:rPr>
              <a:t>Impose controls on info that is posted or </a:t>
            </a:r>
            <a:r>
              <a:rPr lang="en-US" smtClean="0">
                <a:effectLst/>
              </a:rPr>
              <a:t>processed </a:t>
            </a:r>
            <a:r>
              <a:rPr lang="en-US">
                <a:effectLst/>
              </a:rPr>
              <a:t>on publicly accessible info </a:t>
            </a:r>
            <a:r>
              <a:rPr lang="en-US" smtClean="0">
                <a:effectLst/>
              </a:rPr>
              <a:t>systems.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effectLst/>
              </a:rPr>
              <a:t>Identify info system users and devices and those acting on behalf of users or devices.</a:t>
            </a:r>
          </a:p>
        </p:txBody>
      </p:sp>
    </p:spTree>
    <p:extLst>
      <p:ext uri="{BB962C8B-B14F-4D97-AF65-F5344CB8AC3E}">
        <p14:creationId xmlns:p14="http://schemas.microsoft.com/office/powerpoint/2010/main" val="22768316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3657600"/>
          </a:xfrm>
          <a:effectLst/>
        </p:spPr>
        <p:txBody>
          <a:bodyPr/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2600">
                <a:effectLst/>
              </a:rPr>
              <a:t>Verify identities of users, processes and devices before access to info systems is </a:t>
            </a:r>
            <a:r>
              <a:rPr lang="en-US" sz="2600" smtClean="0">
                <a:effectLst/>
              </a:rPr>
              <a:t>allowed.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600" smtClean="0">
                <a:effectLst/>
              </a:rPr>
              <a:t>Sanitize </a:t>
            </a:r>
            <a:r>
              <a:rPr lang="en-US" sz="2600">
                <a:effectLst/>
              </a:rPr>
              <a:t>or destroy info system </a:t>
            </a:r>
            <a:r>
              <a:rPr lang="en-US" sz="2600" smtClean="0">
                <a:effectLst/>
              </a:rPr>
              <a:t>media containing </a:t>
            </a:r>
            <a:r>
              <a:rPr lang="en-US" sz="2600">
                <a:effectLst/>
              </a:rPr>
              <a:t>contract info before disposal or </a:t>
            </a:r>
            <a:r>
              <a:rPr lang="en-US" sz="2600" smtClean="0">
                <a:effectLst/>
              </a:rPr>
              <a:t>reuse.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600" smtClean="0">
                <a:effectLst/>
              </a:rPr>
              <a:t>Limit </a:t>
            </a:r>
            <a:r>
              <a:rPr lang="en-US" sz="2600">
                <a:effectLst/>
              </a:rPr>
              <a:t>physical access to info systems, equipment, and operating environments to authorized </a:t>
            </a:r>
            <a:r>
              <a:rPr lang="en-US" sz="2600" smtClean="0">
                <a:effectLst/>
              </a:rPr>
              <a:t>individuals and devices.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600" smtClean="0">
                <a:effectLst/>
              </a:rPr>
              <a:t>Escort </a:t>
            </a:r>
            <a:r>
              <a:rPr lang="en-US" sz="2600">
                <a:effectLst/>
              </a:rPr>
              <a:t>visitors and monitor visitor activity, maintain audit logs of physical access, control and manage physical access devices.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>
          <a:xfrm>
            <a:off x="2780188" y="609600"/>
            <a:ext cx="663162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 Requirements (Con't)</a:t>
            </a:r>
            <a:endParaRPr kumimoji="0" lang="en-US" altLang="en-US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2840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 Requirements (Con't)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marL="685800" lvl="0" indent="-685800">
              <a:buFont typeface="+mj-lt"/>
              <a:buAutoNum type="arabicPeriod" startAt="10"/>
            </a:pPr>
            <a:r>
              <a:rPr lang="en-US">
                <a:effectLst/>
              </a:rPr>
              <a:t>Monitor, control &amp; protect organizational communications at external boundaries and key internal </a:t>
            </a:r>
            <a:r>
              <a:rPr lang="en-US" smtClean="0">
                <a:effectLst/>
              </a:rPr>
              <a:t>boundaries.</a:t>
            </a:r>
          </a:p>
          <a:p>
            <a:pPr marL="685800" lvl="0" indent="-685800">
              <a:buFont typeface="+mj-lt"/>
              <a:buAutoNum type="arabicPeriod" startAt="10"/>
            </a:pPr>
            <a:r>
              <a:rPr lang="en-US" smtClean="0">
                <a:effectLst/>
              </a:rPr>
              <a:t>Implement </a:t>
            </a:r>
            <a:r>
              <a:rPr lang="en-US">
                <a:effectLst/>
              </a:rPr>
              <a:t>sub networks for publicly accessible system components that are physically or logically separated from internal </a:t>
            </a:r>
            <a:r>
              <a:rPr lang="en-US" smtClean="0">
                <a:effectLst/>
              </a:rPr>
              <a:t>networks.</a:t>
            </a:r>
          </a:p>
          <a:p>
            <a:pPr marL="685800" lvl="0" indent="-685800">
              <a:buFont typeface="+mj-lt"/>
              <a:buAutoNum type="arabicPeriod" startAt="10"/>
            </a:pPr>
            <a:r>
              <a:rPr lang="en-US" smtClean="0">
                <a:effectLst/>
              </a:rPr>
              <a:t>Identify</a:t>
            </a:r>
            <a:r>
              <a:rPr lang="en-US">
                <a:effectLst/>
              </a:rPr>
              <a:t>, report (internally) and correct info and system flaws in a timely manner.</a:t>
            </a:r>
          </a:p>
        </p:txBody>
      </p:sp>
    </p:spTree>
    <p:extLst>
      <p:ext uri="{BB962C8B-B14F-4D97-AF65-F5344CB8AC3E}">
        <p14:creationId xmlns:p14="http://schemas.microsoft.com/office/powerpoint/2010/main" val="343897328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5.05.16"/>
  <p:tag name="AS_TITLE" val="Aspose.Slides for .NET 4.0 Client Profile"/>
  <p:tag name="AS_VERSION" val="15.5.0.0"/>
</p:tagLst>
</file>

<file path=ppt/theme/theme1.xml><?xml version="1.0" encoding="utf-8"?>
<a:theme xmlns:r="http://schemas.openxmlformats.org/officeDocument/2006/relationships" xmlns:a="http://schemas.openxmlformats.org/drawingml/2006/main" name="K&amp;C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>
  <Template>Default Theme</Template>
  <Manager/>
  <Company/>
  <PresentationFormat>Widescreen</PresentationFormat>
  <SharedDoc>0</SharedDoc>
  <Application/>
  <AppVersion>14.0000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.</dc:title>
  <cp:revision>1</cp:revision>
  <dcterms:created xsi:type="dcterms:W3CDTF">2017-06-13T16:52:20Z</dcterms:created>
  <dcterms:modified xsi:type="dcterms:W3CDTF">2017-06-13T16:52:20Z</dcterms:modified>
</cp:coreProperties>
</file>