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59" r:id="rId3"/>
    <p:sldId id="274" r:id="rId4"/>
    <p:sldId id="263" r:id="rId5"/>
    <p:sldId id="269" r:id="rId6"/>
    <p:sldId id="276" r:id="rId7"/>
    <p:sldId id="275" r:id="rId8"/>
    <p:sldId id="277" r:id="rId9"/>
    <p:sldId id="278" r:id="rId1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178"/>
    <a:srgbClr val="474885"/>
    <a:srgbClr val="DB0F0F"/>
    <a:srgbClr val="D2182A"/>
    <a:srgbClr val="800000"/>
    <a:srgbClr val="E1F0FF"/>
    <a:srgbClr val="A80863"/>
    <a:srgbClr val="A60A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51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E7AA6C4F-38A9-4EF5-A212-FC4BD0D02706}" type="datetimeFigureOut">
              <a:rPr lang="en-US" altLang="en-US"/>
              <a:pPr>
                <a:defRPr/>
              </a:pPr>
              <a:t>10/27/15</a:t>
            </a:fld>
            <a:endParaRPr lang="en-US" alt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25A2DDE9-F904-498A-84E7-2A3496E6A0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052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FD8B7321-B975-49F1-A448-94134DBD1AB3}" type="datetimeFigureOut">
              <a:rPr lang="en-US" altLang="en-US"/>
              <a:pPr>
                <a:defRPr/>
              </a:pPr>
              <a:t>10/27/15</a:t>
            </a:fld>
            <a:endParaRPr lang="en-US" alt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EC23A2DB-9A14-4258-9578-3EFE2BEDA4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264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7950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285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5266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3713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9367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8795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028"/>
            <a:ext cx="7772400" cy="14704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E86FA-0E63-444E-AFE8-975DE2FA96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A8375-1AC8-4983-B959-9DD26FE788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5035"/>
            <a:ext cx="2057400" cy="58507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5035"/>
            <a:ext cx="5969000" cy="585073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D619E-575D-4BE4-9E65-84F8A486F0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E76EF-C313-49A4-AD93-7752DA12B3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84" y="44065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84" y="2906316"/>
            <a:ext cx="7772400" cy="15001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797F7-90E9-4679-AB20-2A15DEFD86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132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0" y="1600200"/>
            <a:ext cx="40132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C2253-652C-492B-AA5A-09ADDC78EE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4716"/>
            <a:ext cx="4040717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5272"/>
            <a:ext cx="4040717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6085" y="1534716"/>
            <a:ext cx="4040716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085" y="2175272"/>
            <a:ext cx="4040716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E3850-FB15-4FC4-8B50-A35C0D1C83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D4564-CF88-4250-8547-C3D2BFF99F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F62EF-6397-4899-BA4F-258CB0EF42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654"/>
            <a:ext cx="30077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2653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4703"/>
            <a:ext cx="30077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A345E-2FBF-45C9-AE10-356F0AB770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17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17" y="61317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17" y="536733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3EC21-46EB-475E-B3D8-CB268ECD34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44E85B7-2C36-45B9-BE1F-65D6802696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8"/>
          <p:cNvSpPr>
            <a:spLocks noChangeArrowheads="1"/>
          </p:cNvSpPr>
          <p:nvPr/>
        </p:nvSpPr>
        <p:spPr bwMode="auto">
          <a:xfrm>
            <a:off x="0" y="1082675"/>
            <a:ext cx="9144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altLang="en-US" sz="2400" b="1">
                <a:solidFill>
                  <a:srgbClr val="000000"/>
                </a:solidFill>
                <a:latin typeface="AGaramond"/>
              </a:rPr>
              <a:t>TGIC Exchange Brief</a:t>
            </a:r>
          </a:p>
        </p:txBody>
      </p:sp>
      <p:grpSp>
        <p:nvGrpSpPr>
          <p:cNvPr id="15362" name="Group 129"/>
          <p:cNvGrpSpPr>
            <a:grpSpLocks/>
          </p:cNvGrpSpPr>
          <p:nvPr/>
        </p:nvGrpSpPr>
        <p:grpSpPr bwMode="auto">
          <a:xfrm>
            <a:off x="381000" y="114300"/>
            <a:ext cx="8386763" cy="1028700"/>
            <a:chOff x="156" y="78"/>
            <a:chExt cx="3960" cy="519"/>
          </a:xfrm>
        </p:grpSpPr>
        <p:sp>
          <p:nvSpPr>
            <p:cNvPr id="15373" name="Rectangle 112"/>
            <p:cNvSpPr>
              <a:spLocks noChangeArrowheads="1"/>
            </p:cNvSpPr>
            <p:nvPr/>
          </p:nvSpPr>
          <p:spPr bwMode="auto">
            <a:xfrm>
              <a:off x="192" y="321"/>
              <a:ext cx="3924" cy="144"/>
            </a:xfrm>
            <a:prstGeom prst="rect">
              <a:avLst/>
            </a:prstGeom>
            <a:solidFill>
              <a:srgbClr val="40417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5374" name="Text Box 113"/>
            <p:cNvSpPr txBox="1">
              <a:spLocks noChangeArrowheads="1"/>
            </p:cNvSpPr>
            <p:nvPr/>
          </p:nvSpPr>
          <p:spPr bwMode="auto">
            <a:xfrm>
              <a:off x="920" y="192"/>
              <a:ext cx="3160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000" b="1" i="1">
                  <a:latin typeface="Arial Narrow" pitchFamily="34" charset="0"/>
                </a:rPr>
                <a:t>TIDEWATER GOVERNMENT INDUSTRY COUNCIL                                 </a:t>
              </a:r>
              <a:r>
                <a:rPr lang="en-US" altLang="en-US" sz="1200" b="1" i="1">
                  <a:latin typeface="Arial Narrow" pitchFamily="34" charset="0"/>
                </a:rPr>
                <a:t>www.tasc-tgic.org</a:t>
              </a:r>
            </a:p>
          </p:txBody>
        </p:sp>
        <p:pic>
          <p:nvPicPr>
            <p:cNvPr id="15375" name="Picture 111" descr="tgic-logo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6" y="78"/>
              <a:ext cx="91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5363" name="Group 27"/>
          <p:cNvGrpSpPr>
            <a:grpSpLocks/>
          </p:cNvGrpSpPr>
          <p:nvPr/>
        </p:nvGrpSpPr>
        <p:grpSpPr bwMode="auto">
          <a:xfrm>
            <a:off x="457200" y="5867400"/>
            <a:ext cx="8280400" cy="760413"/>
            <a:chOff x="192" y="5280"/>
            <a:chExt cx="3840" cy="352"/>
          </a:xfrm>
        </p:grpSpPr>
        <p:grpSp>
          <p:nvGrpSpPr>
            <p:cNvPr id="15368" name="Group 33"/>
            <p:cNvGrpSpPr>
              <a:grpSpLocks/>
            </p:cNvGrpSpPr>
            <p:nvPr/>
          </p:nvGrpSpPr>
          <p:grpSpPr bwMode="auto">
            <a:xfrm>
              <a:off x="192" y="5546"/>
              <a:ext cx="3691" cy="86"/>
              <a:chOff x="190" y="2410"/>
              <a:chExt cx="3293" cy="99"/>
            </a:xfrm>
          </p:grpSpPr>
          <p:sp>
            <p:nvSpPr>
              <p:cNvPr id="15371" name="Rectangle 31"/>
              <p:cNvSpPr>
                <a:spLocks noChangeArrowheads="1"/>
              </p:cNvSpPr>
              <p:nvPr/>
            </p:nvSpPr>
            <p:spPr bwMode="auto">
              <a:xfrm>
                <a:off x="190" y="2410"/>
                <a:ext cx="3293" cy="99"/>
              </a:xfrm>
              <a:prstGeom prst="rect">
                <a:avLst/>
              </a:prstGeom>
              <a:solidFill>
                <a:srgbClr val="2B396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15372" name="Rectangle 32"/>
              <p:cNvSpPr>
                <a:spLocks noChangeArrowheads="1"/>
              </p:cNvSpPr>
              <p:nvPr/>
            </p:nvSpPr>
            <p:spPr bwMode="auto">
              <a:xfrm>
                <a:off x="190" y="2410"/>
                <a:ext cx="3293" cy="99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</p:grpSp>
        <p:sp>
          <p:nvSpPr>
            <p:cNvPr id="15369" name="Text Box 88"/>
            <p:cNvSpPr txBox="1">
              <a:spLocks noChangeArrowheads="1"/>
            </p:cNvSpPr>
            <p:nvPr/>
          </p:nvSpPr>
          <p:spPr bwMode="auto">
            <a:xfrm>
              <a:off x="199" y="5393"/>
              <a:ext cx="2470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en-US" sz="1100" b="1">
                <a:solidFill>
                  <a:srgbClr val="404178"/>
                </a:solidFill>
              </a:endParaRPr>
            </a:p>
          </p:txBody>
        </p:sp>
        <p:pic>
          <p:nvPicPr>
            <p:cNvPr id="15370" name="Picture 156" descr="tasc-logo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210" y="5280"/>
              <a:ext cx="822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364" name="Text Box 160"/>
          <p:cNvSpPr txBox="1">
            <a:spLocks noChangeArrowheads="1"/>
          </p:cNvSpPr>
          <p:nvPr/>
        </p:nvSpPr>
        <p:spPr bwMode="auto">
          <a:xfrm>
            <a:off x="277813" y="2524125"/>
            <a:ext cx="8485187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>
            <a:spAutoFit/>
          </a:bodyPr>
          <a:lstStyle/>
          <a:p>
            <a:pPr marL="457200" indent="-400050" algn="ctr" defTabSz="971550">
              <a:tabLst>
                <a:tab pos="857250" algn="l"/>
              </a:tabLst>
            </a:pPr>
            <a:endParaRPr lang="en-US" altLang="en-US" b="1" i="1" dirty="0"/>
          </a:p>
          <a:p>
            <a:pPr marL="457200" indent="-400050" algn="ctr" defTabSz="971550">
              <a:tabLst>
                <a:tab pos="857250" algn="l"/>
              </a:tabLst>
            </a:pPr>
            <a:r>
              <a:rPr lang="en-US" altLang="en-US" b="1" i="1" dirty="0"/>
              <a:t>Special Guests:</a:t>
            </a:r>
          </a:p>
          <a:p>
            <a:pPr marL="457200" indent="-400050" algn="ctr" defTabSz="971550">
              <a:tabLst>
                <a:tab pos="857250" algn="l"/>
              </a:tabLst>
            </a:pPr>
            <a:endParaRPr lang="en-US" altLang="en-US" sz="800" i="1" dirty="0"/>
          </a:p>
          <a:p>
            <a:pPr marL="457200" indent="-400050" defTabSz="971550">
              <a:tabLst>
                <a:tab pos="857250" algn="l"/>
              </a:tabLst>
            </a:pPr>
            <a:r>
              <a:rPr lang="en-US" altLang="en-US" sz="1200" b="1" dirty="0"/>
              <a:t>Mr. Todd Richards, GSA OASIS Program Manager</a:t>
            </a:r>
          </a:p>
          <a:p>
            <a:pPr marL="457200" indent="-400050" defTabSz="971550">
              <a:tabLst>
                <a:tab pos="857250" algn="l"/>
              </a:tabLst>
            </a:pPr>
            <a:r>
              <a:rPr lang="en-US" altLang="en-US" sz="1200" b="1" dirty="0"/>
              <a:t>Mr. Jack Wise, Director of Acquisition Operations, GSA Mid-Atlantic Region</a:t>
            </a:r>
          </a:p>
          <a:p>
            <a:pPr marL="457200" indent="-400050" defTabSz="971550">
              <a:tabLst>
                <a:tab pos="857250" algn="l"/>
              </a:tabLst>
            </a:pPr>
            <a:r>
              <a:rPr lang="en-US" altLang="en-US" sz="1200" b="1" dirty="0"/>
              <a:t>Mr. Mark </a:t>
            </a:r>
            <a:r>
              <a:rPr lang="en-US" altLang="en-US" sz="1200" b="1" dirty="0" err="1"/>
              <a:t>Aucello</a:t>
            </a:r>
            <a:r>
              <a:rPr lang="en-US" altLang="en-US" sz="1200" b="1" dirty="0"/>
              <a:t>, Director of Assisted Acquisition Operations, GSA Mid-Atlantic Region</a:t>
            </a:r>
          </a:p>
          <a:p>
            <a:pPr marL="457200" indent="-400050" defTabSz="971550">
              <a:tabLst>
                <a:tab pos="857250" algn="l"/>
              </a:tabLst>
            </a:pPr>
            <a:r>
              <a:rPr lang="en-US" altLang="en-US" sz="1200" b="1" dirty="0"/>
              <a:t>Mr. Mike Donaldson, Director, GSA FEDSSIM Enterprise Sector</a:t>
            </a:r>
          </a:p>
          <a:p>
            <a:pPr marL="457200" indent="-400050" defTabSz="971550">
              <a:tabLst>
                <a:tab pos="857250" algn="l"/>
              </a:tabLst>
            </a:pPr>
            <a:r>
              <a:rPr lang="en-US" altLang="en-US" sz="1200" b="1" dirty="0"/>
              <a:t>Ms. Amy Knight, U.S. Army MICC Ft. Eustis</a:t>
            </a:r>
          </a:p>
          <a:p>
            <a:pPr marL="457200" indent="-400050" defTabSz="971550">
              <a:tabLst>
                <a:tab pos="857250" algn="l"/>
              </a:tabLst>
            </a:pPr>
            <a:r>
              <a:rPr lang="en-US" altLang="en-US" sz="1200" b="1" dirty="0"/>
              <a:t>Mr. Ken Morris, U.S. Army MICC Ft. Eustis</a:t>
            </a:r>
          </a:p>
          <a:p>
            <a:pPr marL="457200" indent="-400050" defTabSz="971550">
              <a:tabLst>
                <a:tab pos="857250" algn="l"/>
              </a:tabLst>
            </a:pPr>
            <a:r>
              <a:rPr lang="en-US" altLang="en-US" sz="1200" b="1" dirty="0"/>
              <a:t>Mr. Chris Bishop, SVP Strategic Sales, ManTech International </a:t>
            </a:r>
          </a:p>
          <a:p>
            <a:pPr marL="457200" indent="-400050" defTabSz="971550">
              <a:tabLst>
                <a:tab pos="857250" algn="l"/>
              </a:tabLst>
            </a:pPr>
            <a:r>
              <a:rPr lang="en-US" altLang="en-US" sz="1200" b="1" dirty="0"/>
              <a:t>Mr. James </a:t>
            </a:r>
            <a:r>
              <a:rPr lang="en-US" altLang="en-US" sz="1200" b="1" dirty="0" err="1"/>
              <a:t>Flatley</a:t>
            </a:r>
            <a:r>
              <a:rPr lang="en-US" altLang="en-US" sz="1200" b="1" dirty="0"/>
              <a:t>, Chief Business Development Officer, </a:t>
            </a:r>
            <a:r>
              <a:rPr lang="en-US" altLang="en-US" sz="1200" b="1" dirty="0" err="1"/>
              <a:t>Linxx</a:t>
            </a:r>
            <a:r>
              <a:rPr lang="en-US" altLang="en-US" sz="1200" b="1" dirty="0"/>
              <a:t> Global Solutions</a:t>
            </a:r>
          </a:p>
          <a:p>
            <a:pPr marL="457200" indent="-400050" defTabSz="971550">
              <a:tabLst>
                <a:tab pos="857250" algn="l"/>
              </a:tabLst>
            </a:pPr>
            <a:r>
              <a:rPr lang="en-US" altLang="en-US" sz="1200" b="1" dirty="0"/>
              <a:t>Mr. Mike </a:t>
            </a:r>
            <a:r>
              <a:rPr lang="en-US" altLang="en-US" sz="1200" b="1" dirty="0" err="1"/>
              <a:t>Melo</a:t>
            </a:r>
            <a:r>
              <a:rPr lang="en-US" altLang="en-US" sz="1200" b="1" dirty="0"/>
              <a:t>, CEO/President, ITA International</a:t>
            </a:r>
          </a:p>
          <a:p>
            <a:pPr marL="457200" indent="-400050" defTabSz="971550">
              <a:tabLst>
                <a:tab pos="857250" algn="l"/>
              </a:tabLst>
            </a:pPr>
            <a:r>
              <a:rPr lang="en-US" altLang="en-US" sz="1200" b="1" dirty="0"/>
              <a:t>Ms. Heather Mori, Director GWAC/GSA IDIQ Program, Camber Corporation</a:t>
            </a:r>
            <a:r>
              <a:rPr lang="en-US" altLang="en-US" sz="1200" b="1" i="1" dirty="0"/>
              <a:t>	</a:t>
            </a:r>
          </a:p>
        </p:txBody>
      </p:sp>
      <p:sp>
        <p:nvSpPr>
          <p:cNvPr id="15365" name="Text Box 15"/>
          <p:cNvSpPr txBox="1">
            <a:spLocks noChangeArrowheads="1"/>
          </p:cNvSpPr>
          <p:nvPr/>
        </p:nvSpPr>
        <p:spPr bwMode="auto">
          <a:xfrm>
            <a:off x="3505200" y="5273675"/>
            <a:ext cx="1554163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b="1" i="1"/>
              <a:t>Moderator:</a:t>
            </a:r>
          </a:p>
          <a:p>
            <a:pPr algn="ctr"/>
            <a:endParaRPr lang="en-US" altLang="en-US" sz="1200" b="1" i="1"/>
          </a:p>
          <a:p>
            <a:pPr algn="ctr"/>
            <a:r>
              <a:rPr lang="en-US" altLang="en-US" sz="1400" b="1"/>
              <a:t>Mr. Jeff Brunner</a:t>
            </a:r>
          </a:p>
          <a:p>
            <a:pPr algn="ctr"/>
            <a:endParaRPr lang="en-US" altLang="en-US" sz="1400" b="1"/>
          </a:p>
        </p:txBody>
      </p:sp>
      <p:pic>
        <p:nvPicPr>
          <p:cNvPr id="15366" name="Picture 16" descr="NCMA Logo_NEWCOLO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5832475"/>
            <a:ext cx="1371600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TextBox 2"/>
          <p:cNvSpPr txBox="1">
            <a:spLocks noChangeArrowheads="1"/>
          </p:cNvSpPr>
          <p:nvPr/>
        </p:nvSpPr>
        <p:spPr bwMode="auto">
          <a:xfrm>
            <a:off x="558800" y="1600200"/>
            <a:ext cx="79644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latin typeface="AGaramond"/>
              </a:rPr>
              <a:t>How GSA OASIS is Changing Federal Acquisition and</a:t>
            </a:r>
          </a:p>
          <a:p>
            <a:pPr algn="ctr"/>
            <a:r>
              <a:rPr lang="en-US" sz="2400" b="1">
                <a:latin typeface="AGaramond"/>
              </a:rPr>
              <a:t>The Market for Complex Professional Services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Group 129"/>
          <p:cNvGrpSpPr>
            <a:grpSpLocks/>
          </p:cNvGrpSpPr>
          <p:nvPr/>
        </p:nvGrpSpPr>
        <p:grpSpPr bwMode="auto">
          <a:xfrm>
            <a:off x="457200" y="339725"/>
            <a:ext cx="8310563" cy="541338"/>
            <a:chOff x="192" y="192"/>
            <a:chExt cx="3924" cy="273"/>
          </a:xfrm>
        </p:grpSpPr>
        <p:sp>
          <p:nvSpPr>
            <p:cNvPr id="17418" name="Rectangle 112"/>
            <p:cNvSpPr>
              <a:spLocks noChangeArrowheads="1"/>
            </p:cNvSpPr>
            <p:nvPr/>
          </p:nvSpPr>
          <p:spPr bwMode="auto">
            <a:xfrm>
              <a:off x="192" y="321"/>
              <a:ext cx="3924" cy="144"/>
            </a:xfrm>
            <a:prstGeom prst="rect">
              <a:avLst/>
            </a:prstGeom>
            <a:solidFill>
              <a:srgbClr val="40417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7419" name="Text Box 113"/>
            <p:cNvSpPr txBox="1">
              <a:spLocks noChangeArrowheads="1"/>
            </p:cNvSpPr>
            <p:nvPr/>
          </p:nvSpPr>
          <p:spPr bwMode="auto">
            <a:xfrm>
              <a:off x="920" y="192"/>
              <a:ext cx="3160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000" b="1" i="1">
                  <a:latin typeface="Arial Narrow" pitchFamily="34" charset="0"/>
                </a:rPr>
                <a:t>TIDEWATER GOVERNMENT INDUSTRY COUNCIL                                 www.tasc-tgic.org</a:t>
              </a:r>
            </a:p>
          </p:txBody>
        </p:sp>
      </p:grpSp>
      <p:grpSp>
        <p:nvGrpSpPr>
          <p:cNvPr id="17410" name="Group 27"/>
          <p:cNvGrpSpPr>
            <a:grpSpLocks/>
          </p:cNvGrpSpPr>
          <p:nvPr/>
        </p:nvGrpSpPr>
        <p:grpSpPr bwMode="auto">
          <a:xfrm>
            <a:off x="457200" y="6111875"/>
            <a:ext cx="7959725" cy="515938"/>
            <a:chOff x="192" y="5393"/>
            <a:chExt cx="3691" cy="239"/>
          </a:xfrm>
        </p:grpSpPr>
        <p:grpSp>
          <p:nvGrpSpPr>
            <p:cNvPr id="17414" name="Group 33"/>
            <p:cNvGrpSpPr>
              <a:grpSpLocks/>
            </p:cNvGrpSpPr>
            <p:nvPr/>
          </p:nvGrpSpPr>
          <p:grpSpPr bwMode="auto">
            <a:xfrm>
              <a:off x="192" y="5546"/>
              <a:ext cx="3691" cy="86"/>
              <a:chOff x="190" y="2410"/>
              <a:chExt cx="3293" cy="99"/>
            </a:xfrm>
          </p:grpSpPr>
          <p:sp>
            <p:nvSpPr>
              <p:cNvPr id="17416" name="Rectangle 31"/>
              <p:cNvSpPr>
                <a:spLocks noChangeArrowheads="1"/>
              </p:cNvSpPr>
              <p:nvPr/>
            </p:nvSpPr>
            <p:spPr bwMode="auto">
              <a:xfrm>
                <a:off x="190" y="2410"/>
                <a:ext cx="3293" cy="99"/>
              </a:xfrm>
              <a:prstGeom prst="rect">
                <a:avLst/>
              </a:prstGeom>
              <a:solidFill>
                <a:srgbClr val="2B396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17417" name="Rectangle 32"/>
              <p:cNvSpPr>
                <a:spLocks noChangeArrowheads="1"/>
              </p:cNvSpPr>
              <p:nvPr/>
            </p:nvSpPr>
            <p:spPr bwMode="auto">
              <a:xfrm>
                <a:off x="190" y="2410"/>
                <a:ext cx="3293" cy="99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</p:grpSp>
        <p:sp>
          <p:nvSpPr>
            <p:cNvPr id="17415" name="Text Box 88"/>
            <p:cNvSpPr txBox="1">
              <a:spLocks noChangeArrowheads="1"/>
            </p:cNvSpPr>
            <p:nvPr/>
          </p:nvSpPr>
          <p:spPr bwMode="auto">
            <a:xfrm>
              <a:off x="199" y="5393"/>
              <a:ext cx="2470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en-US" sz="1100" b="1">
                <a:solidFill>
                  <a:srgbClr val="404178"/>
                </a:solidFill>
              </a:endParaRPr>
            </a:p>
          </p:txBody>
        </p:sp>
      </p:grpSp>
      <p:sp>
        <p:nvSpPr>
          <p:cNvPr id="17411" name="Rectangle 1"/>
          <p:cNvSpPr>
            <a:spLocks noChangeArrowheads="1"/>
          </p:cNvSpPr>
          <p:nvPr/>
        </p:nvSpPr>
        <p:spPr bwMode="auto">
          <a:xfrm>
            <a:off x="1981200" y="1295400"/>
            <a:ext cx="502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3200" b="1" dirty="0">
                <a:solidFill>
                  <a:srgbClr val="FF0000"/>
                </a:solidFill>
              </a:rPr>
              <a:t>Many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Thanks </a:t>
            </a:r>
            <a:r>
              <a:rPr lang="en-US" altLang="en-US" sz="3200" b="1" dirty="0">
                <a:solidFill>
                  <a:srgbClr val="FF0000"/>
                </a:solidFill>
              </a:rPr>
              <a:t>T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o </a:t>
            </a:r>
            <a:r>
              <a:rPr lang="en-US" altLang="en-US" sz="3200" b="1" dirty="0">
                <a:solidFill>
                  <a:srgbClr val="FF0000"/>
                </a:solidFill>
              </a:rPr>
              <a:t>O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ur </a:t>
            </a:r>
            <a:r>
              <a:rPr lang="en-US" altLang="en-US" sz="3200" b="1" dirty="0">
                <a:solidFill>
                  <a:srgbClr val="FF0000"/>
                </a:solidFill>
              </a:rPr>
              <a:t>Refreshments Sponsor</a:t>
            </a:r>
            <a:endParaRPr lang="en-US" altLang="en-US" sz="3200" b="1" i="1" dirty="0">
              <a:solidFill>
                <a:srgbClr val="FF0000"/>
              </a:solidFill>
            </a:endParaRPr>
          </a:p>
        </p:txBody>
      </p:sp>
      <p:sp>
        <p:nvSpPr>
          <p:cNvPr id="17413" name="TextBox 3"/>
          <p:cNvSpPr txBox="1">
            <a:spLocks noChangeArrowheads="1"/>
          </p:cNvSpPr>
          <p:nvPr/>
        </p:nvSpPr>
        <p:spPr bwMode="auto">
          <a:xfrm>
            <a:off x="2590800" y="5638800"/>
            <a:ext cx="381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http://ita-intl.com/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859299"/>
            <a:ext cx="6477000" cy="23985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Agenda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sz="2400" smtClean="0">
                <a:ea typeface="ＭＳ Ｐゴシック" pitchFamily="34" charset="-128"/>
              </a:rPr>
              <a:t>0830 - Registration and Networking</a:t>
            </a:r>
          </a:p>
          <a:p>
            <a:r>
              <a:rPr lang="en-US" sz="2400" smtClean="0">
                <a:ea typeface="ＭＳ Ｐゴシック" pitchFamily="34" charset="-128"/>
              </a:rPr>
              <a:t>0900 - Kickoff</a:t>
            </a:r>
          </a:p>
          <a:p>
            <a:r>
              <a:rPr lang="en-US" sz="2400" smtClean="0">
                <a:ea typeface="ＭＳ Ｐゴシック" pitchFamily="34" charset="-128"/>
              </a:rPr>
              <a:t>0910 - GSA Presentation and Panel Remarks</a:t>
            </a:r>
          </a:p>
          <a:p>
            <a:r>
              <a:rPr lang="en-US" sz="2400" smtClean="0">
                <a:ea typeface="ＭＳ Ｐゴシック" pitchFamily="34" charset="-128"/>
              </a:rPr>
              <a:t>0940 - Government Contracting Officer Panel Remarks</a:t>
            </a:r>
          </a:p>
          <a:p>
            <a:r>
              <a:rPr lang="en-US" sz="2400" smtClean="0">
                <a:ea typeface="ＭＳ Ｐゴシック" pitchFamily="34" charset="-128"/>
              </a:rPr>
              <a:t>0950 - Industry Panel Remarks</a:t>
            </a:r>
          </a:p>
          <a:p>
            <a:r>
              <a:rPr lang="en-US" sz="2400" smtClean="0">
                <a:ea typeface="ＭＳ Ｐゴシック" pitchFamily="34" charset="-128"/>
              </a:rPr>
              <a:t>1015 - Break</a:t>
            </a:r>
          </a:p>
          <a:p>
            <a:r>
              <a:rPr lang="en-US" sz="2400" smtClean="0">
                <a:ea typeface="ＭＳ Ｐゴシック" pitchFamily="34" charset="-128"/>
              </a:rPr>
              <a:t>1045 - Panel/Audience Q&amp;A and Discussion</a:t>
            </a:r>
          </a:p>
          <a:p>
            <a:r>
              <a:rPr lang="en-US" sz="2400" smtClean="0">
                <a:ea typeface="ＭＳ Ｐゴシック" pitchFamily="34" charset="-128"/>
              </a:rPr>
              <a:t>1140 - Concluding Remarks</a:t>
            </a:r>
          </a:p>
          <a:p>
            <a:r>
              <a:rPr lang="en-US" sz="2400" smtClean="0">
                <a:ea typeface="ＭＳ Ｐゴシック" pitchFamily="34" charset="-128"/>
              </a:rPr>
              <a:t>1145 - Event  Concludes</a:t>
            </a:r>
          </a:p>
          <a:p>
            <a:endParaRPr lang="en-US" sz="240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Group 129"/>
          <p:cNvGrpSpPr>
            <a:grpSpLocks/>
          </p:cNvGrpSpPr>
          <p:nvPr/>
        </p:nvGrpSpPr>
        <p:grpSpPr bwMode="auto">
          <a:xfrm>
            <a:off x="457200" y="339725"/>
            <a:ext cx="8310563" cy="541338"/>
            <a:chOff x="192" y="192"/>
            <a:chExt cx="3924" cy="273"/>
          </a:xfrm>
        </p:grpSpPr>
        <p:sp>
          <p:nvSpPr>
            <p:cNvPr id="21512" name="Rectangle 112"/>
            <p:cNvSpPr>
              <a:spLocks noChangeArrowheads="1"/>
            </p:cNvSpPr>
            <p:nvPr/>
          </p:nvSpPr>
          <p:spPr bwMode="auto">
            <a:xfrm>
              <a:off x="192" y="321"/>
              <a:ext cx="3924" cy="144"/>
            </a:xfrm>
            <a:prstGeom prst="rect">
              <a:avLst/>
            </a:prstGeom>
            <a:solidFill>
              <a:srgbClr val="40417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1513" name="Text Box 113"/>
            <p:cNvSpPr txBox="1">
              <a:spLocks noChangeArrowheads="1"/>
            </p:cNvSpPr>
            <p:nvPr/>
          </p:nvSpPr>
          <p:spPr bwMode="auto">
            <a:xfrm>
              <a:off x="920" y="192"/>
              <a:ext cx="3160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000" b="1" i="1">
                  <a:latin typeface="Arial Narrow" pitchFamily="34" charset="0"/>
                </a:rPr>
                <a:t>TIDEWATER GOVERNMENT INDUSTRY COUNCIL                                 www.tasc-tgic.org</a:t>
              </a:r>
            </a:p>
          </p:txBody>
        </p:sp>
      </p:grpSp>
      <p:grpSp>
        <p:nvGrpSpPr>
          <p:cNvPr id="21506" name="Group 27"/>
          <p:cNvGrpSpPr>
            <a:grpSpLocks/>
          </p:cNvGrpSpPr>
          <p:nvPr/>
        </p:nvGrpSpPr>
        <p:grpSpPr bwMode="auto">
          <a:xfrm>
            <a:off x="457200" y="6111875"/>
            <a:ext cx="7959725" cy="515938"/>
            <a:chOff x="192" y="5393"/>
            <a:chExt cx="3691" cy="239"/>
          </a:xfrm>
        </p:grpSpPr>
        <p:grpSp>
          <p:nvGrpSpPr>
            <p:cNvPr id="21508" name="Group 33"/>
            <p:cNvGrpSpPr>
              <a:grpSpLocks/>
            </p:cNvGrpSpPr>
            <p:nvPr/>
          </p:nvGrpSpPr>
          <p:grpSpPr bwMode="auto">
            <a:xfrm>
              <a:off x="192" y="5546"/>
              <a:ext cx="3691" cy="86"/>
              <a:chOff x="190" y="2410"/>
              <a:chExt cx="3293" cy="99"/>
            </a:xfrm>
          </p:grpSpPr>
          <p:sp>
            <p:nvSpPr>
              <p:cNvPr id="21510" name="Rectangle 31"/>
              <p:cNvSpPr>
                <a:spLocks noChangeArrowheads="1"/>
              </p:cNvSpPr>
              <p:nvPr/>
            </p:nvSpPr>
            <p:spPr bwMode="auto">
              <a:xfrm>
                <a:off x="190" y="2410"/>
                <a:ext cx="3293" cy="99"/>
              </a:xfrm>
              <a:prstGeom prst="rect">
                <a:avLst/>
              </a:prstGeom>
              <a:solidFill>
                <a:srgbClr val="2B396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1511" name="Rectangle 32"/>
              <p:cNvSpPr>
                <a:spLocks noChangeArrowheads="1"/>
              </p:cNvSpPr>
              <p:nvPr/>
            </p:nvSpPr>
            <p:spPr bwMode="auto">
              <a:xfrm>
                <a:off x="190" y="2410"/>
                <a:ext cx="3293" cy="99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</p:grpSp>
        <p:sp>
          <p:nvSpPr>
            <p:cNvPr id="21509" name="Text Box 88"/>
            <p:cNvSpPr txBox="1">
              <a:spLocks noChangeArrowheads="1"/>
            </p:cNvSpPr>
            <p:nvPr/>
          </p:nvSpPr>
          <p:spPr bwMode="auto">
            <a:xfrm>
              <a:off x="199" y="5393"/>
              <a:ext cx="2470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en-US" sz="1100" b="1">
                <a:solidFill>
                  <a:srgbClr val="404178"/>
                </a:solidFill>
              </a:endParaRPr>
            </a:p>
          </p:txBody>
        </p:sp>
      </p:grpSp>
      <p:sp>
        <p:nvSpPr>
          <p:cNvPr id="21507" name="Rectangle 1"/>
          <p:cNvSpPr>
            <a:spLocks noChangeArrowheads="1"/>
          </p:cNvSpPr>
          <p:nvPr/>
        </p:nvSpPr>
        <p:spPr bwMode="auto">
          <a:xfrm>
            <a:off x="762000" y="2620963"/>
            <a:ext cx="762000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3200" b="1"/>
              <a:t>Mr. Todd Richards</a:t>
            </a:r>
          </a:p>
          <a:p>
            <a:pPr algn="ctr"/>
            <a:endParaRPr lang="en-US" altLang="en-US" sz="3200" b="1"/>
          </a:p>
          <a:p>
            <a:pPr algn="ctr"/>
            <a:r>
              <a:rPr lang="en-US" altLang="en-US" sz="3200" b="1" i="1"/>
              <a:t>GSA OASIS Program Manager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Group 129"/>
          <p:cNvGrpSpPr>
            <a:grpSpLocks/>
          </p:cNvGrpSpPr>
          <p:nvPr/>
        </p:nvGrpSpPr>
        <p:grpSpPr bwMode="auto">
          <a:xfrm>
            <a:off x="457200" y="339725"/>
            <a:ext cx="8310563" cy="541338"/>
            <a:chOff x="192" y="192"/>
            <a:chExt cx="3924" cy="273"/>
          </a:xfrm>
        </p:grpSpPr>
        <p:sp>
          <p:nvSpPr>
            <p:cNvPr id="23560" name="Rectangle 112"/>
            <p:cNvSpPr>
              <a:spLocks noChangeArrowheads="1"/>
            </p:cNvSpPr>
            <p:nvPr/>
          </p:nvSpPr>
          <p:spPr bwMode="auto">
            <a:xfrm>
              <a:off x="192" y="321"/>
              <a:ext cx="3924" cy="144"/>
            </a:xfrm>
            <a:prstGeom prst="rect">
              <a:avLst/>
            </a:prstGeom>
            <a:solidFill>
              <a:srgbClr val="40417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3561" name="Text Box 113"/>
            <p:cNvSpPr txBox="1">
              <a:spLocks noChangeArrowheads="1"/>
            </p:cNvSpPr>
            <p:nvPr/>
          </p:nvSpPr>
          <p:spPr bwMode="auto">
            <a:xfrm>
              <a:off x="920" y="192"/>
              <a:ext cx="3160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000" b="1" i="1">
                  <a:latin typeface="Arial Narrow" pitchFamily="34" charset="0"/>
                </a:rPr>
                <a:t>TIDEWATER GOVERNMENT INDUSTRY COUNCIL                                 www.tasc-tgic.org</a:t>
              </a:r>
            </a:p>
          </p:txBody>
        </p:sp>
      </p:grpSp>
      <p:grpSp>
        <p:nvGrpSpPr>
          <p:cNvPr id="23554" name="Group 27"/>
          <p:cNvGrpSpPr>
            <a:grpSpLocks/>
          </p:cNvGrpSpPr>
          <p:nvPr/>
        </p:nvGrpSpPr>
        <p:grpSpPr bwMode="auto">
          <a:xfrm>
            <a:off x="457200" y="6111875"/>
            <a:ext cx="7959725" cy="515938"/>
            <a:chOff x="192" y="5393"/>
            <a:chExt cx="3691" cy="239"/>
          </a:xfrm>
        </p:grpSpPr>
        <p:grpSp>
          <p:nvGrpSpPr>
            <p:cNvPr id="23556" name="Group 33"/>
            <p:cNvGrpSpPr>
              <a:grpSpLocks/>
            </p:cNvGrpSpPr>
            <p:nvPr/>
          </p:nvGrpSpPr>
          <p:grpSpPr bwMode="auto">
            <a:xfrm>
              <a:off x="192" y="5546"/>
              <a:ext cx="3691" cy="86"/>
              <a:chOff x="190" y="2410"/>
              <a:chExt cx="3293" cy="99"/>
            </a:xfrm>
          </p:grpSpPr>
          <p:sp>
            <p:nvSpPr>
              <p:cNvPr id="23558" name="Rectangle 31"/>
              <p:cNvSpPr>
                <a:spLocks noChangeArrowheads="1"/>
              </p:cNvSpPr>
              <p:nvPr/>
            </p:nvSpPr>
            <p:spPr bwMode="auto">
              <a:xfrm>
                <a:off x="190" y="2410"/>
                <a:ext cx="3293" cy="99"/>
              </a:xfrm>
              <a:prstGeom prst="rect">
                <a:avLst/>
              </a:prstGeom>
              <a:solidFill>
                <a:srgbClr val="2B396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3559" name="Rectangle 32"/>
              <p:cNvSpPr>
                <a:spLocks noChangeArrowheads="1"/>
              </p:cNvSpPr>
              <p:nvPr/>
            </p:nvSpPr>
            <p:spPr bwMode="auto">
              <a:xfrm>
                <a:off x="190" y="2410"/>
                <a:ext cx="3293" cy="99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</p:grpSp>
        <p:sp>
          <p:nvSpPr>
            <p:cNvPr id="23557" name="Text Box 88"/>
            <p:cNvSpPr txBox="1">
              <a:spLocks noChangeArrowheads="1"/>
            </p:cNvSpPr>
            <p:nvPr/>
          </p:nvSpPr>
          <p:spPr bwMode="auto">
            <a:xfrm>
              <a:off x="199" y="5393"/>
              <a:ext cx="2470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en-US" sz="1100" b="1">
                <a:solidFill>
                  <a:srgbClr val="404178"/>
                </a:solidFill>
              </a:endParaRPr>
            </a:p>
          </p:txBody>
        </p:sp>
      </p:grpSp>
      <p:sp>
        <p:nvSpPr>
          <p:cNvPr id="23555" name="Rectangle 1"/>
          <p:cNvSpPr>
            <a:spLocks noChangeArrowheads="1"/>
          </p:cNvSpPr>
          <p:nvPr/>
        </p:nvSpPr>
        <p:spPr bwMode="auto">
          <a:xfrm>
            <a:off x="304800" y="2133600"/>
            <a:ext cx="8534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3200" b="1" dirty="0"/>
              <a:t>GSA Panel</a:t>
            </a:r>
          </a:p>
          <a:p>
            <a:pPr algn="ctr"/>
            <a:endParaRPr lang="en-US" altLang="en-US" sz="2400" b="1" dirty="0"/>
          </a:p>
          <a:p>
            <a:pPr algn="ctr"/>
            <a:r>
              <a:rPr lang="en-US" altLang="en-US" sz="2400" b="1" dirty="0"/>
              <a:t>Mr. Jack </a:t>
            </a:r>
            <a:r>
              <a:rPr lang="en-US" altLang="en-US" sz="2400" b="1" dirty="0" smtClean="0"/>
              <a:t>Wise, GSA </a:t>
            </a:r>
            <a:r>
              <a:rPr lang="en-US" altLang="en-US" sz="2400" b="1" dirty="0"/>
              <a:t>Mid-Atlantic Region</a:t>
            </a:r>
          </a:p>
          <a:p>
            <a:pPr algn="ctr"/>
            <a:r>
              <a:rPr lang="en-US" altLang="en-US" sz="2400" b="1" dirty="0" smtClean="0"/>
              <a:t>Mr</a:t>
            </a:r>
            <a:r>
              <a:rPr lang="en-US" altLang="en-US" sz="2400" b="1" dirty="0"/>
              <a:t>. Mark </a:t>
            </a:r>
            <a:r>
              <a:rPr lang="en-US" altLang="en-US" sz="2400" b="1" dirty="0" err="1" smtClean="0"/>
              <a:t>Aucello</a:t>
            </a:r>
            <a:r>
              <a:rPr lang="en-US" altLang="en-US" sz="2400" b="1" dirty="0" smtClean="0"/>
              <a:t>, GSA Mid-Atlantic Region</a:t>
            </a:r>
            <a:endParaRPr lang="en-US" altLang="en-US" sz="2400" b="1" dirty="0"/>
          </a:p>
          <a:p>
            <a:pPr algn="ctr"/>
            <a:r>
              <a:rPr lang="en-US" altLang="en-US" sz="2400" b="1" dirty="0"/>
              <a:t>Mr. Mike </a:t>
            </a:r>
            <a:r>
              <a:rPr lang="en-US" altLang="en-US" sz="2400" b="1" dirty="0" smtClean="0"/>
              <a:t>Donaldson, GSA FEDSIM</a:t>
            </a:r>
            <a:endParaRPr lang="en-US" altLang="en-US" sz="2400" b="1" dirty="0"/>
          </a:p>
          <a:p>
            <a:pPr algn="ctr"/>
            <a:endParaRPr lang="en-US" altLang="en-US" sz="32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129"/>
          <p:cNvGrpSpPr>
            <a:grpSpLocks/>
          </p:cNvGrpSpPr>
          <p:nvPr/>
        </p:nvGrpSpPr>
        <p:grpSpPr bwMode="auto">
          <a:xfrm>
            <a:off x="457200" y="339725"/>
            <a:ext cx="8310563" cy="541338"/>
            <a:chOff x="192" y="192"/>
            <a:chExt cx="3924" cy="273"/>
          </a:xfrm>
        </p:grpSpPr>
        <p:sp>
          <p:nvSpPr>
            <p:cNvPr id="50179" name="Rectangle 112"/>
            <p:cNvSpPr>
              <a:spLocks noChangeArrowheads="1"/>
            </p:cNvSpPr>
            <p:nvPr/>
          </p:nvSpPr>
          <p:spPr bwMode="auto">
            <a:xfrm>
              <a:off x="192" y="321"/>
              <a:ext cx="3924" cy="144"/>
            </a:xfrm>
            <a:prstGeom prst="rect">
              <a:avLst/>
            </a:prstGeom>
            <a:solidFill>
              <a:srgbClr val="40417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50180" name="Text Box 113"/>
            <p:cNvSpPr txBox="1">
              <a:spLocks noChangeArrowheads="1"/>
            </p:cNvSpPr>
            <p:nvPr/>
          </p:nvSpPr>
          <p:spPr bwMode="auto">
            <a:xfrm>
              <a:off x="920" y="192"/>
              <a:ext cx="3160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000" b="1" i="1">
                  <a:latin typeface="Arial Narrow" pitchFamily="34" charset="0"/>
                </a:rPr>
                <a:t>TIDEWATER GOVERNMENT INDUSTRY COUNCIL                                 www.tasc-tgic.org</a:t>
              </a:r>
            </a:p>
          </p:txBody>
        </p:sp>
      </p:grpSp>
      <p:grpSp>
        <p:nvGrpSpPr>
          <p:cNvPr id="50181" name="Group 27"/>
          <p:cNvGrpSpPr>
            <a:grpSpLocks/>
          </p:cNvGrpSpPr>
          <p:nvPr/>
        </p:nvGrpSpPr>
        <p:grpSpPr bwMode="auto">
          <a:xfrm>
            <a:off x="457200" y="6111875"/>
            <a:ext cx="7959725" cy="515938"/>
            <a:chOff x="192" y="5393"/>
            <a:chExt cx="3691" cy="239"/>
          </a:xfrm>
        </p:grpSpPr>
        <p:grpSp>
          <p:nvGrpSpPr>
            <p:cNvPr id="50182" name="Group 33"/>
            <p:cNvGrpSpPr>
              <a:grpSpLocks/>
            </p:cNvGrpSpPr>
            <p:nvPr/>
          </p:nvGrpSpPr>
          <p:grpSpPr bwMode="auto">
            <a:xfrm>
              <a:off x="192" y="5546"/>
              <a:ext cx="3691" cy="86"/>
              <a:chOff x="190" y="2410"/>
              <a:chExt cx="3293" cy="99"/>
            </a:xfrm>
          </p:grpSpPr>
          <p:sp>
            <p:nvSpPr>
              <p:cNvPr id="50183" name="Rectangle 31"/>
              <p:cNvSpPr>
                <a:spLocks noChangeArrowheads="1"/>
              </p:cNvSpPr>
              <p:nvPr/>
            </p:nvSpPr>
            <p:spPr bwMode="auto">
              <a:xfrm>
                <a:off x="190" y="2410"/>
                <a:ext cx="3293" cy="99"/>
              </a:xfrm>
              <a:prstGeom prst="rect">
                <a:avLst/>
              </a:prstGeom>
              <a:solidFill>
                <a:srgbClr val="2B396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50184" name="Rectangle 32"/>
              <p:cNvSpPr>
                <a:spLocks noChangeArrowheads="1"/>
              </p:cNvSpPr>
              <p:nvPr/>
            </p:nvSpPr>
            <p:spPr bwMode="auto">
              <a:xfrm>
                <a:off x="190" y="2410"/>
                <a:ext cx="3293" cy="99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</p:grpSp>
        <p:sp>
          <p:nvSpPr>
            <p:cNvPr id="50185" name="Text Box 88"/>
            <p:cNvSpPr txBox="1">
              <a:spLocks noChangeArrowheads="1"/>
            </p:cNvSpPr>
            <p:nvPr/>
          </p:nvSpPr>
          <p:spPr bwMode="auto">
            <a:xfrm>
              <a:off x="199" y="5393"/>
              <a:ext cx="2470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en-US" sz="1100" b="1">
                <a:solidFill>
                  <a:srgbClr val="404178"/>
                </a:solidFill>
              </a:endParaRPr>
            </a:p>
          </p:txBody>
        </p:sp>
      </p:grpSp>
      <p:sp>
        <p:nvSpPr>
          <p:cNvPr id="50186" name="Rectangle 1"/>
          <p:cNvSpPr>
            <a:spLocks noChangeArrowheads="1"/>
          </p:cNvSpPr>
          <p:nvPr/>
        </p:nvSpPr>
        <p:spPr bwMode="auto">
          <a:xfrm>
            <a:off x="838200" y="2133600"/>
            <a:ext cx="7620000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Government Contracting Officer Panel</a:t>
            </a:r>
          </a:p>
          <a:p>
            <a:pPr algn="ctr"/>
            <a:endParaRPr lang="en-US" altLang="en-US" sz="3200" b="1" dirty="0">
              <a:solidFill>
                <a:schemeClr val="tx2"/>
              </a:solidFill>
            </a:endParaRPr>
          </a:p>
          <a:p>
            <a:pPr algn="ctr"/>
            <a:r>
              <a:rPr lang="en-US" altLang="en-US" sz="2400" b="1" dirty="0"/>
              <a:t>Ms. Amy Knight, U.S. Army MICC Ft. Eustis</a:t>
            </a:r>
            <a:br>
              <a:rPr lang="en-US" altLang="en-US" sz="2400" b="1" dirty="0"/>
            </a:br>
            <a:r>
              <a:rPr lang="en-US" altLang="en-US" sz="2400" b="1" dirty="0"/>
              <a:t>Mr. Ken Morris, U.S. Army MICC Ft. Eustis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129"/>
          <p:cNvGrpSpPr>
            <a:grpSpLocks/>
          </p:cNvGrpSpPr>
          <p:nvPr/>
        </p:nvGrpSpPr>
        <p:grpSpPr bwMode="auto">
          <a:xfrm>
            <a:off x="457200" y="339725"/>
            <a:ext cx="8310563" cy="541338"/>
            <a:chOff x="192" y="192"/>
            <a:chExt cx="3924" cy="273"/>
          </a:xfrm>
        </p:grpSpPr>
        <p:sp>
          <p:nvSpPr>
            <p:cNvPr id="48131" name="Rectangle 112"/>
            <p:cNvSpPr>
              <a:spLocks noChangeArrowheads="1"/>
            </p:cNvSpPr>
            <p:nvPr/>
          </p:nvSpPr>
          <p:spPr bwMode="auto">
            <a:xfrm>
              <a:off x="192" y="321"/>
              <a:ext cx="3924" cy="144"/>
            </a:xfrm>
            <a:prstGeom prst="rect">
              <a:avLst/>
            </a:prstGeom>
            <a:solidFill>
              <a:srgbClr val="40417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48132" name="Text Box 113"/>
            <p:cNvSpPr txBox="1">
              <a:spLocks noChangeArrowheads="1"/>
            </p:cNvSpPr>
            <p:nvPr/>
          </p:nvSpPr>
          <p:spPr bwMode="auto">
            <a:xfrm>
              <a:off x="920" y="192"/>
              <a:ext cx="3160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000" b="1" i="1">
                  <a:latin typeface="Arial Narrow" pitchFamily="34" charset="0"/>
                </a:rPr>
                <a:t>TIDEWATER GOVERNMENT INDUSTRY COUNCIL                                 www.tasc-tgic.org</a:t>
              </a:r>
            </a:p>
          </p:txBody>
        </p:sp>
      </p:grpSp>
      <p:grpSp>
        <p:nvGrpSpPr>
          <p:cNvPr id="48133" name="Group 27"/>
          <p:cNvGrpSpPr>
            <a:grpSpLocks/>
          </p:cNvGrpSpPr>
          <p:nvPr/>
        </p:nvGrpSpPr>
        <p:grpSpPr bwMode="auto">
          <a:xfrm>
            <a:off x="457200" y="6111875"/>
            <a:ext cx="7959725" cy="515938"/>
            <a:chOff x="192" y="5393"/>
            <a:chExt cx="3691" cy="239"/>
          </a:xfrm>
        </p:grpSpPr>
        <p:grpSp>
          <p:nvGrpSpPr>
            <p:cNvPr id="48134" name="Group 33"/>
            <p:cNvGrpSpPr>
              <a:grpSpLocks/>
            </p:cNvGrpSpPr>
            <p:nvPr/>
          </p:nvGrpSpPr>
          <p:grpSpPr bwMode="auto">
            <a:xfrm>
              <a:off x="192" y="5546"/>
              <a:ext cx="3691" cy="86"/>
              <a:chOff x="190" y="2410"/>
              <a:chExt cx="3293" cy="99"/>
            </a:xfrm>
          </p:grpSpPr>
          <p:sp>
            <p:nvSpPr>
              <p:cNvPr id="48135" name="Rectangle 31"/>
              <p:cNvSpPr>
                <a:spLocks noChangeArrowheads="1"/>
              </p:cNvSpPr>
              <p:nvPr/>
            </p:nvSpPr>
            <p:spPr bwMode="auto">
              <a:xfrm>
                <a:off x="190" y="2410"/>
                <a:ext cx="3293" cy="99"/>
              </a:xfrm>
              <a:prstGeom prst="rect">
                <a:avLst/>
              </a:prstGeom>
              <a:solidFill>
                <a:srgbClr val="2B396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48136" name="Rectangle 32"/>
              <p:cNvSpPr>
                <a:spLocks noChangeArrowheads="1"/>
              </p:cNvSpPr>
              <p:nvPr/>
            </p:nvSpPr>
            <p:spPr bwMode="auto">
              <a:xfrm>
                <a:off x="190" y="2410"/>
                <a:ext cx="3293" cy="99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</p:grpSp>
        <p:sp>
          <p:nvSpPr>
            <p:cNvPr id="48137" name="Text Box 88"/>
            <p:cNvSpPr txBox="1">
              <a:spLocks noChangeArrowheads="1"/>
            </p:cNvSpPr>
            <p:nvPr/>
          </p:nvSpPr>
          <p:spPr bwMode="auto">
            <a:xfrm>
              <a:off x="199" y="5393"/>
              <a:ext cx="2470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en-US" sz="1100" b="1">
                <a:solidFill>
                  <a:srgbClr val="404178"/>
                </a:solidFill>
              </a:endParaRPr>
            </a:p>
          </p:txBody>
        </p:sp>
      </p:grpSp>
      <p:sp>
        <p:nvSpPr>
          <p:cNvPr id="48138" name="Rectangle 1"/>
          <p:cNvSpPr>
            <a:spLocks noChangeArrowheads="1"/>
          </p:cNvSpPr>
          <p:nvPr/>
        </p:nvSpPr>
        <p:spPr bwMode="auto">
          <a:xfrm>
            <a:off x="304800" y="2133600"/>
            <a:ext cx="853440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tx2"/>
                </a:solidFill>
              </a:rPr>
              <a:t>Industry Panel</a:t>
            </a:r>
            <a:endParaRPr lang="en-US" altLang="en-US" sz="3200" b="1"/>
          </a:p>
          <a:p>
            <a:pPr algn="ctr"/>
            <a:endParaRPr lang="en-US" altLang="en-US" sz="2400" b="1"/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2400" b="1"/>
              <a:t>Mr. Chris Bishop, ManTech International</a:t>
            </a: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2400" b="1"/>
              <a:t>Mr. James Flatley, Linxx Global Solutions</a:t>
            </a: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2400" b="1"/>
              <a:t>Mr. Mike Melo, ITA International</a:t>
            </a: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2400" b="1"/>
              <a:t>Ms. Heather Mori, Camber Corporation</a:t>
            </a:r>
            <a:endParaRPr lang="en-US" altLang="en-US" sz="2400" b="1"/>
          </a:p>
          <a:p>
            <a:pPr algn="ctr"/>
            <a:endParaRPr lang="en-US" altLang="en-US" sz="3200" b="1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Break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94834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Panel/ Audience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Q&amp;A/Discussion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804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</TotalTime>
  <Words>343</Words>
  <Application>Microsoft Macintosh PowerPoint</Application>
  <PresentationFormat>On-screen Show (4:3)</PresentationFormat>
  <Paragraphs>56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PowerPoint Presentation</vt:lpstr>
      <vt:lpstr>PowerPoint Presentation</vt:lpstr>
      <vt:lpstr>Agenda</vt:lpstr>
      <vt:lpstr>PowerPoint Presentation</vt:lpstr>
      <vt:lpstr>PowerPoint Presentation</vt:lpstr>
      <vt:lpstr>PowerPoint Presentation</vt:lpstr>
      <vt:lpstr>PowerPoint Presentation</vt:lpstr>
      <vt:lpstr>Break</vt:lpstr>
      <vt:lpstr>Panel/ Audience   Q&amp;A/Discussion</vt:lpstr>
    </vt:vector>
  </TitlesOfParts>
  <Company>Quality Technical Services,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rachel_miller</dc:creator>
  <cp:lastModifiedBy>Al and Susan Diaz</cp:lastModifiedBy>
  <cp:revision>166</cp:revision>
  <cp:lastPrinted>2012-01-05T22:25:06Z</cp:lastPrinted>
  <dcterms:created xsi:type="dcterms:W3CDTF">2004-06-03T21:19:36Z</dcterms:created>
  <dcterms:modified xsi:type="dcterms:W3CDTF">2015-10-27T23:53:38Z</dcterms:modified>
</cp:coreProperties>
</file>