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59"/>
  </p:notesMasterIdLst>
  <p:handoutMasterIdLst>
    <p:handoutMasterId r:id="rId60"/>
  </p:handoutMasterIdLst>
  <p:sldIdLst>
    <p:sldId id="256" r:id="rId2"/>
    <p:sldId id="257" r:id="rId3"/>
    <p:sldId id="258" r:id="rId4"/>
    <p:sldId id="259" r:id="rId5"/>
    <p:sldId id="260" r:id="rId6"/>
    <p:sldId id="261" r:id="rId7"/>
    <p:sldId id="262" r:id="rId8"/>
    <p:sldId id="263" r:id="rId9"/>
    <p:sldId id="264" r:id="rId10"/>
    <p:sldId id="312"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13" r:id="rId55"/>
    <p:sldId id="308" r:id="rId56"/>
    <p:sldId id="310" r:id="rId57"/>
    <p:sldId id="311" r:id="rId58"/>
  </p:sldIdLst>
  <p:sldSz cx="9144000" cy="6858000" type="screen4x3"/>
  <p:notesSz cx="6934200" cy="92329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3C1A"/>
    <a:srgbClr val="D6492A"/>
    <a:srgbClr val="8E8F8F"/>
    <a:srgbClr val="333399"/>
    <a:srgbClr val="A50021"/>
    <a:srgbClr val="8000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1" autoAdjust="0"/>
    <p:restoredTop sz="94660"/>
  </p:normalViewPr>
  <p:slideViewPr>
    <p:cSldViewPr>
      <p:cViewPr varScale="1">
        <p:scale>
          <a:sx n="52" d="100"/>
          <a:sy n="52" d="100"/>
        </p:scale>
        <p:origin x="108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4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0578" name="Rectangle 2"/>
          <p:cNvSpPr>
            <a:spLocks noGrp="1" noChangeArrowheads="1"/>
          </p:cNvSpPr>
          <p:nvPr>
            <p:ph type="hdr" sz="quarter"/>
          </p:nvPr>
        </p:nvSpPr>
        <p:spPr bwMode="auto">
          <a:xfrm>
            <a:off x="0" y="0"/>
            <a:ext cx="3005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0579" name="Rectangle 3"/>
          <p:cNvSpPr>
            <a:spLocks noGrp="1" noChangeArrowheads="1"/>
          </p:cNvSpPr>
          <p:nvPr>
            <p:ph type="dt" sz="quarter" idx="1"/>
          </p:nvPr>
        </p:nvSpPr>
        <p:spPr bwMode="auto">
          <a:xfrm>
            <a:off x="3927475" y="0"/>
            <a:ext cx="3005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fld id="{E27F1A2D-7B9B-4538-9684-EE7072F8B577}" type="datetime1">
              <a:rPr lang="en-US"/>
              <a:pPr>
                <a:defRPr/>
              </a:pPr>
              <a:t>6/20/2018</a:t>
            </a:fld>
            <a:endParaRPr lang="en-US" dirty="0"/>
          </a:p>
        </p:txBody>
      </p:sp>
      <p:sp>
        <p:nvSpPr>
          <p:cNvPr id="280580" name="Rectangle 4"/>
          <p:cNvSpPr>
            <a:spLocks noGrp="1" noChangeArrowheads="1"/>
          </p:cNvSpPr>
          <p:nvPr>
            <p:ph type="ftr" sz="quarter" idx="2"/>
          </p:nvPr>
        </p:nvSpPr>
        <p:spPr bwMode="auto">
          <a:xfrm>
            <a:off x="0" y="8769350"/>
            <a:ext cx="3005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0581" name="Rectangle 5"/>
          <p:cNvSpPr>
            <a:spLocks noGrp="1" noChangeArrowheads="1"/>
          </p:cNvSpPr>
          <p:nvPr>
            <p:ph type="sldNum" sz="quarter" idx="3"/>
          </p:nvPr>
        </p:nvSpPr>
        <p:spPr bwMode="auto">
          <a:xfrm>
            <a:off x="3927475" y="8769350"/>
            <a:ext cx="3005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CA40FB36-395E-47F2-B1F9-F8A489C4BC1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bwMode="auto">
          <a:xfrm>
            <a:off x="1158875" y="692150"/>
            <a:ext cx="4616450" cy="3462338"/>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xfrm>
            <a:off x="693738" y="4386263"/>
            <a:ext cx="5546725" cy="41544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271" y="2129731"/>
            <a:ext cx="7773458" cy="1470422"/>
          </a:xfrm>
        </p:spPr>
        <p:txBody>
          <a:bodyPr/>
          <a:lstStyle/>
          <a:p>
            <a:r>
              <a:rPr lang="en-US"/>
              <a:t>Click to edit Master title style</a:t>
            </a:r>
          </a:p>
        </p:txBody>
      </p:sp>
      <p:sp>
        <p:nvSpPr>
          <p:cNvPr id="3" name="Subtitle 2"/>
          <p:cNvSpPr>
            <a:spLocks noGrp="1"/>
          </p:cNvSpPr>
          <p:nvPr>
            <p:ph type="subTitle" idx="1"/>
          </p:nvPr>
        </p:nvSpPr>
        <p:spPr>
          <a:xfrm>
            <a:off x="1371866" y="3885904"/>
            <a:ext cx="6400271" cy="1753195"/>
          </a:xfrm>
        </p:spPr>
        <p:txBody>
          <a:bodyPr/>
          <a:lstStyle>
            <a:lvl1pPr marL="0" indent="0" algn="ctr">
              <a:buNone/>
              <a:defRPr/>
            </a:lvl1pPr>
            <a:lvl2pPr marL="400030" indent="0" algn="ctr">
              <a:buNone/>
              <a:defRPr/>
            </a:lvl2pPr>
            <a:lvl3pPr marL="800060" indent="0" algn="ctr">
              <a:buNone/>
              <a:defRPr/>
            </a:lvl3pPr>
            <a:lvl4pPr marL="1200090" indent="0" algn="ctr">
              <a:buNone/>
              <a:defRPr/>
            </a:lvl4pPr>
            <a:lvl5pPr marL="1600120" indent="0" algn="ctr">
              <a:buNone/>
              <a:defRPr/>
            </a:lvl5pPr>
            <a:lvl6pPr marL="2000150" indent="0" algn="ctr">
              <a:buNone/>
              <a:defRPr/>
            </a:lvl6pPr>
            <a:lvl7pPr marL="2400180" indent="0" algn="ctr">
              <a:buNone/>
              <a:defRPr/>
            </a:lvl7pPr>
            <a:lvl8pPr marL="2800210" indent="0" algn="ctr">
              <a:buNone/>
              <a:defRPr/>
            </a:lvl8pPr>
            <a:lvl9pPr marL="3200240" indent="0" algn="ctr">
              <a:buNone/>
              <a:defRPr/>
            </a:lvl9pPr>
          </a:lstStyle>
          <a:p>
            <a:r>
              <a:rPr lang="en-US"/>
              <a:t>Click to edit Master subtitle style</a:t>
            </a:r>
          </a:p>
        </p:txBody>
      </p:sp>
    </p:spTree>
    <p:extLst>
      <p:ext uri="{BB962C8B-B14F-4D97-AF65-F5344CB8AC3E}">
        <p14:creationId xmlns:p14="http://schemas.microsoft.com/office/powerpoint/2010/main" val="4029400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hangingPunct="0">
              <a:defRPr>
                <a:latin typeface="Times New Roman" pitchFamily="18" charset="0"/>
              </a:defRPr>
            </a:lvl1pPr>
          </a:lstStyle>
          <a:p>
            <a:pPr>
              <a:defRPr/>
            </a:pPr>
            <a:endParaRPr lang="en-US"/>
          </a:p>
        </p:txBody>
      </p:sp>
      <p:sp>
        <p:nvSpPr>
          <p:cNvPr id="5" name="Footer Placeholder 4"/>
          <p:cNvSpPr>
            <a:spLocks noGrp="1"/>
          </p:cNvSpPr>
          <p:nvPr>
            <p:ph type="ftr" sz="quarter" idx="11"/>
          </p:nvPr>
        </p:nvSpPr>
        <p:spPr/>
        <p:txBody>
          <a:bodyPr/>
          <a:lstStyle>
            <a:lvl1pPr eaLnBrk="0" hangingPunct="0">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5128D5E6-9A5D-4AC7-B456-9D2FD87CF86E}" type="slidenum">
              <a:rPr lang="en-US" altLang="en-US"/>
              <a:pPr>
                <a:defRPr/>
              </a:pPr>
              <a:t>‹#›</a:t>
            </a:fld>
            <a:endParaRPr lang="en-US" altLang="en-US"/>
          </a:p>
        </p:txBody>
      </p:sp>
    </p:spTree>
    <p:extLst>
      <p:ext uri="{BB962C8B-B14F-4D97-AF65-F5344CB8AC3E}">
        <p14:creationId xmlns:p14="http://schemas.microsoft.com/office/powerpoint/2010/main" val="562108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137" y="275334"/>
            <a:ext cx="2057135" cy="58504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730" y="275334"/>
            <a:ext cx="6044407" cy="58504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hangingPunct="0">
              <a:defRPr>
                <a:latin typeface="Times New Roman" pitchFamily="18" charset="0"/>
              </a:defRPr>
            </a:lvl1pPr>
          </a:lstStyle>
          <a:p>
            <a:pPr>
              <a:defRPr/>
            </a:pPr>
            <a:endParaRPr lang="en-US"/>
          </a:p>
        </p:txBody>
      </p:sp>
      <p:sp>
        <p:nvSpPr>
          <p:cNvPr id="5" name="Footer Placeholder 4"/>
          <p:cNvSpPr>
            <a:spLocks noGrp="1"/>
          </p:cNvSpPr>
          <p:nvPr>
            <p:ph type="ftr" sz="quarter" idx="11"/>
          </p:nvPr>
        </p:nvSpPr>
        <p:spPr/>
        <p:txBody>
          <a:bodyPr/>
          <a:lstStyle>
            <a:lvl1pPr eaLnBrk="0" hangingPunct="0">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8EBE80E7-32CA-4DC5-AEFB-1611F2CE14FC}" type="slidenum">
              <a:rPr lang="en-US" altLang="en-US"/>
              <a:pPr>
                <a:defRPr/>
              </a:pPr>
              <a:t>‹#›</a:t>
            </a:fld>
            <a:endParaRPr lang="en-US" altLang="en-US"/>
          </a:p>
        </p:txBody>
      </p:sp>
    </p:spTree>
    <p:extLst>
      <p:ext uri="{BB962C8B-B14F-4D97-AF65-F5344CB8AC3E}">
        <p14:creationId xmlns:p14="http://schemas.microsoft.com/office/powerpoint/2010/main" val="882644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729" y="275333"/>
            <a:ext cx="8228542" cy="1143000"/>
          </a:xfrm>
        </p:spPr>
        <p:txBody>
          <a:bodyPr/>
          <a:lstStyle/>
          <a:p>
            <a:r>
              <a:rPr lang="en-US"/>
              <a:t>Click to edit Master title style</a:t>
            </a:r>
          </a:p>
        </p:txBody>
      </p:sp>
      <p:sp>
        <p:nvSpPr>
          <p:cNvPr id="3" name="ClipArt Placeholder 2"/>
          <p:cNvSpPr>
            <a:spLocks noGrp="1"/>
          </p:cNvSpPr>
          <p:nvPr>
            <p:ph type="clipArt" sz="half" idx="1"/>
          </p:nvPr>
        </p:nvSpPr>
        <p:spPr>
          <a:xfrm>
            <a:off x="457731" y="1599904"/>
            <a:ext cx="4050771" cy="4525863"/>
          </a:xfrm>
        </p:spPr>
        <p:txBody>
          <a:bodyPr/>
          <a:lstStyle/>
          <a:p>
            <a:pPr lvl="0"/>
            <a:endParaRPr lang="en-US" noProof="0" dirty="0"/>
          </a:p>
        </p:txBody>
      </p:sp>
      <p:sp>
        <p:nvSpPr>
          <p:cNvPr id="4" name="Text Placeholder 3"/>
          <p:cNvSpPr>
            <a:spLocks noGrp="1"/>
          </p:cNvSpPr>
          <p:nvPr>
            <p:ph type="body" sz="half" idx="2"/>
          </p:nvPr>
        </p:nvSpPr>
        <p:spPr>
          <a:xfrm>
            <a:off x="4635501" y="1599904"/>
            <a:ext cx="4050771" cy="4525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hangingPunct="0">
              <a:defRPr>
                <a:latin typeface="Times New Roman" pitchFamily="18" charset="0"/>
              </a:defRPr>
            </a:lvl1pPr>
          </a:lstStyle>
          <a:p>
            <a:pPr>
              <a:defRPr/>
            </a:pPr>
            <a:endParaRPr lang="en-US"/>
          </a:p>
        </p:txBody>
      </p:sp>
      <p:sp>
        <p:nvSpPr>
          <p:cNvPr id="6" name="Footer Placeholder 5"/>
          <p:cNvSpPr>
            <a:spLocks noGrp="1"/>
          </p:cNvSpPr>
          <p:nvPr>
            <p:ph type="ftr" sz="quarter" idx="11"/>
          </p:nvPr>
        </p:nvSpPr>
        <p:spPr/>
        <p:txBody>
          <a:bodyPr/>
          <a:lstStyle>
            <a:lvl1pPr eaLnBrk="0" hangingPunct="0">
              <a:defRPr>
                <a:latin typeface="Times New Roman" pitchFamily="18"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259C072C-A670-4C35-8E68-81E377F07FE1}" type="slidenum">
              <a:rPr lang="en-US" altLang="en-US"/>
              <a:pPr>
                <a:defRPr/>
              </a:pPr>
              <a:t>‹#›</a:t>
            </a:fld>
            <a:endParaRPr lang="en-US" altLang="en-US"/>
          </a:p>
        </p:txBody>
      </p:sp>
    </p:spTree>
    <p:extLst>
      <p:ext uri="{BB962C8B-B14F-4D97-AF65-F5344CB8AC3E}">
        <p14:creationId xmlns:p14="http://schemas.microsoft.com/office/powerpoint/2010/main" val="3050988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hangingPunct="0">
              <a:defRPr>
                <a:latin typeface="Times New Roman" pitchFamily="18" charset="0"/>
              </a:defRPr>
            </a:lvl1pPr>
          </a:lstStyle>
          <a:p>
            <a:pPr>
              <a:defRPr/>
            </a:pPr>
            <a:endParaRPr lang="en-US"/>
          </a:p>
        </p:txBody>
      </p:sp>
      <p:sp>
        <p:nvSpPr>
          <p:cNvPr id="5" name="Footer Placeholder 4"/>
          <p:cNvSpPr>
            <a:spLocks noGrp="1"/>
          </p:cNvSpPr>
          <p:nvPr>
            <p:ph type="ftr" sz="quarter" idx="11"/>
          </p:nvPr>
        </p:nvSpPr>
        <p:spPr/>
        <p:txBody>
          <a:bodyPr/>
          <a:lstStyle>
            <a:lvl1pPr eaLnBrk="0" hangingPunct="0">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5C8CB306-C1CC-4C05-A3C0-CF4674719165}" type="slidenum">
              <a:rPr lang="en-US" altLang="en-US"/>
              <a:pPr>
                <a:defRPr/>
              </a:pPr>
              <a:t>‹#›</a:t>
            </a:fld>
            <a:endParaRPr lang="en-US" altLang="en-US"/>
          </a:p>
        </p:txBody>
      </p:sp>
    </p:spTree>
    <p:extLst>
      <p:ext uri="{BB962C8B-B14F-4D97-AF65-F5344CB8AC3E}">
        <p14:creationId xmlns:p14="http://schemas.microsoft.com/office/powerpoint/2010/main" val="531945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801"/>
            <a:ext cx="7772136" cy="1361777"/>
          </a:xfrm>
        </p:spPr>
        <p:txBody>
          <a:bodyPr anchor="t"/>
          <a:lstStyle>
            <a:lvl1pPr algn="l">
              <a:defRPr sz="3500" b="1" cap="all"/>
            </a:lvl1pPr>
          </a:lstStyle>
          <a:p>
            <a:r>
              <a:rPr lang="en-US"/>
              <a:t>Click to edit Master title style</a:t>
            </a:r>
          </a:p>
        </p:txBody>
      </p:sp>
      <p:sp>
        <p:nvSpPr>
          <p:cNvPr id="3" name="Text Placeholder 2"/>
          <p:cNvSpPr>
            <a:spLocks noGrp="1"/>
          </p:cNvSpPr>
          <p:nvPr>
            <p:ph type="body" idx="1"/>
          </p:nvPr>
        </p:nvSpPr>
        <p:spPr>
          <a:xfrm>
            <a:off x="722314" y="2906613"/>
            <a:ext cx="7772136" cy="1500188"/>
          </a:xfrm>
        </p:spPr>
        <p:txBody>
          <a:bodyPr anchor="b"/>
          <a:lstStyle>
            <a:lvl1pPr marL="0" indent="0">
              <a:buNone/>
              <a:defRPr sz="1800"/>
            </a:lvl1pPr>
            <a:lvl2pPr marL="400030" indent="0">
              <a:buNone/>
              <a:defRPr sz="1600"/>
            </a:lvl2pPr>
            <a:lvl3pPr marL="800060" indent="0">
              <a:buNone/>
              <a:defRPr sz="1400"/>
            </a:lvl3pPr>
            <a:lvl4pPr marL="1200090" indent="0">
              <a:buNone/>
              <a:defRPr sz="1200"/>
            </a:lvl4pPr>
            <a:lvl5pPr marL="1600120" indent="0">
              <a:buNone/>
              <a:defRPr sz="1200"/>
            </a:lvl5pPr>
            <a:lvl6pPr marL="2000150" indent="0">
              <a:buNone/>
              <a:defRPr sz="1200"/>
            </a:lvl6pPr>
            <a:lvl7pPr marL="2400180" indent="0">
              <a:buNone/>
              <a:defRPr sz="1200"/>
            </a:lvl7pPr>
            <a:lvl8pPr marL="2800210" indent="0">
              <a:buNone/>
              <a:defRPr sz="1200"/>
            </a:lvl8pPr>
            <a:lvl9pPr marL="3200240" indent="0">
              <a:buNone/>
              <a:defRPr sz="1200"/>
            </a:lvl9pPr>
          </a:lstStyle>
          <a:p>
            <a:pPr lvl="0"/>
            <a:r>
              <a:rPr lang="en-US"/>
              <a:t>Click to edit Master text styles</a:t>
            </a:r>
          </a:p>
        </p:txBody>
      </p:sp>
      <p:sp>
        <p:nvSpPr>
          <p:cNvPr id="4" name="Date Placeholder 3"/>
          <p:cNvSpPr>
            <a:spLocks noGrp="1"/>
          </p:cNvSpPr>
          <p:nvPr>
            <p:ph type="dt" sz="half" idx="10"/>
          </p:nvPr>
        </p:nvSpPr>
        <p:spPr/>
        <p:txBody>
          <a:bodyPr/>
          <a:lstStyle>
            <a:lvl1pPr eaLnBrk="0" hangingPunct="0">
              <a:defRPr>
                <a:latin typeface="Times New Roman" pitchFamily="18" charset="0"/>
              </a:defRPr>
            </a:lvl1pPr>
          </a:lstStyle>
          <a:p>
            <a:pPr>
              <a:defRPr/>
            </a:pPr>
            <a:endParaRPr lang="en-US"/>
          </a:p>
        </p:txBody>
      </p:sp>
      <p:sp>
        <p:nvSpPr>
          <p:cNvPr id="5" name="Footer Placeholder 4"/>
          <p:cNvSpPr>
            <a:spLocks noGrp="1"/>
          </p:cNvSpPr>
          <p:nvPr>
            <p:ph type="ftr" sz="quarter" idx="11"/>
          </p:nvPr>
        </p:nvSpPr>
        <p:spPr/>
        <p:txBody>
          <a:bodyPr/>
          <a:lstStyle>
            <a:lvl1pPr eaLnBrk="0" hangingPunct="0">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63831A2D-30D7-4E95-B7AC-555EE417B5C1}" type="slidenum">
              <a:rPr lang="en-US" altLang="en-US"/>
              <a:pPr>
                <a:defRPr/>
              </a:pPr>
              <a:t>‹#›</a:t>
            </a:fld>
            <a:endParaRPr lang="en-US" altLang="en-US"/>
          </a:p>
        </p:txBody>
      </p:sp>
    </p:spTree>
    <p:extLst>
      <p:ext uri="{BB962C8B-B14F-4D97-AF65-F5344CB8AC3E}">
        <p14:creationId xmlns:p14="http://schemas.microsoft.com/office/powerpoint/2010/main" val="3273822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731" y="1599904"/>
            <a:ext cx="4050771" cy="4525863"/>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35501" y="1599904"/>
            <a:ext cx="4050771" cy="4525863"/>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hangingPunct="0">
              <a:defRPr>
                <a:latin typeface="Times New Roman" pitchFamily="18" charset="0"/>
              </a:defRPr>
            </a:lvl1pPr>
          </a:lstStyle>
          <a:p>
            <a:pPr>
              <a:defRPr/>
            </a:pPr>
            <a:endParaRPr lang="en-US"/>
          </a:p>
        </p:txBody>
      </p:sp>
      <p:sp>
        <p:nvSpPr>
          <p:cNvPr id="6" name="Footer Placeholder 5"/>
          <p:cNvSpPr>
            <a:spLocks noGrp="1"/>
          </p:cNvSpPr>
          <p:nvPr>
            <p:ph type="ftr" sz="quarter" idx="11"/>
          </p:nvPr>
        </p:nvSpPr>
        <p:spPr/>
        <p:txBody>
          <a:bodyPr/>
          <a:lstStyle>
            <a:lvl1pPr eaLnBrk="0" hangingPunct="0">
              <a:defRPr>
                <a:latin typeface="Times New Roman" pitchFamily="18"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FB1C1922-9ED2-4143-A64E-9BF17837C39D}" type="slidenum">
              <a:rPr lang="en-US" altLang="en-US"/>
              <a:pPr>
                <a:defRPr/>
              </a:pPr>
              <a:t>‹#›</a:t>
            </a:fld>
            <a:endParaRPr lang="en-US" altLang="en-US"/>
          </a:p>
        </p:txBody>
      </p:sp>
    </p:spTree>
    <p:extLst>
      <p:ext uri="{BB962C8B-B14F-4D97-AF65-F5344CB8AC3E}">
        <p14:creationId xmlns:p14="http://schemas.microsoft.com/office/powerpoint/2010/main" val="1090386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729" y="1534420"/>
            <a:ext cx="4040188" cy="639961"/>
          </a:xfrm>
        </p:spPr>
        <p:txBody>
          <a:bodyPr anchor="b"/>
          <a:lstStyle>
            <a:lvl1pPr marL="0" indent="0">
              <a:buNone/>
              <a:defRPr sz="2100" b="1"/>
            </a:lvl1pPr>
            <a:lvl2pPr marL="400030" indent="0">
              <a:buNone/>
              <a:defRPr sz="1800" b="1"/>
            </a:lvl2pPr>
            <a:lvl3pPr marL="800060" indent="0">
              <a:buNone/>
              <a:defRPr sz="1600" b="1"/>
            </a:lvl3pPr>
            <a:lvl4pPr marL="1200090" indent="0">
              <a:buNone/>
              <a:defRPr sz="1400" b="1"/>
            </a:lvl4pPr>
            <a:lvl5pPr marL="1600120" indent="0">
              <a:buNone/>
              <a:defRPr sz="1400" b="1"/>
            </a:lvl5pPr>
            <a:lvl6pPr marL="2000150" indent="0">
              <a:buNone/>
              <a:defRPr sz="1400" b="1"/>
            </a:lvl6pPr>
            <a:lvl7pPr marL="2400180" indent="0">
              <a:buNone/>
              <a:defRPr sz="1400" b="1"/>
            </a:lvl7pPr>
            <a:lvl8pPr marL="2800210" indent="0">
              <a:buNone/>
              <a:defRPr sz="1400" b="1"/>
            </a:lvl8pPr>
            <a:lvl9pPr marL="3200240" indent="0">
              <a:buNone/>
              <a:defRPr sz="1400" b="1"/>
            </a:lvl9pPr>
          </a:lstStyle>
          <a:p>
            <a:pPr lvl="0"/>
            <a:r>
              <a:rPr lang="en-US"/>
              <a:t>Click to edit Master text styles</a:t>
            </a:r>
          </a:p>
        </p:txBody>
      </p:sp>
      <p:sp>
        <p:nvSpPr>
          <p:cNvPr id="4" name="Content Placeholder 3"/>
          <p:cNvSpPr>
            <a:spLocks noGrp="1"/>
          </p:cNvSpPr>
          <p:nvPr>
            <p:ph sz="half" idx="2"/>
          </p:nvPr>
        </p:nvSpPr>
        <p:spPr>
          <a:xfrm>
            <a:off x="457729" y="2174380"/>
            <a:ext cx="4040188" cy="3951386"/>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4761" y="1534420"/>
            <a:ext cx="4041510" cy="639961"/>
          </a:xfrm>
        </p:spPr>
        <p:txBody>
          <a:bodyPr anchor="b"/>
          <a:lstStyle>
            <a:lvl1pPr marL="0" indent="0">
              <a:buNone/>
              <a:defRPr sz="2100" b="1"/>
            </a:lvl1pPr>
            <a:lvl2pPr marL="400030" indent="0">
              <a:buNone/>
              <a:defRPr sz="1800" b="1"/>
            </a:lvl2pPr>
            <a:lvl3pPr marL="800060" indent="0">
              <a:buNone/>
              <a:defRPr sz="1600" b="1"/>
            </a:lvl3pPr>
            <a:lvl4pPr marL="1200090" indent="0">
              <a:buNone/>
              <a:defRPr sz="1400" b="1"/>
            </a:lvl4pPr>
            <a:lvl5pPr marL="1600120" indent="0">
              <a:buNone/>
              <a:defRPr sz="1400" b="1"/>
            </a:lvl5pPr>
            <a:lvl6pPr marL="2000150" indent="0">
              <a:buNone/>
              <a:defRPr sz="1400" b="1"/>
            </a:lvl6pPr>
            <a:lvl7pPr marL="2400180" indent="0">
              <a:buNone/>
              <a:defRPr sz="1400" b="1"/>
            </a:lvl7pPr>
            <a:lvl8pPr marL="2800210" indent="0">
              <a:buNone/>
              <a:defRPr sz="1400" b="1"/>
            </a:lvl8pPr>
            <a:lvl9pPr marL="3200240" indent="0">
              <a:buNone/>
              <a:defRPr sz="1400" b="1"/>
            </a:lvl9pPr>
          </a:lstStyle>
          <a:p>
            <a:pPr lvl="0"/>
            <a:r>
              <a:rPr lang="en-US"/>
              <a:t>Click to edit Master text styles</a:t>
            </a:r>
          </a:p>
        </p:txBody>
      </p:sp>
      <p:sp>
        <p:nvSpPr>
          <p:cNvPr id="6" name="Content Placeholder 5"/>
          <p:cNvSpPr>
            <a:spLocks noGrp="1"/>
          </p:cNvSpPr>
          <p:nvPr>
            <p:ph sz="quarter" idx="4"/>
          </p:nvPr>
        </p:nvSpPr>
        <p:spPr>
          <a:xfrm>
            <a:off x="4644761" y="2174380"/>
            <a:ext cx="4041510" cy="3951386"/>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hangingPunct="0">
              <a:defRPr>
                <a:latin typeface="Times New Roman" pitchFamily="18" charset="0"/>
              </a:defRPr>
            </a:lvl1pPr>
          </a:lstStyle>
          <a:p>
            <a:pPr>
              <a:defRPr/>
            </a:pPr>
            <a:endParaRPr lang="en-US"/>
          </a:p>
        </p:txBody>
      </p:sp>
      <p:sp>
        <p:nvSpPr>
          <p:cNvPr id="8" name="Footer Placeholder 7"/>
          <p:cNvSpPr>
            <a:spLocks noGrp="1"/>
          </p:cNvSpPr>
          <p:nvPr>
            <p:ph type="ftr" sz="quarter" idx="11"/>
          </p:nvPr>
        </p:nvSpPr>
        <p:spPr/>
        <p:txBody>
          <a:bodyPr/>
          <a:lstStyle>
            <a:lvl1pPr eaLnBrk="0" hangingPunct="0">
              <a:defRPr>
                <a:latin typeface="Times New Roman" pitchFamily="18"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D5A1355D-40AF-45FA-90AF-169FE1594B35}" type="slidenum">
              <a:rPr lang="en-US" altLang="en-US"/>
              <a:pPr>
                <a:defRPr/>
              </a:pPr>
              <a:t>‹#›</a:t>
            </a:fld>
            <a:endParaRPr lang="en-US" altLang="en-US"/>
          </a:p>
        </p:txBody>
      </p:sp>
    </p:spTree>
    <p:extLst>
      <p:ext uri="{BB962C8B-B14F-4D97-AF65-F5344CB8AC3E}">
        <p14:creationId xmlns:p14="http://schemas.microsoft.com/office/powerpoint/2010/main" val="904988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hangingPunct="0">
              <a:defRPr>
                <a:latin typeface="Times New Roman" pitchFamily="18" charset="0"/>
              </a:defRPr>
            </a:lvl1pPr>
          </a:lstStyle>
          <a:p>
            <a:pPr>
              <a:defRPr/>
            </a:pPr>
            <a:endParaRPr lang="en-US"/>
          </a:p>
        </p:txBody>
      </p:sp>
      <p:sp>
        <p:nvSpPr>
          <p:cNvPr id="4" name="Footer Placeholder 3"/>
          <p:cNvSpPr>
            <a:spLocks noGrp="1"/>
          </p:cNvSpPr>
          <p:nvPr>
            <p:ph type="ftr" sz="quarter" idx="11"/>
          </p:nvPr>
        </p:nvSpPr>
        <p:spPr/>
        <p:txBody>
          <a:bodyPr/>
          <a:lstStyle>
            <a:lvl1pPr eaLnBrk="0" hangingPunct="0">
              <a:defRPr>
                <a:latin typeface="Times New Roman" pitchFamily="18"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C1DC7959-5895-4007-A52E-54D1916E2030}" type="slidenum">
              <a:rPr lang="en-US" altLang="en-US"/>
              <a:pPr>
                <a:defRPr/>
              </a:pPr>
              <a:t>‹#›</a:t>
            </a:fld>
            <a:endParaRPr lang="en-US" altLang="en-US"/>
          </a:p>
        </p:txBody>
      </p:sp>
    </p:spTree>
    <p:extLst>
      <p:ext uri="{BB962C8B-B14F-4D97-AF65-F5344CB8AC3E}">
        <p14:creationId xmlns:p14="http://schemas.microsoft.com/office/powerpoint/2010/main" val="1048518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hangingPunct="0">
              <a:defRPr>
                <a:latin typeface="Times New Roman" pitchFamily="18" charset="0"/>
              </a:defRPr>
            </a:lvl1pPr>
          </a:lstStyle>
          <a:p>
            <a:pPr>
              <a:defRPr/>
            </a:pPr>
            <a:endParaRPr lang="en-US"/>
          </a:p>
        </p:txBody>
      </p:sp>
      <p:sp>
        <p:nvSpPr>
          <p:cNvPr id="3" name="Footer Placeholder 2"/>
          <p:cNvSpPr>
            <a:spLocks noGrp="1"/>
          </p:cNvSpPr>
          <p:nvPr>
            <p:ph type="ftr" sz="quarter" idx="11"/>
          </p:nvPr>
        </p:nvSpPr>
        <p:spPr/>
        <p:txBody>
          <a:bodyPr/>
          <a:lstStyle>
            <a:lvl1pPr eaLnBrk="0" hangingPunct="0">
              <a:defRPr>
                <a:latin typeface="Times New Roman" pitchFamily="18"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26736E38-80AB-4B7D-B4E3-877FBF44E153}" type="slidenum">
              <a:rPr lang="en-US" altLang="en-US"/>
              <a:pPr>
                <a:defRPr/>
              </a:pPr>
              <a:t>‹#›</a:t>
            </a:fld>
            <a:endParaRPr lang="en-US" altLang="en-US"/>
          </a:p>
        </p:txBody>
      </p:sp>
    </p:spTree>
    <p:extLst>
      <p:ext uri="{BB962C8B-B14F-4D97-AF65-F5344CB8AC3E}">
        <p14:creationId xmlns:p14="http://schemas.microsoft.com/office/powerpoint/2010/main" val="3806562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729" y="272358"/>
            <a:ext cx="3008313" cy="1162347"/>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4521" y="272356"/>
            <a:ext cx="5111750" cy="5853410"/>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729" y="1434704"/>
            <a:ext cx="3008313" cy="4691063"/>
          </a:xfrm>
        </p:spPr>
        <p:txBody>
          <a:bodyPr/>
          <a:lstStyle>
            <a:lvl1pPr marL="0" indent="0">
              <a:buNone/>
              <a:defRPr sz="1200"/>
            </a:lvl1pPr>
            <a:lvl2pPr marL="400030" indent="0">
              <a:buNone/>
              <a:defRPr sz="1100"/>
            </a:lvl2pPr>
            <a:lvl3pPr marL="800060" indent="0">
              <a:buNone/>
              <a:defRPr sz="900"/>
            </a:lvl3pPr>
            <a:lvl4pPr marL="1200090" indent="0">
              <a:buNone/>
              <a:defRPr sz="800"/>
            </a:lvl4pPr>
            <a:lvl5pPr marL="1600120" indent="0">
              <a:buNone/>
              <a:defRPr sz="800"/>
            </a:lvl5pPr>
            <a:lvl6pPr marL="2000150" indent="0">
              <a:buNone/>
              <a:defRPr sz="800"/>
            </a:lvl6pPr>
            <a:lvl7pPr marL="2400180" indent="0">
              <a:buNone/>
              <a:defRPr sz="800"/>
            </a:lvl7pPr>
            <a:lvl8pPr marL="2800210" indent="0">
              <a:buNone/>
              <a:defRPr sz="800"/>
            </a:lvl8pPr>
            <a:lvl9pPr marL="320024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hangingPunct="0">
              <a:defRPr>
                <a:latin typeface="Times New Roman" pitchFamily="18" charset="0"/>
              </a:defRPr>
            </a:lvl1pPr>
          </a:lstStyle>
          <a:p>
            <a:pPr>
              <a:defRPr/>
            </a:pPr>
            <a:endParaRPr lang="en-US"/>
          </a:p>
        </p:txBody>
      </p:sp>
      <p:sp>
        <p:nvSpPr>
          <p:cNvPr id="6" name="Footer Placeholder 5"/>
          <p:cNvSpPr>
            <a:spLocks noGrp="1"/>
          </p:cNvSpPr>
          <p:nvPr>
            <p:ph type="ftr" sz="quarter" idx="11"/>
          </p:nvPr>
        </p:nvSpPr>
        <p:spPr/>
        <p:txBody>
          <a:bodyPr/>
          <a:lstStyle>
            <a:lvl1pPr eaLnBrk="0" hangingPunct="0">
              <a:defRPr>
                <a:latin typeface="Times New Roman" pitchFamily="18"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352BDA05-0E26-4483-9629-C1EBDC89FBD6}" type="slidenum">
              <a:rPr lang="en-US" altLang="en-US"/>
              <a:pPr>
                <a:defRPr/>
              </a:pPr>
              <a:t>‹#›</a:t>
            </a:fld>
            <a:endParaRPr lang="en-US" altLang="en-US"/>
          </a:p>
        </p:txBody>
      </p:sp>
    </p:spTree>
    <p:extLst>
      <p:ext uri="{BB962C8B-B14F-4D97-AF65-F5344CB8AC3E}">
        <p14:creationId xmlns:p14="http://schemas.microsoft.com/office/powerpoint/2010/main" val="508430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553" y="4801195"/>
            <a:ext cx="5486135" cy="565547"/>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553" y="613172"/>
            <a:ext cx="5486135" cy="4115098"/>
          </a:xfrm>
        </p:spPr>
        <p:txBody>
          <a:bodyPr/>
          <a:lstStyle>
            <a:lvl1pPr marL="0" indent="0">
              <a:buNone/>
              <a:defRPr sz="2800"/>
            </a:lvl1pPr>
            <a:lvl2pPr marL="400030" indent="0">
              <a:buNone/>
              <a:defRPr sz="2500"/>
            </a:lvl2pPr>
            <a:lvl3pPr marL="800060" indent="0">
              <a:buNone/>
              <a:defRPr sz="2100"/>
            </a:lvl3pPr>
            <a:lvl4pPr marL="1200090" indent="0">
              <a:buNone/>
              <a:defRPr sz="1800"/>
            </a:lvl4pPr>
            <a:lvl5pPr marL="1600120" indent="0">
              <a:buNone/>
              <a:defRPr sz="1800"/>
            </a:lvl5pPr>
            <a:lvl6pPr marL="2000150" indent="0">
              <a:buNone/>
              <a:defRPr sz="1800"/>
            </a:lvl6pPr>
            <a:lvl7pPr marL="2400180" indent="0">
              <a:buNone/>
              <a:defRPr sz="1800"/>
            </a:lvl7pPr>
            <a:lvl8pPr marL="2800210" indent="0">
              <a:buNone/>
              <a:defRPr sz="1800"/>
            </a:lvl8pPr>
            <a:lvl9pPr marL="3200240" indent="0">
              <a:buNone/>
              <a:defRPr sz="1800"/>
            </a:lvl9pPr>
          </a:lstStyle>
          <a:p>
            <a:pPr lvl="0"/>
            <a:endParaRPr lang="en-US" noProof="0" dirty="0"/>
          </a:p>
        </p:txBody>
      </p:sp>
      <p:sp>
        <p:nvSpPr>
          <p:cNvPr id="4" name="Text Placeholder 3"/>
          <p:cNvSpPr>
            <a:spLocks noGrp="1"/>
          </p:cNvSpPr>
          <p:nvPr>
            <p:ph type="body" sz="half" idx="2"/>
          </p:nvPr>
        </p:nvSpPr>
        <p:spPr>
          <a:xfrm>
            <a:off x="1792553" y="5366743"/>
            <a:ext cx="5486135" cy="805161"/>
          </a:xfrm>
        </p:spPr>
        <p:txBody>
          <a:bodyPr/>
          <a:lstStyle>
            <a:lvl1pPr marL="0" indent="0">
              <a:buNone/>
              <a:defRPr sz="1200"/>
            </a:lvl1pPr>
            <a:lvl2pPr marL="400030" indent="0">
              <a:buNone/>
              <a:defRPr sz="1100"/>
            </a:lvl2pPr>
            <a:lvl3pPr marL="800060" indent="0">
              <a:buNone/>
              <a:defRPr sz="900"/>
            </a:lvl3pPr>
            <a:lvl4pPr marL="1200090" indent="0">
              <a:buNone/>
              <a:defRPr sz="800"/>
            </a:lvl4pPr>
            <a:lvl5pPr marL="1600120" indent="0">
              <a:buNone/>
              <a:defRPr sz="800"/>
            </a:lvl5pPr>
            <a:lvl6pPr marL="2000150" indent="0">
              <a:buNone/>
              <a:defRPr sz="800"/>
            </a:lvl6pPr>
            <a:lvl7pPr marL="2400180" indent="0">
              <a:buNone/>
              <a:defRPr sz="800"/>
            </a:lvl7pPr>
            <a:lvl8pPr marL="2800210" indent="0">
              <a:buNone/>
              <a:defRPr sz="800"/>
            </a:lvl8pPr>
            <a:lvl9pPr marL="320024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hangingPunct="0">
              <a:defRPr>
                <a:latin typeface="Times New Roman" pitchFamily="18" charset="0"/>
              </a:defRPr>
            </a:lvl1pPr>
          </a:lstStyle>
          <a:p>
            <a:pPr>
              <a:defRPr/>
            </a:pPr>
            <a:endParaRPr lang="en-US"/>
          </a:p>
        </p:txBody>
      </p:sp>
      <p:sp>
        <p:nvSpPr>
          <p:cNvPr id="6" name="Footer Placeholder 5"/>
          <p:cNvSpPr>
            <a:spLocks noGrp="1"/>
          </p:cNvSpPr>
          <p:nvPr>
            <p:ph type="ftr" sz="quarter" idx="11"/>
          </p:nvPr>
        </p:nvSpPr>
        <p:spPr/>
        <p:txBody>
          <a:bodyPr/>
          <a:lstStyle>
            <a:lvl1pPr eaLnBrk="0" hangingPunct="0">
              <a:defRPr>
                <a:latin typeface="Times New Roman" pitchFamily="18"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hangingPunct="0">
              <a:defRPr>
                <a:latin typeface="Times New Roman" panose="02020603050405020304" pitchFamily="18" charset="0"/>
              </a:defRPr>
            </a:lvl1pPr>
          </a:lstStyle>
          <a:p>
            <a:pPr>
              <a:defRPr/>
            </a:pPr>
            <a:fld id="{168B52E8-1DED-455E-B78E-683E7FDBD0C6}" type="slidenum">
              <a:rPr lang="en-US" altLang="en-US"/>
              <a:pPr>
                <a:defRPr/>
              </a:pPr>
              <a:t>‹#›</a:t>
            </a:fld>
            <a:endParaRPr lang="en-US" altLang="en-US"/>
          </a:p>
        </p:txBody>
      </p:sp>
    </p:spTree>
    <p:extLst>
      <p:ext uri="{BB962C8B-B14F-4D97-AF65-F5344CB8AC3E}">
        <p14:creationId xmlns:p14="http://schemas.microsoft.com/office/powerpoint/2010/main" val="3686442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DF6F7"/>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2" rIns="91422" bIns="45712"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2" rIns="91422" bIns="4571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8739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2" rIns="91422" bIns="45712" numCol="1" anchor="t" anchorCtr="0" compatLnSpc="1">
            <a:prstTxWarp prst="textNoShape">
              <a:avLst/>
            </a:prstTxWarp>
          </a:bodyPr>
          <a:lstStyle>
            <a:lvl1pPr defTabSz="913958" eaLnBrk="1" hangingPunct="1">
              <a:defRPr sz="1400">
                <a:solidFill>
                  <a:srgbClr val="000000"/>
                </a:solidFill>
                <a:latin typeface="Arial" charset="0"/>
              </a:defRPr>
            </a:lvl1pPr>
          </a:lstStyle>
          <a:p>
            <a:pPr>
              <a:defRPr/>
            </a:pPr>
            <a:endParaRPr lang="en-US"/>
          </a:p>
        </p:txBody>
      </p:sp>
      <p:sp>
        <p:nvSpPr>
          <p:cNvPr id="18739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2" rIns="91422" bIns="45712" numCol="1" anchor="t" anchorCtr="0" compatLnSpc="1">
            <a:prstTxWarp prst="textNoShape">
              <a:avLst/>
            </a:prstTxWarp>
          </a:bodyPr>
          <a:lstStyle>
            <a:lvl1pPr algn="ctr" defTabSz="913958" eaLnBrk="1" hangingPunct="1">
              <a:defRPr sz="1400">
                <a:solidFill>
                  <a:srgbClr val="000000"/>
                </a:solidFill>
                <a:latin typeface="Arial" charset="0"/>
              </a:defRPr>
            </a:lvl1pPr>
          </a:lstStyle>
          <a:p>
            <a:pPr>
              <a:defRPr/>
            </a:pPr>
            <a:endParaRPr lang="en-US"/>
          </a:p>
        </p:txBody>
      </p:sp>
      <p:sp>
        <p:nvSpPr>
          <p:cNvPr id="18739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2" tIns="45712" rIns="91422" bIns="45712" numCol="1" anchor="t" anchorCtr="0" compatLnSpc="1">
            <a:prstTxWarp prst="textNoShape">
              <a:avLst/>
            </a:prstTxWarp>
          </a:bodyPr>
          <a:lstStyle>
            <a:lvl1pPr algn="r" defTabSz="912813" eaLnBrk="1" hangingPunct="1">
              <a:defRPr sz="1400">
                <a:solidFill>
                  <a:srgbClr val="000000"/>
                </a:solidFill>
                <a:latin typeface="Arial" panose="020B0604020202020204" pitchFamily="34" charset="0"/>
              </a:defRPr>
            </a:lvl1pPr>
          </a:lstStyle>
          <a:p>
            <a:pPr>
              <a:defRPr/>
            </a:pPr>
            <a:fld id="{7BFD2B2A-9E8C-41F9-83E1-C9750CB9CBD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28" r:id="rId1"/>
    <p:sldLayoutId id="2147484029"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 id="2147484039" r:id="rId12"/>
  </p:sldLayoutIdLst>
  <p:txStyles>
    <p:titleStyle>
      <a:lvl1pPr algn="ctr" defTabSz="912813" rtl="0" eaLnBrk="0" fontAlgn="base" hangingPunct="0">
        <a:spcBef>
          <a:spcPct val="0"/>
        </a:spcBef>
        <a:spcAft>
          <a:spcPct val="0"/>
        </a:spcAft>
        <a:defRPr sz="4400">
          <a:solidFill>
            <a:schemeClr val="tx2"/>
          </a:solidFill>
          <a:latin typeface="+mj-lt"/>
          <a:ea typeface="+mj-ea"/>
          <a:cs typeface="+mj-cs"/>
        </a:defRPr>
      </a:lvl1pPr>
      <a:lvl2pPr algn="ctr" defTabSz="912813" rtl="0" eaLnBrk="0" fontAlgn="base" hangingPunct="0">
        <a:spcBef>
          <a:spcPct val="0"/>
        </a:spcBef>
        <a:spcAft>
          <a:spcPct val="0"/>
        </a:spcAft>
        <a:defRPr sz="4400">
          <a:solidFill>
            <a:schemeClr val="tx2"/>
          </a:solidFill>
          <a:latin typeface="Arial" charset="0"/>
        </a:defRPr>
      </a:lvl2pPr>
      <a:lvl3pPr algn="ctr" defTabSz="912813" rtl="0" eaLnBrk="0" fontAlgn="base" hangingPunct="0">
        <a:spcBef>
          <a:spcPct val="0"/>
        </a:spcBef>
        <a:spcAft>
          <a:spcPct val="0"/>
        </a:spcAft>
        <a:defRPr sz="4400">
          <a:solidFill>
            <a:schemeClr val="tx2"/>
          </a:solidFill>
          <a:latin typeface="Arial" charset="0"/>
        </a:defRPr>
      </a:lvl3pPr>
      <a:lvl4pPr algn="ctr" defTabSz="912813" rtl="0" eaLnBrk="0" fontAlgn="base" hangingPunct="0">
        <a:spcBef>
          <a:spcPct val="0"/>
        </a:spcBef>
        <a:spcAft>
          <a:spcPct val="0"/>
        </a:spcAft>
        <a:defRPr sz="4400">
          <a:solidFill>
            <a:schemeClr val="tx2"/>
          </a:solidFill>
          <a:latin typeface="Arial" charset="0"/>
        </a:defRPr>
      </a:lvl4pPr>
      <a:lvl5pPr algn="ctr" defTabSz="912813" rtl="0" eaLnBrk="0" fontAlgn="base" hangingPunct="0">
        <a:spcBef>
          <a:spcPct val="0"/>
        </a:spcBef>
        <a:spcAft>
          <a:spcPct val="0"/>
        </a:spcAft>
        <a:defRPr sz="4400">
          <a:solidFill>
            <a:schemeClr val="tx2"/>
          </a:solidFill>
          <a:latin typeface="Arial" charset="0"/>
        </a:defRPr>
      </a:lvl5pPr>
      <a:lvl6pPr marL="400030" algn="ctr" defTabSz="913958" rtl="0" fontAlgn="base">
        <a:spcBef>
          <a:spcPct val="0"/>
        </a:spcBef>
        <a:spcAft>
          <a:spcPct val="0"/>
        </a:spcAft>
        <a:defRPr sz="4400">
          <a:solidFill>
            <a:schemeClr val="tx2"/>
          </a:solidFill>
          <a:latin typeface="Arial" charset="0"/>
        </a:defRPr>
      </a:lvl6pPr>
      <a:lvl7pPr marL="800060" algn="ctr" defTabSz="913958" rtl="0" fontAlgn="base">
        <a:spcBef>
          <a:spcPct val="0"/>
        </a:spcBef>
        <a:spcAft>
          <a:spcPct val="0"/>
        </a:spcAft>
        <a:defRPr sz="4400">
          <a:solidFill>
            <a:schemeClr val="tx2"/>
          </a:solidFill>
          <a:latin typeface="Arial" charset="0"/>
        </a:defRPr>
      </a:lvl7pPr>
      <a:lvl8pPr marL="1200090" algn="ctr" defTabSz="913958" rtl="0" fontAlgn="base">
        <a:spcBef>
          <a:spcPct val="0"/>
        </a:spcBef>
        <a:spcAft>
          <a:spcPct val="0"/>
        </a:spcAft>
        <a:defRPr sz="4400">
          <a:solidFill>
            <a:schemeClr val="tx2"/>
          </a:solidFill>
          <a:latin typeface="Arial" charset="0"/>
        </a:defRPr>
      </a:lvl8pPr>
      <a:lvl9pPr marL="1600120" algn="ctr" defTabSz="913958" rtl="0" fontAlgn="base">
        <a:spcBef>
          <a:spcPct val="0"/>
        </a:spcBef>
        <a:spcAft>
          <a:spcPct val="0"/>
        </a:spcAft>
        <a:defRPr sz="4400">
          <a:solidFill>
            <a:schemeClr val="tx2"/>
          </a:solidFill>
          <a:latin typeface="Arial" charset="0"/>
        </a:defRPr>
      </a:lvl9pPr>
    </p:titleStyle>
    <p:bodyStyle>
      <a:lvl1pPr marL="342900" indent="-342900" algn="l" defTabSz="912813"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defTabSz="912813" rtl="0" eaLnBrk="0" fontAlgn="base" hangingPunct="0">
        <a:spcBef>
          <a:spcPct val="20000"/>
        </a:spcBef>
        <a:spcAft>
          <a:spcPct val="0"/>
        </a:spcAft>
        <a:buChar char="–"/>
        <a:defRPr sz="2800">
          <a:solidFill>
            <a:schemeClr val="tx1"/>
          </a:solidFill>
          <a:latin typeface="+mn-lt"/>
        </a:defRPr>
      </a:lvl2pPr>
      <a:lvl3pPr marL="1143000" indent="-228600" algn="l" defTabSz="912813" rtl="0" eaLnBrk="0" fontAlgn="base" hangingPunct="0">
        <a:spcBef>
          <a:spcPct val="20000"/>
        </a:spcBef>
        <a:spcAft>
          <a:spcPct val="0"/>
        </a:spcAft>
        <a:buChar char="•"/>
        <a:defRPr sz="2400">
          <a:solidFill>
            <a:schemeClr val="tx1"/>
          </a:solidFill>
          <a:latin typeface="+mn-lt"/>
        </a:defRPr>
      </a:lvl3pPr>
      <a:lvl4pPr marL="1598613" indent="-228600" algn="l" defTabSz="912813" rtl="0" eaLnBrk="0" fontAlgn="base" hangingPunct="0">
        <a:spcBef>
          <a:spcPct val="20000"/>
        </a:spcBef>
        <a:spcAft>
          <a:spcPct val="0"/>
        </a:spcAft>
        <a:buChar char="–"/>
        <a:defRPr sz="2000">
          <a:solidFill>
            <a:schemeClr val="tx1"/>
          </a:solidFill>
          <a:latin typeface="+mn-lt"/>
        </a:defRPr>
      </a:lvl4pPr>
      <a:lvl5pPr marL="2055813" indent="-227013" algn="l" defTabSz="912813" rtl="0" eaLnBrk="0" fontAlgn="base" hangingPunct="0">
        <a:spcBef>
          <a:spcPct val="20000"/>
        </a:spcBef>
        <a:spcAft>
          <a:spcPct val="0"/>
        </a:spcAft>
        <a:buChar char="»"/>
        <a:defRPr sz="2000">
          <a:solidFill>
            <a:schemeClr val="tx1"/>
          </a:solidFill>
          <a:latin typeface="+mn-lt"/>
        </a:defRPr>
      </a:lvl5pPr>
      <a:lvl6pPr marL="2457130" indent="-227795" algn="l" defTabSz="913958" rtl="0" fontAlgn="base">
        <a:spcBef>
          <a:spcPct val="20000"/>
        </a:spcBef>
        <a:spcAft>
          <a:spcPct val="0"/>
        </a:spcAft>
        <a:buChar char="»"/>
        <a:defRPr sz="2000">
          <a:solidFill>
            <a:schemeClr val="tx1"/>
          </a:solidFill>
          <a:latin typeface="+mn-lt"/>
        </a:defRPr>
      </a:lvl6pPr>
      <a:lvl7pPr marL="2857159" indent="-227795" algn="l" defTabSz="913958" rtl="0" fontAlgn="base">
        <a:spcBef>
          <a:spcPct val="20000"/>
        </a:spcBef>
        <a:spcAft>
          <a:spcPct val="0"/>
        </a:spcAft>
        <a:buChar char="»"/>
        <a:defRPr sz="2000">
          <a:solidFill>
            <a:schemeClr val="tx1"/>
          </a:solidFill>
          <a:latin typeface="+mn-lt"/>
        </a:defRPr>
      </a:lvl7pPr>
      <a:lvl8pPr marL="3257189" indent="-227795" algn="l" defTabSz="913958" rtl="0" fontAlgn="base">
        <a:spcBef>
          <a:spcPct val="20000"/>
        </a:spcBef>
        <a:spcAft>
          <a:spcPct val="0"/>
        </a:spcAft>
        <a:buChar char="»"/>
        <a:defRPr sz="2000">
          <a:solidFill>
            <a:schemeClr val="tx1"/>
          </a:solidFill>
          <a:latin typeface="+mn-lt"/>
        </a:defRPr>
      </a:lvl8pPr>
      <a:lvl9pPr marL="3657219" indent="-227795" algn="l" defTabSz="913958" rtl="0" fontAlgn="base">
        <a:spcBef>
          <a:spcPct val="20000"/>
        </a:spcBef>
        <a:spcAft>
          <a:spcPct val="0"/>
        </a:spcAft>
        <a:buChar char="»"/>
        <a:defRPr sz="2000">
          <a:solidFill>
            <a:schemeClr val="tx1"/>
          </a:solidFill>
          <a:latin typeface="+mn-lt"/>
        </a:defRPr>
      </a:lvl9pPr>
    </p:bodyStyle>
    <p:otherStyle>
      <a:defPPr>
        <a:defRPr lang="en-US"/>
      </a:defPPr>
      <a:lvl1pPr marL="0" algn="l" defTabSz="800060" rtl="0" eaLnBrk="1" latinLnBrk="0" hangingPunct="1">
        <a:defRPr sz="1600" kern="1200">
          <a:solidFill>
            <a:schemeClr val="tx1"/>
          </a:solidFill>
          <a:latin typeface="+mn-lt"/>
          <a:ea typeface="+mn-ea"/>
          <a:cs typeface="+mn-cs"/>
        </a:defRPr>
      </a:lvl1pPr>
      <a:lvl2pPr marL="400030" algn="l" defTabSz="800060" rtl="0" eaLnBrk="1" latinLnBrk="0" hangingPunct="1">
        <a:defRPr sz="1600" kern="1200">
          <a:solidFill>
            <a:schemeClr val="tx1"/>
          </a:solidFill>
          <a:latin typeface="+mn-lt"/>
          <a:ea typeface="+mn-ea"/>
          <a:cs typeface="+mn-cs"/>
        </a:defRPr>
      </a:lvl2pPr>
      <a:lvl3pPr marL="800060" algn="l" defTabSz="800060" rtl="0" eaLnBrk="1" latinLnBrk="0" hangingPunct="1">
        <a:defRPr sz="1600" kern="1200">
          <a:solidFill>
            <a:schemeClr val="tx1"/>
          </a:solidFill>
          <a:latin typeface="+mn-lt"/>
          <a:ea typeface="+mn-ea"/>
          <a:cs typeface="+mn-cs"/>
        </a:defRPr>
      </a:lvl3pPr>
      <a:lvl4pPr marL="1200090" algn="l" defTabSz="800060" rtl="0" eaLnBrk="1" latinLnBrk="0" hangingPunct="1">
        <a:defRPr sz="1600" kern="1200">
          <a:solidFill>
            <a:schemeClr val="tx1"/>
          </a:solidFill>
          <a:latin typeface="+mn-lt"/>
          <a:ea typeface="+mn-ea"/>
          <a:cs typeface="+mn-cs"/>
        </a:defRPr>
      </a:lvl4pPr>
      <a:lvl5pPr marL="1600120" algn="l" defTabSz="800060" rtl="0" eaLnBrk="1" latinLnBrk="0" hangingPunct="1">
        <a:defRPr sz="1600" kern="1200">
          <a:solidFill>
            <a:schemeClr val="tx1"/>
          </a:solidFill>
          <a:latin typeface="+mn-lt"/>
          <a:ea typeface="+mn-ea"/>
          <a:cs typeface="+mn-cs"/>
        </a:defRPr>
      </a:lvl5pPr>
      <a:lvl6pPr marL="2000150" algn="l" defTabSz="800060" rtl="0" eaLnBrk="1" latinLnBrk="0" hangingPunct="1">
        <a:defRPr sz="1600" kern="1200">
          <a:solidFill>
            <a:schemeClr val="tx1"/>
          </a:solidFill>
          <a:latin typeface="+mn-lt"/>
          <a:ea typeface="+mn-ea"/>
          <a:cs typeface="+mn-cs"/>
        </a:defRPr>
      </a:lvl6pPr>
      <a:lvl7pPr marL="2400180" algn="l" defTabSz="800060" rtl="0" eaLnBrk="1" latinLnBrk="0" hangingPunct="1">
        <a:defRPr sz="1600" kern="1200">
          <a:solidFill>
            <a:schemeClr val="tx1"/>
          </a:solidFill>
          <a:latin typeface="+mn-lt"/>
          <a:ea typeface="+mn-ea"/>
          <a:cs typeface="+mn-cs"/>
        </a:defRPr>
      </a:lvl7pPr>
      <a:lvl8pPr marL="2800210" algn="l" defTabSz="800060" rtl="0" eaLnBrk="1" latinLnBrk="0" hangingPunct="1">
        <a:defRPr sz="1600" kern="1200">
          <a:solidFill>
            <a:schemeClr val="tx1"/>
          </a:solidFill>
          <a:latin typeface="+mn-lt"/>
          <a:ea typeface="+mn-ea"/>
          <a:cs typeface="+mn-cs"/>
        </a:defRPr>
      </a:lvl8pPr>
      <a:lvl9pPr marL="3200240" algn="l" defTabSz="800060"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orca.bpn.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mailto:phodonnell@kaufc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americanbar.org/publications/aba_health_esource/2015-2016/october/yatesmemo.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990600"/>
            <a:ext cx="7772400" cy="3429000"/>
          </a:xfrm>
        </p:spPr>
        <p:txBody>
          <a:bodyPr/>
          <a:lstStyle/>
          <a:p>
            <a:br>
              <a:rPr lang="en-US" altLang="en-US" dirty="0"/>
            </a:br>
            <a:r>
              <a:rPr lang="en-US" altLang="en-US" b="1" dirty="0"/>
              <a:t>STANDARDS OF CONDUCT AND COMPLIANCE FOR GOVERNMENT CONTRACTORS</a:t>
            </a:r>
            <a:br>
              <a:rPr lang="en-US" altLang="en-US" b="1" dirty="0"/>
            </a:br>
            <a:endParaRPr lang="en-US" altLang="en-US" b="1" dirty="0"/>
          </a:p>
        </p:txBody>
      </p:sp>
      <p:sp>
        <p:nvSpPr>
          <p:cNvPr id="15363" name="Rectangle 3"/>
          <p:cNvSpPr>
            <a:spLocks noGrp="1" noChangeArrowheads="1"/>
          </p:cNvSpPr>
          <p:nvPr>
            <p:ph type="subTitle" idx="1"/>
          </p:nvPr>
        </p:nvSpPr>
        <p:spPr>
          <a:xfrm>
            <a:off x="1371600" y="4648200"/>
            <a:ext cx="6400800" cy="1676400"/>
          </a:xfrm>
        </p:spPr>
        <p:txBody>
          <a:bodyPr/>
          <a:lstStyle/>
          <a:p>
            <a:r>
              <a:rPr lang="en-US" altLang="en-US" dirty="0" err="1"/>
              <a:t>TGIC</a:t>
            </a:r>
            <a:r>
              <a:rPr lang="en-US" altLang="en-US" dirty="0"/>
              <a:t>/</a:t>
            </a:r>
            <a:r>
              <a:rPr lang="en-US" altLang="en-US" dirty="0" err="1"/>
              <a:t>TASC</a:t>
            </a:r>
            <a:r>
              <a:rPr lang="en-US" altLang="en-US" dirty="0"/>
              <a:t> Joint Training Series</a:t>
            </a:r>
          </a:p>
          <a:p>
            <a:r>
              <a:rPr lang="en-US" altLang="en-US" dirty="0"/>
              <a:t>June/July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False Claims Act</a:t>
            </a:r>
          </a:p>
        </p:txBody>
      </p:sp>
      <p:sp>
        <p:nvSpPr>
          <p:cNvPr id="3" name="Content Placeholder 2"/>
          <p:cNvSpPr>
            <a:spLocks noGrp="1"/>
          </p:cNvSpPr>
          <p:nvPr>
            <p:ph idx="1"/>
          </p:nvPr>
        </p:nvSpPr>
        <p:spPr>
          <a:xfrm>
            <a:off x="457200" y="1417638"/>
            <a:ext cx="8229600" cy="4708525"/>
          </a:xfrm>
        </p:spPr>
        <p:txBody>
          <a:bodyPr/>
          <a:lstStyle/>
          <a:p>
            <a:pPr lvl="0">
              <a:lnSpc>
                <a:spcPct val="90000"/>
              </a:lnSpc>
            </a:pPr>
            <a:r>
              <a:rPr lang="en-US" altLang="en-US" sz="2800" dirty="0">
                <a:solidFill>
                  <a:srgbClr val="000000"/>
                </a:solidFill>
              </a:rPr>
              <a:t>While not technically an </a:t>
            </a:r>
            <a:r>
              <a:rPr lang="en-US" altLang="en-US" sz="2800" dirty="0" err="1">
                <a:solidFill>
                  <a:srgbClr val="000000"/>
                </a:solidFill>
              </a:rPr>
              <a:t>FCA</a:t>
            </a:r>
            <a:r>
              <a:rPr lang="en-US" altLang="en-US" sz="2800" dirty="0">
                <a:solidFill>
                  <a:srgbClr val="000000"/>
                </a:solidFill>
              </a:rPr>
              <a:t> penalty, suspension and debarment are not uncommon results.  </a:t>
            </a:r>
          </a:p>
        </p:txBody>
      </p:sp>
    </p:spTree>
    <p:extLst>
      <p:ext uri="{BB962C8B-B14F-4D97-AF65-F5344CB8AC3E}">
        <p14:creationId xmlns:p14="http://schemas.microsoft.com/office/powerpoint/2010/main" val="3232626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381000"/>
            <a:ext cx="7772400" cy="685800"/>
          </a:xfrm>
        </p:spPr>
        <p:txBody>
          <a:bodyPr/>
          <a:lstStyle/>
          <a:p>
            <a:r>
              <a:rPr lang="en-US" altLang="en-US" b="1"/>
              <a:t>Fraud Remedies</a:t>
            </a:r>
          </a:p>
        </p:txBody>
      </p:sp>
      <p:sp>
        <p:nvSpPr>
          <p:cNvPr id="55299" name="Content Placeholder 2"/>
          <p:cNvSpPr>
            <a:spLocks noGrp="1"/>
          </p:cNvSpPr>
          <p:nvPr>
            <p:ph idx="1"/>
          </p:nvPr>
        </p:nvSpPr>
        <p:spPr>
          <a:xfrm>
            <a:off x="685800" y="1295400"/>
            <a:ext cx="7772400" cy="4648200"/>
          </a:xfrm>
        </p:spPr>
        <p:txBody>
          <a:bodyPr/>
          <a:lstStyle/>
          <a:p>
            <a:pPr>
              <a:buFont typeface="Arial" pitchFamily="34" charset="0"/>
              <a:buChar char="•"/>
              <a:defRPr/>
            </a:pPr>
            <a:r>
              <a:rPr lang="en-US" sz="2400" dirty="0"/>
              <a:t>Contract Disputes Act, 41 U.S.C. § 7103(c) (civil)</a:t>
            </a:r>
            <a:endParaRPr lang="en-US" sz="2000" dirty="0"/>
          </a:p>
          <a:p>
            <a:pPr lvl="1">
              <a:buFont typeface="Arial" pitchFamily="34" charset="0"/>
              <a:buChar char="•"/>
              <a:defRPr/>
            </a:pPr>
            <a:r>
              <a:rPr lang="en-US" sz="2000" dirty="0"/>
              <a:t>Contractor liability for any amount of claim it cannot support due to misrepresentation of fact or fraud</a:t>
            </a:r>
          </a:p>
          <a:p>
            <a:pPr>
              <a:buFont typeface="Arial" pitchFamily="34" charset="0"/>
              <a:buChar char="•"/>
              <a:defRPr/>
            </a:pPr>
            <a:r>
              <a:rPr lang="en-US" sz="2400" dirty="0"/>
              <a:t>False Claims Act (civil and criminal)</a:t>
            </a:r>
          </a:p>
          <a:p>
            <a:pPr lvl="1">
              <a:buFont typeface="Arial" pitchFamily="34" charset="0"/>
              <a:buChar char="•"/>
              <a:defRPr/>
            </a:pPr>
            <a:r>
              <a:rPr lang="en-US" sz="2000" dirty="0"/>
              <a:t>31 U.S.C. § 3729 (treble damages / civil penalties)</a:t>
            </a:r>
          </a:p>
          <a:p>
            <a:pPr>
              <a:buFont typeface="Arial" pitchFamily="34" charset="0"/>
              <a:buChar char="•"/>
              <a:defRPr/>
            </a:pPr>
            <a:r>
              <a:rPr lang="en-US" sz="2400" dirty="0"/>
              <a:t>Forfeiture under 28 USC §2514 and “special plea “ of fraud (civil)</a:t>
            </a:r>
          </a:p>
          <a:p>
            <a:pPr>
              <a:buFont typeface="Arial" pitchFamily="34" charset="0"/>
              <a:buChar char="•"/>
              <a:defRPr/>
            </a:pPr>
            <a:r>
              <a:rPr lang="en-US" sz="2400" dirty="0"/>
              <a:t>Piece “corporate veil” – personal liability for officers</a:t>
            </a:r>
          </a:p>
          <a:p>
            <a:pPr>
              <a:buFont typeface="Arial" pitchFamily="34" charset="0"/>
              <a:buChar char="•"/>
              <a:defRPr/>
            </a:pPr>
            <a:r>
              <a:rPr lang="en-US" sz="2400" dirty="0"/>
              <a:t>Debarment from contracting with the Gov’t (civil)</a:t>
            </a:r>
          </a:p>
          <a:p>
            <a:pPr>
              <a:buFont typeface="Arial" pitchFamily="34" charset="0"/>
              <a:buChar char="•"/>
              <a:defRPr/>
            </a:pPr>
            <a:r>
              <a:rPr lang="en-US" sz="2400" dirty="0"/>
              <a:t>False Statements, 18 U.S.C. § 1001 (criminal)</a:t>
            </a:r>
          </a:p>
          <a:p>
            <a:pPr>
              <a:buFont typeface="Arial" pitchFamily="34" charset="0"/>
              <a:buChar char="•"/>
              <a:defRPr/>
            </a:pPr>
            <a:r>
              <a:rPr lang="en-US" sz="2400" dirty="0"/>
              <a:t>Mail and Wire Fraud, 18 U.S.C. § 1341 et seq.(criminal)</a:t>
            </a:r>
          </a:p>
          <a:p>
            <a:pPr marL="457200" lvl="1" indent="0">
              <a:buFontTx/>
              <a:buNone/>
              <a:defRPr/>
            </a:pP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b="1"/>
              <a:t>Contract Disputes Act</a:t>
            </a:r>
          </a:p>
        </p:txBody>
      </p:sp>
      <p:sp>
        <p:nvSpPr>
          <p:cNvPr id="26627" name="Content Placeholder 2"/>
          <p:cNvSpPr>
            <a:spLocks noGrp="1"/>
          </p:cNvSpPr>
          <p:nvPr>
            <p:ph idx="1"/>
          </p:nvPr>
        </p:nvSpPr>
        <p:spPr>
          <a:xfrm>
            <a:off x="685800" y="1371600"/>
            <a:ext cx="7772400" cy="4267200"/>
          </a:xfrm>
        </p:spPr>
        <p:txBody>
          <a:bodyPr/>
          <a:lstStyle/>
          <a:p>
            <a:r>
              <a:rPr lang="en-US" altLang="en-US" sz="2400"/>
              <a:t>Submission of dubious claim can trigger a fraud counterclaim by Gov’t.  </a:t>
            </a:r>
          </a:p>
          <a:p>
            <a:r>
              <a:rPr lang="en-US" altLang="en-US" sz="2400"/>
              <a:t>False claim can be proven by showing contractor asserted false facts or did not make claim calculation in good faith.  </a:t>
            </a:r>
            <a:r>
              <a:rPr lang="en-US" altLang="en-US" sz="2400" u="sng"/>
              <a:t>Daewoo Engineering v. U.S.</a:t>
            </a:r>
            <a:r>
              <a:rPr lang="en-US" altLang="en-US" sz="2400"/>
              <a:t>, 557 F.3d 1332 (2009).</a:t>
            </a:r>
          </a:p>
          <a:p>
            <a:r>
              <a:rPr lang="en-US" altLang="en-US" sz="2400"/>
              <a:t>Congress enacted CDA fraud provision to address “negotiating tactic” by contractors</a:t>
            </a:r>
            <a:r>
              <a:rPr lang="en-US" altLang="en-US"/>
              <a:t>. </a:t>
            </a:r>
          </a:p>
          <a:p>
            <a:r>
              <a:rPr lang="en-US" altLang="en-US" sz="2400"/>
              <a:t>Prime Contractors’ responsibility to review and verify Subcontractor Claims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sz="4000" b="1"/>
              <a:t>FALSE STATEMENTS</a:t>
            </a:r>
          </a:p>
        </p:txBody>
      </p:sp>
      <p:sp>
        <p:nvSpPr>
          <p:cNvPr id="27651" name="Rectangle 3"/>
          <p:cNvSpPr>
            <a:spLocks noGrp="1" noChangeArrowheads="1"/>
          </p:cNvSpPr>
          <p:nvPr>
            <p:ph type="body" idx="1"/>
          </p:nvPr>
        </p:nvSpPr>
        <p:spPr>
          <a:xfrm>
            <a:off x="685800" y="1714500"/>
            <a:ext cx="7772400" cy="4229100"/>
          </a:xfrm>
        </p:spPr>
        <p:txBody>
          <a:bodyPr/>
          <a:lstStyle/>
          <a:p>
            <a:pPr>
              <a:lnSpc>
                <a:spcPct val="80000"/>
              </a:lnSpc>
            </a:pPr>
            <a:r>
              <a:rPr lang="en-US" altLang="en-US" sz="2100"/>
              <a:t>CONTRACT REPRESENTATIONS AND CERTIFICATIONS</a:t>
            </a:r>
          </a:p>
          <a:p>
            <a:pPr lvl="1">
              <a:lnSpc>
                <a:spcPct val="80000"/>
              </a:lnSpc>
            </a:pPr>
            <a:r>
              <a:rPr lang="en-US" altLang="en-US" sz="2000"/>
              <a:t>Certificate of Independent Price Determination – FAR 52.203-2.</a:t>
            </a:r>
          </a:p>
          <a:p>
            <a:pPr lvl="1">
              <a:lnSpc>
                <a:spcPct val="80000"/>
              </a:lnSpc>
            </a:pPr>
            <a:r>
              <a:rPr lang="en-US" altLang="en-US" sz="2000"/>
              <a:t>False Statements in Bids – FAR 52.214-4.</a:t>
            </a:r>
          </a:p>
          <a:p>
            <a:pPr lvl="1">
              <a:lnSpc>
                <a:spcPct val="80000"/>
              </a:lnSpc>
            </a:pPr>
            <a:r>
              <a:rPr lang="en-US" altLang="en-US" sz="2000"/>
              <a:t>Employee qualifications and labor rate categories</a:t>
            </a:r>
          </a:p>
          <a:p>
            <a:pPr lvl="1">
              <a:lnSpc>
                <a:spcPct val="80000"/>
              </a:lnSpc>
            </a:pPr>
            <a:r>
              <a:rPr lang="en-US" altLang="en-US" sz="2000"/>
              <a:t>Express and implied certifications </a:t>
            </a:r>
          </a:p>
          <a:p>
            <a:pPr lvl="1">
              <a:lnSpc>
                <a:spcPct val="80000"/>
              </a:lnSpc>
            </a:pPr>
            <a:r>
              <a:rPr lang="en-US" altLang="en-US" sz="2000"/>
              <a:t>Utilization of Small Business Concerns – FAR 52.219-1, 8, 9, 10.</a:t>
            </a:r>
          </a:p>
          <a:p>
            <a:pPr lvl="1">
              <a:lnSpc>
                <a:spcPct val="80000"/>
              </a:lnSpc>
            </a:pPr>
            <a:r>
              <a:rPr lang="en-US" altLang="en-US" sz="2000"/>
              <a:t>ORCA Certification - </a:t>
            </a:r>
            <a:r>
              <a:rPr lang="en-US" altLang="en-US" sz="2000">
                <a:hlinkClick r:id="rId2"/>
              </a:rPr>
              <a:t>https://orca.bpn.gov/</a:t>
            </a:r>
            <a:endParaRPr lang="en-US" altLang="en-US" sz="2000"/>
          </a:p>
          <a:p>
            <a:pPr lvl="1">
              <a:lnSpc>
                <a:spcPct val="80000"/>
              </a:lnSpc>
            </a:pPr>
            <a:r>
              <a:rPr lang="en-US" altLang="en-US" sz="2000"/>
              <a:t>Gratuities (FAR 52.203-3).</a:t>
            </a:r>
          </a:p>
          <a:p>
            <a:pPr>
              <a:lnSpc>
                <a:spcPct val="80000"/>
              </a:lnSpc>
            </a:pPr>
            <a:r>
              <a:rPr lang="en-US" altLang="en-US" sz="2100"/>
              <a:t>IMPLIED CERTIFICATIONS – New S.Ct. case - </a:t>
            </a:r>
            <a:r>
              <a:rPr lang="en-US" altLang="en-US" sz="2100" u="sng"/>
              <a:t>Escobar</a:t>
            </a:r>
          </a:p>
          <a:p>
            <a:pPr>
              <a:lnSpc>
                <a:spcPct val="80000"/>
              </a:lnSpc>
            </a:pPr>
            <a:r>
              <a:rPr lang="en-US" altLang="en-US" sz="2100"/>
              <a:t>BILLS AND INVOICES</a:t>
            </a:r>
          </a:p>
          <a:p>
            <a:pPr>
              <a:lnSpc>
                <a:spcPct val="80000"/>
              </a:lnSpc>
            </a:pPr>
            <a:r>
              <a:rPr lang="en-US" altLang="en-US" sz="2100"/>
              <a:t>SUBCONTRACTORS</a:t>
            </a:r>
          </a:p>
          <a:p>
            <a:endParaRPr lang="en-US" altLang="en-US"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z="4000" b="1"/>
              <a:t>IMPLIED CERTs and RFPs</a:t>
            </a:r>
          </a:p>
        </p:txBody>
      </p:sp>
      <p:sp>
        <p:nvSpPr>
          <p:cNvPr id="28675" name="Content Placeholder 2"/>
          <p:cNvSpPr>
            <a:spLocks noGrp="1"/>
          </p:cNvSpPr>
          <p:nvPr>
            <p:ph idx="1"/>
          </p:nvPr>
        </p:nvSpPr>
        <p:spPr>
          <a:xfrm>
            <a:off x="685800" y="1524000"/>
            <a:ext cx="7772400" cy="4343400"/>
          </a:xfrm>
        </p:spPr>
        <p:txBody>
          <a:bodyPr/>
          <a:lstStyle/>
          <a:p>
            <a:r>
              <a:rPr lang="en-US" altLang="en-US" sz="2400"/>
              <a:t>On June 27, 2016, the Supreme Court issued an opinion recognizing FCA liability based on the theory that a contractor impliedly certifies compliance with laws applicable to the claims it submits.  </a:t>
            </a:r>
            <a:r>
              <a:rPr lang="en-US" altLang="en-US" sz="2400" u="sng"/>
              <a:t>Universal Health Services v. U.S. ex rel. Escobar</a:t>
            </a:r>
            <a:r>
              <a:rPr lang="en-US" altLang="en-US" sz="2400"/>
              <a:t>.  Before the ruling, the Circuits had been split on whether and to what extent implied certifications could result in FCA liability.  </a:t>
            </a:r>
          </a:p>
          <a:p>
            <a:r>
              <a:rPr lang="en-US" altLang="en-US" sz="2400"/>
              <a:t>Case involved a healthcare facility submitting  Medicare claims performed by improperly licensed employees.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304800"/>
            <a:ext cx="7772400" cy="1295400"/>
          </a:xfrm>
        </p:spPr>
        <p:txBody>
          <a:bodyPr/>
          <a:lstStyle/>
          <a:p>
            <a:r>
              <a:rPr lang="en-US" altLang="en-US" b="1"/>
              <a:t>IMPLIED CERTS (Cont.)</a:t>
            </a:r>
          </a:p>
        </p:txBody>
      </p:sp>
      <p:sp>
        <p:nvSpPr>
          <p:cNvPr id="29699" name="Content Placeholder 2"/>
          <p:cNvSpPr>
            <a:spLocks noGrp="1"/>
          </p:cNvSpPr>
          <p:nvPr>
            <p:ph idx="1"/>
          </p:nvPr>
        </p:nvSpPr>
        <p:spPr>
          <a:xfrm>
            <a:off x="685800" y="1676400"/>
            <a:ext cx="7772400" cy="3886200"/>
          </a:xfrm>
        </p:spPr>
        <p:txBody>
          <a:bodyPr/>
          <a:lstStyle/>
          <a:p>
            <a:r>
              <a:rPr lang="en-US" altLang="en-US" sz="2000"/>
              <a:t>Pursuant to the </a:t>
            </a:r>
            <a:r>
              <a:rPr lang="en-US" altLang="en-US" sz="2000" u="sng"/>
              <a:t>Escobar</a:t>
            </a:r>
            <a:r>
              <a:rPr lang="en-US" altLang="en-US" sz="2000"/>
              <a:t> decision, </a:t>
            </a:r>
            <a:r>
              <a:rPr lang="en-US" altLang="en-US" sz="2000" b="1" u="sng"/>
              <a:t>implied</a:t>
            </a:r>
            <a:r>
              <a:rPr lang="en-US" altLang="en-US" sz="2000"/>
              <a:t> certifications/representations can trigger FCA liability if they are </a:t>
            </a:r>
            <a:r>
              <a:rPr lang="en-US" altLang="en-US" sz="2000" b="1" u="sng"/>
              <a:t>specific</a:t>
            </a:r>
            <a:r>
              <a:rPr lang="en-US" altLang="en-US" sz="2000"/>
              <a:t> and </a:t>
            </a:r>
            <a:r>
              <a:rPr lang="en-US" altLang="en-US" sz="2000" b="1" u="sng"/>
              <a:t>material</a:t>
            </a:r>
            <a:r>
              <a:rPr lang="en-US" altLang="en-US" sz="2000"/>
              <a:t> to the submitted claim.  Implied Certs and Reps that are unrelated to submitted claim will usually not support FCA liability.  </a:t>
            </a:r>
          </a:p>
          <a:p>
            <a:r>
              <a:rPr lang="en-US" altLang="en-US" sz="2000"/>
              <a:t>For example: When contractor bills for work performed, it impliedly represents that the employee has all the qualifications/licenses to legally and contractually perform the work. </a:t>
            </a:r>
          </a:p>
          <a:p>
            <a:r>
              <a:rPr lang="en-US" altLang="en-US" sz="2000"/>
              <a:t>Contractor’s failure to disclose its non compliance with material, statutory, regulatory and contractual requirements forms the  basis for liability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b="1"/>
              <a:t>Practical Considerations</a:t>
            </a:r>
          </a:p>
        </p:txBody>
      </p:sp>
      <p:sp>
        <p:nvSpPr>
          <p:cNvPr id="27651" name="Content Placeholder 2"/>
          <p:cNvSpPr>
            <a:spLocks noGrp="1"/>
          </p:cNvSpPr>
          <p:nvPr>
            <p:ph idx="1"/>
          </p:nvPr>
        </p:nvSpPr>
        <p:spPr>
          <a:xfrm>
            <a:off x="685800" y="1371600"/>
            <a:ext cx="7772400" cy="4267200"/>
          </a:xfrm>
        </p:spPr>
        <p:txBody>
          <a:bodyPr/>
          <a:lstStyle/>
          <a:p>
            <a:pPr>
              <a:defRPr/>
            </a:pPr>
            <a:r>
              <a:rPr lang="en-US" altLang="en-US" sz="2800" dirty="0"/>
              <a:t>Do not overstate/pad claim on the theory that you will reduce during negotiations.  </a:t>
            </a:r>
          </a:p>
          <a:p>
            <a:pPr>
              <a:defRPr/>
            </a:pPr>
            <a:r>
              <a:rPr lang="en-US" altLang="en-US" sz="2800" dirty="0"/>
              <a:t>Insure all calculations/estimates are well grounded in fact and commonly accepted methods for quantifying.</a:t>
            </a:r>
          </a:p>
          <a:p>
            <a:pPr>
              <a:defRPr/>
            </a:pPr>
            <a:r>
              <a:rPr lang="en-US" altLang="en-US" sz="2800" dirty="0"/>
              <a:t>Valid factual and legal basis for the claim</a:t>
            </a:r>
          </a:p>
          <a:p>
            <a:pPr>
              <a:defRPr/>
            </a:pPr>
            <a:r>
              <a:rPr lang="en-US" altLang="en-US" sz="2800" dirty="0"/>
              <a:t>Government is aggressively using actual and threatened fraud counterclaims and FCA claims in contract disputes.  </a:t>
            </a:r>
          </a:p>
          <a:p>
            <a:pPr marL="0" indent="0">
              <a:buFontTx/>
              <a:buNone/>
              <a:defRPr/>
            </a:pPr>
            <a:r>
              <a:rPr lang="en-US" altLang="en-US" sz="2800"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a:xfrm>
            <a:off x="685800" y="457200"/>
            <a:ext cx="7772400" cy="1470025"/>
          </a:xfrm>
        </p:spPr>
        <p:txBody>
          <a:bodyPr/>
          <a:lstStyle/>
          <a:p>
            <a:r>
              <a:rPr lang="en-US" altLang="en-US"/>
              <a:t>Virginia Fraud Against Taxpayers Act</a:t>
            </a:r>
          </a:p>
        </p:txBody>
      </p:sp>
      <p:sp>
        <p:nvSpPr>
          <p:cNvPr id="31747" name="Subtitle 2"/>
          <p:cNvSpPr>
            <a:spLocks noGrp="1"/>
          </p:cNvSpPr>
          <p:nvPr>
            <p:ph type="subTitle" idx="1"/>
          </p:nvPr>
        </p:nvSpPr>
        <p:spPr>
          <a:xfrm>
            <a:off x="1371600" y="2819400"/>
            <a:ext cx="6705600" cy="1752600"/>
          </a:xfrm>
        </p:spPr>
        <p:txBody>
          <a:bodyPr/>
          <a:lstStyle/>
          <a:p>
            <a:pPr algn="l"/>
            <a:r>
              <a:rPr lang="en-US" altLang="en-US" sz="2200"/>
              <a:t>The VFATA is modeled on the federal false claims act and has similar enforcement and  penalties </a:t>
            </a:r>
          </a:p>
          <a:p>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z="4000"/>
              <a:t>ANTI-KICKBACK STATUTE</a:t>
            </a:r>
          </a:p>
        </p:txBody>
      </p:sp>
      <p:sp>
        <p:nvSpPr>
          <p:cNvPr id="32771" name="Rectangle 3"/>
          <p:cNvSpPr>
            <a:spLocks noGrp="1" noChangeArrowheads="1"/>
          </p:cNvSpPr>
          <p:nvPr>
            <p:ph type="body" idx="1"/>
          </p:nvPr>
        </p:nvSpPr>
        <p:spPr/>
        <p:txBody>
          <a:bodyPr/>
          <a:lstStyle/>
          <a:p>
            <a:pPr>
              <a:lnSpc>
                <a:spcPct val="80000"/>
              </a:lnSpc>
            </a:pPr>
            <a:r>
              <a:rPr lang="en-US" altLang="en-US" sz="2200"/>
              <a:t>The Anti-Kickback Act of 1986 (41 U.S.C. 51)</a:t>
            </a:r>
          </a:p>
          <a:p>
            <a:pPr>
              <a:lnSpc>
                <a:spcPct val="80000"/>
              </a:lnSpc>
            </a:pPr>
            <a:r>
              <a:rPr lang="en-US" altLang="en-US" sz="2200"/>
              <a:t>Prohibits the giving of anything of value either directly or indirectly to any government employee or prime or subcontractor for the purpose of improperly obtaining or rewarding favorable treatment in connection with a prime contract or subcontract. </a:t>
            </a:r>
          </a:p>
          <a:p>
            <a:pPr>
              <a:lnSpc>
                <a:spcPct val="80000"/>
              </a:lnSpc>
            </a:pPr>
            <a:r>
              <a:rPr lang="en-US" altLang="en-US" sz="2200"/>
              <a:t>Relationships with suppliers and vendors.</a:t>
            </a:r>
          </a:p>
          <a:p>
            <a:pPr>
              <a:lnSpc>
                <a:spcPct val="80000"/>
              </a:lnSpc>
            </a:pPr>
            <a:r>
              <a:rPr lang="en-US" altLang="en-US" sz="2200"/>
              <a:t>Knowledge requirement is not difficult to prove and can be “deliberate ignorance” or “willful blindness.” </a:t>
            </a:r>
          </a:p>
          <a:p>
            <a:pPr>
              <a:lnSpc>
                <a:spcPct val="80000"/>
              </a:lnSpc>
            </a:pPr>
            <a:r>
              <a:rPr lang="en-US" altLang="en-US" sz="2200"/>
              <a:t>Applies to all Prime Contractors, Subcontractors and Suppliers as well as their employees</a:t>
            </a:r>
          </a:p>
          <a:p>
            <a:pPr>
              <a:lnSpc>
                <a:spcPct val="80000"/>
              </a:lnSpc>
            </a:pPr>
            <a:r>
              <a:rPr lang="en-US" altLang="en-US" sz="2200"/>
              <a:t>Civil and criminal penalties  </a:t>
            </a:r>
          </a:p>
          <a:p>
            <a:endParaRPr lang="en-US" altLang="en-US" sz="22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sz="4000"/>
              <a:t>GRATUITIES AND BRIBERY</a:t>
            </a:r>
          </a:p>
        </p:txBody>
      </p:sp>
      <p:sp>
        <p:nvSpPr>
          <p:cNvPr id="33795" name="Rectangle 3"/>
          <p:cNvSpPr>
            <a:spLocks noGrp="1" noChangeArrowheads="1"/>
          </p:cNvSpPr>
          <p:nvPr>
            <p:ph type="body" idx="1"/>
          </p:nvPr>
        </p:nvSpPr>
        <p:spPr/>
        <p:txBody>
          <a:bodyPr/>
          <a:lstStyle/>
          <a:p>
            <a:pPr>
              <a:lnSpc>
                <a:spcPct val="90000"/>
              </a:lnSpc>
            </a:pPr>
            <a:r>
              <a:rPr lang="en-US" altLang="en-US" sz="2200"/>
              <a:t>18 USC 201 covers bribery and gratuity violations.</a:t>
            </a:r>
          </a:p>
          <a:p>
            <a:pPr>
              <a:lnSpc>
                <a:spcPct val="90000"/>
              </a:lnSpc>
            </a:pPr>
            <a:r>
              <a:rPr lang="en-US" altLang="en-US" sz="2200"/>
              <a:t>Bribery is commonly understood to be a quid pro quo for favorable treatment. </a:t>
            </a:r>
          </a:p>
          <a:p>
            <a:pPr>
              <a:lnSpc>
                <a:spcPct val="90000"/>
              </a:lnSpc>
            </a:pPr>
            <a:r>
              <a:rPr lang="en-US" altLang="en-US" sz="2200"/>
              <a:t>Given with the intent to influence an act or to have an official violate the law.  </a:t>
            </a:r>
          </a:p>
          <a:p>
            <a:pPr>
              <a:lnSpc>
                <a:spcPct val="90000"/>
              </a:lnSpc>
            </a:pPr>
            <a:r>
              <a:rPr lang="en-US" altLang="en-US" sz="2200"/>
              <a:t>Gratuities are somewhat less obvious but cover situations in which someone offers, promises or gives anything of value to any public official, former public official, or person selected to be a public official, </a:t>
            </a:r>
            <a:r>
              <a:rPr lang="en-US" altLang="en-US" sz="2200" b="1" u="sng"/>
              <a:t>for or because of any official act performed or to be performed by such public official.</a:t>
            </a:r>
          </a:p>
          <a:p>
            <a:endParaRPr lang="en-US" altLang="en-US" sz="2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228600"/>
            <a:ext cx="8077200" cy="1066800"/>
          </a:xfrm>
        </p:spPr>
        <p:txBody>
          <a:bodyPr/>
          <a:lstStyle/>
          <a:p>
            <a:endParaRPr lang="en-US" altLang="en-US" sz="3600" dirty="0"/>
          </a:p>
        </p:txBody>
      </p:sp>
      <p:sp>
        <p:nvSpPr>
          <p:cNvPr id="3075" name="Rectangle 3"/>
          <p:cNvSpPr>
            <a:spLocks noGrp="1" noChangeArrowheads="1"/>
          </p:cNvSpPr>
          <p:nvPr>
            <p:ph type="body" idx="1"/>
          </p:nvPr>
        </p:nvSpPr>
        <p:spPr>
          <a:xfrm>
            <a:off x="685800" y="3352800"/>
            <a:ext cx="7772400" cy="381000"/>
          </a:xfrm>
        </p:spPr>
        <p:txBody>
          <a:bodyPr/>
          <a:lstStyle/>
          <a:p>
            <a:pPr algn="ctr">
              <a:defRPr/>
            </a:pPr>
            <a:r>
              <a:rPr lang="en-US" sz="3600" dirty="0">
                <a:solidFill>
                  <a:schemeClr val="bg1"/>
                </a:solidFill>
                <a:effectLst>
                  <a:outerShdw blurRad="38100" dist="38100" dir="2700000" algn="tl">
                    <a:srgbClr val="000000"/>
                  </a:outerShdw>
                </a:effectLst>
              </a:rPr>
              <a:t>General Themes</a:t>
            </a:r>
          </a:p>
          <a:p>
            <a:pPr>
              <a:defRPr/>
            </a:pPr>
            <a:endParaRPr lang="en-US" sz="2000" dirty="0"/>
          </a:p>
          <a:p>
            <a:pPr>
              <a:defRPr/>
            </a:pPr>
            <a:r>
              <a:rPr lang="en-US" sz="2000" dirty="0"/>
              <a:t>Always remember that some business practices that are responsible and perfectly legal in the private sector are sometimes improper and even a crime when the customer is the Government.</a:t>
            </a:r>
          </a:p>
          <a:p>
            <a:pPr>
              <a:defRPr/>
            </a:pPr>
            <a:r>
              <a:rPr lang="en-US" sz="2000" dirty="0"/>
              <a:t>Only the Contracting Officer can bind/obligate the Government and modify the contract.</a:t>
            </a:r>
          </a:p>
          <a:p>
            <a:pPr>
              <a:defRPr/>
            </a:pPr>
            <a:endParaRPr lang="en-US" sz="2000" dirty="0"/>
          </a:p>
        </p:txBody>
      </p:sp>
      <p:sp>
        <p:nvSpPr>
          <p:cNvPr id="21510" name="Rectangle 6"/>
          <p:cNvSpPr>
            <a:spLocks noChangeArrowheads="1"/>
          </p:cNvSpPr>
          <p:nvPr/>
        </p:nvSpPr>
        <p:spPr bwMode="auto">
          <a:xfrm>
            <a:off x="762000" y="1524000"/>
            <a:ext cx="76962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r>
              <a:rPr lang="en-US" sz="3600" dirty="0"/>
              <a:t>“Men must cut square corners when they deal with the government.” – </a:t>
            </a:r>
          </a:p>
          <a:p>
            <a:pPr algn="ctr">
              <a:defRPr/>
            </a:pPr>
            <a:r>
              <a:rPr lang="en-US" sz="3600" dirty="0"/>
              <a:t>Oliver Wendell Holmes</a:t>
            </a:r>
            <a:endParaRPr lang="en-US" sz="3600" dirty="0">
              <a:solidFill>
                <a:schemeClr val="bg1"/>
              </a:solidFill>
              <a:effectLst>
                <a:outerShdw blurRad="38100" dist="38100" dir="2700000" algn="tl">
                  <a:srgbClr val="000000"/>
                </a:outerShdw>
              </a:effectLst>
              <a:latin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z="4000"/>
              <a:t>BRIBERY AND GRATUITY</a:t>
            </a:r>
          </a:p>
        </p:txBody>
      </p:sp>
      <p:sp>
        <p:nvSpPr>
          <p:cNvPr id="34819" name="Rectangle 3"/>
          <p:cNvSpPr>
            <a:spLocks noGrp="1" noChangeArrowheads="1"/>
          </p:cNvSpPr>
          <p:nvPr>
            <p:ph type="body" idx="1"/>
          </p:nvPr>
        </p:nvSpPr>
        <p:spPr/>
        <p:txBody>
          <a:bodyPr/>
          <a:lstStyle/>
          <a:p>
            <a:pPr>
              <a:lnSpc>
                <a:spcPct val="90000"/>
              </a:lnSpc>
            </a:pPr>
            <a:r>
              <a:rPr lang="en-US" altLang="en-US" sz="2200"/>
              <a:t>So a gratuity violation does not require a formal “this for that” understanding.</a:t>
            </a:r>
          </a:p>
          <a:p>
            <a:pPr>
              <a:lnSpc>
                <a:spcPct val="90000"/>
              </a:lnSpc>
            </a:pPr>
            <a:r>
              <a:rPr lang="en-US" altLang="en-US" sz="2200"/>
              <a:t>A gratuity violation does not require that the gift be given or that the Government official actually do any official act.</a:t>
            </a:r>
          </a:p>
          <a:p>
            <a:pPr>
              <a:lnSpc>
                <a:spcPct val="90000"/>
              </a:lnSpc>
            </a:pPr>
            <a:r>
              <a:rPr lang="en-US" altLang="en-US" sz="2200"/>
              <a:t>Courts have found “anything of value” to include concert tickets, golf outings, golf clubs, meals, use of vacation homes, trips, tools, computers, etc.  </a:t>
            </a:r>
          </a:p>
          <a:p>
            <a:pPr>
              <a:lnSpc>
                <a:spcPct val="90000"/>
              </a:lnSpc>
            </a:pPr>
            <a:r>
              <a:rPr lang="en-US" altLang="en-US" sz="2200"/>
              <a:t>Exception for gifts where value is less than $20 and aggregate value of all gifts is less than $50 in a year.</a:t>
            </a:r>
          </a:p>
          <a:p>
            <a:endParaRPr lang="en-US" altLang="en-US" sz="22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sz="4000"/>
              <a:t>ANTITRUST  </a:t>
            </a:r>
          </a:p>
        </p:txBody>
      </p:sp>
      <p:sp>
        <p:nvSpPr>
          <p:cNvPr id="32771" name="Rectangle 3"/>
          <p:cNvSpPr>
            <a:spLocks noGrp="1" noChangeArrowheads="1"/>
          </p:cNvSpPr>
          <p:nvPr>
            <p:ph type="body" idx="1"/>
          </p:nvPr>
        </p:nvSpPr>
        <p:spPr/>
        <p:txBody>
          <a:bodyPr/>
          <a:lstStyle/>
          <a:p>
            <a:pPr marL="0" indent="0" defTabSz="914400" eaLnBrk="1" hangingPunct="1">
              <a:buFontTx/>
              <a:buNone/>
              <a:defRPr/>
            </a:pPr>
            <a:r>
              <a:rPr lang="en-US" altLang="en-US" sz="2400" b="1" u="sng" kern="1200" dirty="0">
                <a:latin typeface="Calibri"/>
              </a:rPr>
              <a:t>Antitrust </a:t>
            </a:r>
            <a:r>
              <a:rPr lang="en-US" altLang="en-US" sz="2400" b="1" kern="1200" dirty="0">
                <a:latin typeface="Calibri"/>
              </a:rPr>
              <a:t>(15 U.S.C. § 1)</a:t>
            </a:r>
            <a:endParaRPr lang="en-US" altLang="en-US" sz="2400" kern="1200" dirty="0">
              <a:latin typeface="Calibri"/>
            </a:endParaRPr>
          </a:p>
          <a:p>
            <a:pPr marL="0" indent="0" defTabSz="914400" eaLnBrk="1" hangingPunct="1">
              <a:buFontTx/>
              <a:buNone/>
              <a:defRPr/>
            </a:pPr>
            <a:r>
              <a:rPr lang="en-US" altLang="en-US" sz="2000" kern="1200" dirty="0">
                <a:latin typeface="Calibri"/>
              </a:rPr>
              <a:t>Antitrust is a blanket term for laws that protect the free enterprise system and promote open and fair competition.  Activities that limit competition, restrain trade, fix prices, or are intended to dominate a market can violate antitrust laws.  </a:t>
            </a:r>
          </a:p>
          <a:p>
            <a:pPr marL="0" indent="0" eaLnBrk="1" fontAlgn="auto" hangingPunct="1">
              <a:spcAft>
                <a:spcPts val="0"/>
              </a:spcAft>
              <a:buFont typeface="Arial" panose="020B0604020202020204" pitchFamily="34" charset="0"/>
              <a:buNone/>
              <a:defRPr/>
            </a:pPr>
            <a:r>
              <a:rPr lang="en-US" sz="1800" dirty="0"/>
              <a:t>The types of practices that are prohibited under antitrust laws include:</a:t>
            </a:r>
          </a:p>
          <a:p>
            <a:pPr eaLnBrk="1" fontAlgn="auto" hangingPunct="1">
              <a:spcAft>
                <a:spcPts val="0"/>
              </a:spcAft>
              <a:buFont typeface="Arial" panose="020B0604020202020204" pitchFamily="34" charset="0"/>
              <a:buChar char="•"/>
              <a:defRPr/>
            </a:pPr>
            <a:r>
              <a:rPr lang="en-US" sz="1800" dirty="0"/>
              <a:t>Price Fixing – agreements with competitors regarding pricing, terms or conditions of sale.</a:t>
            </a:r>
          </a:p>
          <a:p>
            <a:pPr eaLnBrk="1" fontAlgn="auto" hangingPunct="1">
              <a:spcAft>
                <a:spcPts val="0"/>
              </a:spcAft>
              <a:buFont typeface="Arial" panose="020B0604020202020204" pitchFamily="34" charset="0"/>
              <a:buChar char="•"/>
              <a:defRPr/>
            </a:pPr>
            <a:r>
              <a:rPr lang="en-US" sz="1800" dirty="0"/>
              <a:t>Bid Rotation – competitors submit bids but take turns being the low bidder.</a:t>
            </a:r>
          </a:p>
          <a:p>
            <a:pPr eaLnBrk="1" fontAlgn="auto" hangingPunct="1">
              <a:spcAft>
                <a:spcPts val="0"/>
              </a:spcAft>
              <a:buFont typeface="Arial" panose="020B0604020202020204" pitchFamily="34" charset="0"/>
              <a:buChar char="•"/>
              <a:defRPr/>
            </a:pPr>
            <a:r>
              <a:rPr lang="en-US" sz="1800" dirty="0"/>
              <a:t>Market Division – competitors allocate business markets, customers, or territories amongst themselves.</a:t>
            </a:r>
          </a:p>
          <a:p>
            <a:pPr eaLnBrk="1" fontAlgn="auto" hangingPunct="1">
              <a:spcAft>
                <a:spcPts val="0"/>
              </a:spcAft>
              <a:buFont typeface="Arial" panose="020B0604020202020204" pitchFamily="34" charset="0"/>
              <a:buChar char="•"/>
              <a:defRPr/>
            </a:pPr>
            <a:r>
              <a:rPr lang="en-US" sz="1800" dirty="0"/>
              <a:t>Bid Rigging – competitors agree in advance who will submit the winning bid on a contract being awarded through the competitive bidding process.  </a:t>
            </a:r>
            <a:endParaRPr lang="en-US" dirty="0"/>
          </a:p>
          <a:p>
            <a:pPr eaLnBrk="1" fontAlgn="auto" hangingPunct="1">
              <a:spcAft>
                <a:spcPts val="0"/>
              </a:spcAft>
              <a:buFont typeface="Arial" panose="020B0604020202020204" pitchFamily="34" charset="0"/>
              <a:buChar char="•"/>
              <a:defRPr/>
            </a:pPr>
            <a:endParaRPr lang="en-US" sz="1800" dirty="0"/>
          </a:p>
          <a:p>
            <a:pPr eaLnBrk="1" hangingPunct="1">
              <a:defRPr/>
            </a:pPr>
            <a:endParaRPr lang="en-US" sz="2000" dirty="0"/>
          </a:p>
          <a:p>
            <a:pPr>
              <a:defRPr/>
            </a:pPr>
            <a:endParaRPr lang="en-US" alt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a:t>Procurement Fraud/Antitrust </a:t>
            </a:r>
          </a:p>
        </p:txBody>
      </p:sp>
      <p:sp>
        <p:nvSpPr>
          <p:cNvPr id="36867" name="Content Placeholder 2"/>
          <p:cNvSpPr>
            <a:spLocks noGrp="1"/>
          </p:cNvSpPr>
          <p:nvPr>
            <p:ph idx="1"/>
          </p:nvPr>
        </p:nvSpPr>
        <p:spPr/>
        <p:txBody>
          <a:bodyPr/>
          <a:lstStyle/>
          <a:p>
            <a:pPr eaLnBrk="1" hangingPunct="1"/>
            <a:r>
              <a:rPr lang="en-US" altLang="en-US" sz="1800"/>
              <a:t>.  Bid-rigging takes many forms, including:</a:t>
            </a:r>
          </a:p>
          <a:p>
            <a:pPr lvl="1" eaLnBrk="1" hangingPunct="1"/>
            <a:r>
              <a:rPr lang="en-US" altLang="en-US" sz="1800"/>
              <a:t>Bid Suppression – one or more competitors who otherwise would be expected to bid, or who have previously bid, agree to refrain from bidding or withdraw a previously submitted bid so that the designated winning competitor’s bid will be accepted.</a:t>
            </a:r>
          </a:p>
          <a:p>
            <a:pPr lvl="1" eaLnBrk="1" hangingPunct="1"/>
            <a:r>
              <a:rPr lang="en-US" altLang="en-US" sz="1800"/>
              <a:t>Complementary Bidding – competitors agree to submit bids that are either too high to be accepted or contain special terms that will not be acceptable to the owner in order to give the appearance of genuine competitive bidding.</a:t>
            </a:r>
          </a:p>
          <a:p>
            <a:pPr>
              <a:lnSpc>
                <a:spcPct val="80000"/>
              </a:lnSpc>
            </a:pPr>
            <a:r>
              <a:rPr lang="en-US" altLang="en-US" sz="1800"/>
              <a:t>Employees may not directly or indirectly talk to or exchange information with competitors about present or future pricing; terms or conditions of contract proposals including technical and cost proposals; dividing up markets, orders, or customers; suppressing, rotating, or submitting complementary bids; and boycotting a supplier, customer, or competitor.</a:t>
            </a:r>
          </a:p>
          <a:p>
            <a:pPr>
              <a:lnSpc>
                <a:spcPct val="80000"/>
              </a:lnSpc>
            </a:pPr>
            <a:r>
              <a:rPr lang="en-US" altLang="en-US" sz="1800"/>
              <a:t>A Company may not utilize Government procurement information ( i.e., the  Government estimate) to influence or control the procurement process.     </a:t>
            </a:r>
          </a:p>
          <a:p>
            <a:endParaRPr lang="en-US" altLang="en-US" sz="1800"/>
          </a:p>
          <a:p>
            <a:pPr eaLnBrk="1" hangingPunct="1"/>
            <a:endParaRPr lang="en-US" altLang="en-US" sz="1800"/>
          </a:p>
          <a:p>
            <a:pPr eaLnBrk="1" hangingPunct="1"/>
            <a:endParaRPr lang="en-US" altLang="en-US"/>
          </a:p>
          <a:p>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z="4000"/>
              <a:t>MAIL AND WIRE FRAUD</a:t>
            </a:r>
          </a:p>
        </p:txBody>
      </p:sp>
      <p:sp>
        <p:nvSpPr>
          <p:cNvPr id="37891" name="Rectangle 3"/>
          <p:cNvSpPr>
            <a:spLocks noGrp="1" noChangeArrowheads="1"/>
          </p:cNvSpPr>
          <p:nvPr>
            <p:ph type="body" idx="1"/>
          </p:nvPr>
        </p:nvSpPr>
        <p:spPr/>
        <p:txBody>
          <a:bodyPr/>
          <a:lstStyle/>
          <a:p>
            <a:pPr marL="0" indent="0">
              <a:buFontTx/>
              <a:buNone/>
            </a:pPr>
            <a:r>
              <a:rPr lang="en-US" altLang="en-US" sz="2200"/>
              <a:t>These statutes are a federal prosecutors best friend.  They magically transform into a federal crime </a:t>
            </a:r>
            <a:r>
              <a:rPr lang="en-US" altLang="en-US" sz="2200" b="1" u="sng"/>
              <a:t>any</a:t>
            </a:r>
            <a:r>
              <a:rPr lang="en-US" altLang="en-US" sz="2200"/>
              <a:t> plan or scheme to defraud </a:t>
            </a:r>
            <a:r>
              <a:rPr lang="en-US" altLang="en-US" sz="2200" b="1" u="sng"/>
              <a:t>anyone</a:t>
            </a:r>
            <a:r>
              <a:rPr lang="en-US" altLang="en-US" sz="2200"/>
              <a:t> if the U.S. Mails or if telephone lines are used in </a:t>
            </a:r>
            <a:r>
              <a:rPr lang="en-US" altLang="en-US" sz="2200" b="1" u="sng"/>
              <a:t>any way</a:t>
            </a:r>
            <a:r>
              <a:rPr lang="en-US" altLang="en-US" sz="2200"/>
              <a:t>.  </a:t>
            </a:r>
          </a:p>
          <a:p>
            <a:pPr marL="0" indent="0"/>
            <a:endParaRPr lang="en-US" altLang="en-US" sz="22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8534400" cy="2011362"/>
          </a:xfrm>
        </p:spPr>
        <p:txBody>
          <a:bodyPr/>
          <a:lstStyle/>
          <a:p>
            <a:r>
              <a:rPr lang="en-US" altLang="en-US" sz="4000"/>
              <a:t>SBA ENTITIES AND RELATED COMPANIES AND INDIVIDUALS</a:t>
            </a:r>
          </a:p>
        </p:txBody>
      </p:sp>
      <p:sp>
        <p:nvSpPr>
          <p:cNvPr id="38915" name="Rectangle 3"/>
          <p:cNvSpPr>
            <a:spLocks noGrp="1" noChangeArrowheads="1"/>
          </p:cNvSpPr>
          <p:nvPr>
            <p:ph type="body" idx="1"/>
          </p:nvPr>
        </p:nvSpPr>
        <p:spPr>
          <a:xfrm>
            <a:off x="685800" y="1828800"/>
            <a:ext cx="7772400" cy="3810000"/>
          </a:xfrm>
        </p:spPr>
        <p:txBody>
          <a:bodyPr/>
          <a:lstStyle/>
          <a:p>
            <a:pPr>
              <a:lnSpc>
                <a:spcPct val="80000"/>
              </a:lnSpc>
            </a:pPr>
            <a:endParaRPr lang="en-US" altLang="en-US" sz="2200"/>
          </a:p>
          <a:p>
            <a:pPr>
              <a:lnSpc>
                <a:spcPct val="80000"/>
              </a:lnSpc>
            </a:pPr>
            <a:r>
              <a:rPr lang="en-US" altLang="en-US" sz="2200"/>
              <a:t>There has been a surge in civil enforcement actions and criminal prosecutions against companies and individuals who make false certifications regarding SBA status (i.e., small business, 8(a), service disabled veteran owned small business, HUB Zone business and women owned business).</a:t>
            </a:r>
          </a:p>
          <a:p>
            <a:pPr>
              <a:lnSpc>
                <a:spcPct val="80000"/>
              </a:lnSpc>
            </a:pPr>
            <a:endParaRPr lang="en-US" altLang="en-US" sz="2200"/>
          </a:p>
          <a:p>
            <a:pPr>
              <a:lnSpc>
                <a:spcPct val="80000"/>
              </a:lnSpc>
            </a:pPr>
            <a:r>
              <a:rPr lang="en-US" altLang="en-US" sz="2200"/>
              <a:t>October 1, 2010 suspension of GTSI Corp. for using small businesses to improperly obtain and perform set-aside contracts.  Suspension lifted only after CEO and General Counsel resigned and GTSI adopted new compliance plan with outside monitor.    Also, 2010 enforcement in our local court (Morris-Griffin Corp. v. C.L. Serv. Corp.).  Companies found to be “affiliates.”  </a:t>
            </a:r>
          </a:p>
          <a:p>
            <a:pPr>
              <a:lnSpc>
                <a:spcPct val="80000"/>
              </a:lnSpc>
              <a:buFontTx/>
              <a:buNone/>
            </a:pPr>
            <a:endParaRPr lang="en-US" altLang="en-US" sz="22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8610600" cy="1935162"/>
          </a:xfrm>
        </p:spPr>
        <p:txBody>
          <a:bodyPr/>
          <a:lstStyle/>
          <a:p>
            <a:r>
              <a:rPr lang="en-US" altLang="en-US" sz="4000"/>
              <a:t>SBA ENTITIES AND RELATED COMPANIES AND INDIVIDUALS</a:t>
            </a:r>
          </a:p>
        </p:txBody>
      </p:sp>
      <p:sp>
        <p:nvSpPr>
          <p:cNvPr id="39939" name="Rectangle 3"/>
          <p:cNvSpPr>
            <a:spLocks noGrp="1" noChangeArrowheads="1"/>
          </p:cNvSpPr>
          <p:nvPr>
            <p:ph type="body" idx="1"/>
          </p:nvPr>
        </p:nvSpPr>
        <p:spPr/>
        <p:txBody>
          <a:bodyPr/>
          <a:lstStyle/>
          <a:p>
            <a:pPr>
              <a:lnSpc>
                <a:spcPct val="80000"/>
              </a:lnSpc>
            </a:pPr>
            <a:endParaRPr lang="en-US" altLang="en-US" sz="2200"/>
          </a:p>
          <a:p>
            <a:pPr>
              <a:lnSpc>
                <a:spcPct val="80000"/>
              </a:lnSpc>
            </a:pPr>
            <a:endParaRPr lang="en-US" altLang="en-US" sz="2200"/>
          </a:p>
          <a:p>
            <a:pPr>
              <a:lnSpc>
                <a:spcPct val="80000"/>
              </a:lnSpc>
            </a:pPr>
            <a:r>
              <a:rPr lang="en-US" altLang="en-US" sz="2200"/>
              <a:t>Companies that team with or that contract with certain disadvantaged businesses must seek legal guidance on the complex affiliation rules that apply to such businesses.  Persons and companies can be considered affiliates of the small business through joint ownership, common management, family relations and ability to control factors.</a:t>
            </a:r>
          </a:p>
          <a:p>
            <a:pPr>
              <a:lnSpc>
                <a:spcPct val="80000"/>
              </a:lnSpc>
            </a:pPr>
            <a:endParaRPr lang="en-US" altLang="en-US" sz="2200"/>
          </a:p>
          <a:p>
            <a:pPr>
              <a:lnSpc>
                <a:spcPct val="80000"/>
              </a:lnSpc>
            </a:pPr>
            <a:r>
              <a:rPr lang="en-US" altLang="en-US" sz="2200"/>
              <a:t>There is an increased emphasis in prosecuting companies and individuals which make false SBA certifications (i.e. size, 8(a), disabled veteran owned).  </a:t>
            </a:r>
          </a:p>
          <a:p>
            <a:pPr>
              <a:lnSpc>
                <a:spcPct val="80000"/>
              </a:lnSpc>
            </a:pPr>
            <a:endParaRPr lang="en-US" altLang="en-US" sz="22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a:t>SBA Entities (Cont.)</a:t>
            </a:r>
          </a:p>
        </p:txBody>
      </p:sp>
      <p:sp>
        <p:nvSpPr>
          <p:cNvPr id="40963" name="Content Placeholder 2"/>
          <p:cNvSpPr>
            <a:spLocks noGrp="1"/>
          </p:cNvSpPr>
          <p:nvPr>
            <p:ph idx="1"/>
          </p:nvPr>
        </p:nvSpPr>
        <p:spPr/>
        <p:txBody>
          <a:bodyPr/>
          <a:lstStyle/>
          <a:p>
            <a:r>
              <a:rPr lang="en-US" altLang="en-US"/>
              <a:t>Small Business Jobs and Credit Act of 2010 (section 1341) creates “deemed certifications” when a company or person submits a bid or proposal for a federal small business contract or subcontract and for registering in any federal electronic data base for the purpose of being considered for the award of a federal small business contract.</a:t>
            </a:r>
          </a:p>
          <a:p>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1858962"/>
          </a:xfrm>
        </p:spPr>
        <p:txBody>
          <a:bodyPr/>
          <a:lstStyle/>
          <a:p>
            <a:r>
              <a:rPr lang="en-US" altLang="en-US" sz="4000"/>
              <a:t>“REVOLVING DOOR” RESTRICTIONS</a:t>
            </a:r>
          </a:p>
        </p:txBody>
      </p:sp>
      <p:sp>
        <p:nvSpPr>
          <p:cNvPr id="41987" name="Rectangle 3"/>
          <p:cNvSpPr>
            <a:spLocks noGrp="1" noChangeArrowheads="1"/>
          </p:cNvSpPr>
          <p:nvPr>
            <p:ph type="body" idx="1"/>
          </p:nvPr>
        </p:nvSpPr>
        <p:spPr/>
        <p:txBody>
          <a:bodyPr/>
          <a:lstStyle/>
          <a:p>
            <a:endParaRPr lang="en-US" altLang="en-US" sz="2200"/>
          </a:p>
          <a:p>
            <a:r>
              <a:rPr lang="en-US" altLang="en-US" sz="2200"/>
              <a:t>18 USC 207 provides the basic prohibitions on post-employment activities for federal employees.  </a:t>
            </a:r>
          </a:p>
          <a:p>
            <a:pPr>
              <a:lnSpc>
                <a:spcPct val="90000"/>
              </a:lnSpc>
            </a:pPr>
            <a:r>
              <a:rPr lang="en-US" altLang="en-US" sz="2200"/>
              <a:t>There is a </a:t>
            </a:r>
            <a:r>
              <a:rPr lang="en-US" altLang="en-US" sz="2200" b="1" u="sng"/>
              <a:t>lifetime ban </a:t>
            </a:r>
            <a:r>
              <a:rPr lang="en-US" altLang="en-US" sz="2200"/>
              <a:t>on “switching sides,” that is, representing a private party on the same “particular matter” involving identified parties on which the former executive branch employee had worked personally and substantially for the government.</a:t>
            </a:r>
          </a:p>
          <a:p>
            <a:pPr>
              <a:lnSpc>
                <a:spcPct val="90000"/>
              </a:lnSpc>
            </a:pPr>
            <a:endParaRPr lang="en-US" altLang="en-US" sz="22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1935162"/>
          </a:xfrm>
        </p:spPr>
        <p:txBody>
          <a:bodyPr/>
          <a:lstStyle/>
          <a:p>
            <a:r>
              <a:rPr lang="en-US" altLang="en-US" sz="4000"/>
              <a:t>“REVOLVING DOOR” RESTRICTIONS</a:t>
            </a:r>
          </a:p>
        </p:txBody>
      </p:sp>
      <p:sp>
        <p:nvSpPr>
          <p:cNvPr id="43011" name="Rectangle 3"/>
          <p:cNvSpPr>
            <a:spLocks noGrp="1" noChangeArrowheads="1"/>
          </p:cNvSpPr>
          <p:nvPr>
            <p:ph type="body" idx="1"/>
          </p:nvPr>
        </p:nvSpPr>
        <p:spPr/>
        <p:txBody>
          <a:bodyPr/>
          <a:lstStyle/>
          <a:p>
            <a:pPr>
              <a:lnSpc>
                <a:spcPct val="90000"/>
              </a:lnSpc>
              <a:spcBef>
                <a:spcPct val="0"/>
              </a:spcBef>
            </a:pPr>
            <a:endParaRPr lang="en-US" altLang="en-US" sz="2200"/>
          </a:p>
          <a:p>
            <a:pPr>
              <a:lnSpc>
                <a:spcPct val="90000"/>
              </a:lnSpc>
              <a:spcBef>
                <a:spcPct val="0"/>
              </a:spcBef>
            </a:pPr>
            <a:r>
              <a:rPr lang="en-US" altLang="en-US" sz="2200"/>
              <a:t>There is a two-year ban on “switching sides” on a somewhat broader range of matters which were under the employee’s official responsibility.</a:t>
            </a:r>
          </a:p>
          <a:p>
            <a:pPr>
              <a:lnSpc>
                <a:spcPct val="90000"/>
              </a:lnSpc>
            </a:pPr>
            <a:r>
              <a:rPr lang="en-US" altLang="en-US" sz="2200"/>
              <a:t>There is a one-year restriction on assisting others on certain trade or treaty negotiations.</a:t>
            </a:r>
          </a:p>
          <a:p>
            <a:pPr>
              <a:lnSpc>
                <a:spcPct val="90000"/>
              </a:lnSpc>
            </a:pPr>
            <a:r>
              <a:rPr lang="en-US" altLang="en-US" sz="2200"/>
              <a:t>There is a one-year “cooling off” period for certain “senior” officials barring representational communications to and attempts to influence persons in their former departments or agencies.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4638"/>
            <a:ext cx="8229600" cy="1858962"/>
          </a:xfrm>
        </p:spPr>
        <p:txBody>
          <a:bodyPr/>
          <a:lstStyle/>
          <a:p>
            <a:r>
              <a:rPr lang="en-US" altLang="en-US" sz="4000"/>
              <a:t>“REVOLVING DOOR” RESTRICTIONS</a:t>
            </a:r>
          </a:p>
        </p:txBody>
      </p:sp>
      <p:sp>
        <p:nvSpPr>
          <p:cNvPr id="20483" name="Rectangle 3"/>
          <p:cNvSpPr>
            <a:spLocks noGrp="1" noChangeArrowheads="1"/>
          </p:cNvSpPr>
          <p:nvPr>
            <p:ph type="body" idx="1"/>
          </p:nvPr>
        </p:nvSpPr>
        <p:spPr/>
        <p:txBody>
          <a:bodyPr/>
          <a:lstStyle/>
          <a:p>
            <a:pPr>
              <a:lnSpc>
                <a:spcPct val="90000"/>
              </a:lnSpc>
              <a:defRPr/>
            </a:pPr>
            <a:endParaRPr lang="en-US" sz="2200" dirty="0"/>
          </a:p>
          <a:p>
            <a:pPr>
              <a:lnSpc>
                <a:spcPct val="90000"/>
              </a:lnSpc>
              <a:defRPr/>
            </a:pPr>
            <a:r>
              <a:rPr lang="en-US" sz="2200" dirty="0"/>
              <a:t>There is a new two-year “cooling off” period for “very senior” officials barring representational communications to and attempts to influence certain other high ranking officials in the entire executive branch of government.</a:t>
            </a:r>
          </a:p>
          <a:p>
            <a:pPr marL="0" indent="0">
              <a:lnSpc>
                <a:spcPct val="90000"/>
              </a:lnSpc>
              <a:buFontTx/>
              <a:buNone/>
              <a:defRPr/>
            </a:pPr>
            <a:endParaRPr lang="en-US" sz="2200" dirty="0"/>
          </a:p>
          <a:p>
            <a:pPr>
              <a:lnSpc>
                <a:spcPct val="90000"/>
              </a:lnSpc>
              <a:defRPr/>
            </a:pPr>
            <a:r>
              <a:rPr lang="en-US" sz="2200" dirty="0"/>
              <a:t>Lastly, there is a one-year ban on certain former high-level officials performing certain representational or advisory activities for foreign governments or foreign political parties.</a:t>
            </a:r>
          </a:p>
          <a:p>
            <a:pPr>
              <a:lnSpc>
                <a:spcPct val="80000"/>
              </a:lnSpc>
              <a:defRPr/>
            </a:pPr>
            <a:endParaRPr lang="en-US"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z="4000" dirty="0"/>
              <a:t>General Themes</a:t>
            </a:r>
          </a:p>
        </p:txBody>
      </p:sp>
      <p:sp>
        <p:nvSpPr>
          <p:cNvPr id="18435" name="Rectangle 3"/>
          <p:cNvSpPr>
            <a:spLocks noGrp="1" noChangeArrowheads="1"/>
          </p:cNvSpPr>
          <p:nvPr>
            <p:ph type="body" idx="1"/>
          </p:nvPr>
        </p:nvSpPr>
        <p:spPr/>
        <p:txBody>
          <a:bodyPr/>
          <a:lstStyle/>
          <a:p>
            <a:pPr>
              <a:lnSpc>
                <a:spcPct val="90000"/>
              </a:lnSpc>
            </a:pPr>
            <a:r>
              <a:rPr lang="en-US" altLang="en-US" sz="2000" dirty="0"/>
              <a:t>Don’t expect one arm of the Government to come to your defense if another arm of the Government alleges you did something wrong.</a:t>
            </a:r>
          </a:p>
          <a:p>
            <a:pPr>
              <a:lnSpc>
                <a:spcPct val="90000"/>
              </a:lnSpc>
            </a:pPr>
            <a:r>
              <a:rPr lang="en-US" altLang="en-US" sz="2000" dirty="0"/>
              <a:t>During an investigation, be aware that DOJ may ignore the statements or support offered by the Contracting Agency employees</a:t>
            </a:r>
          </a:p>
          <a:p>
            <a:pPr>
              <a:lnSpc>
                <a:spcPct val="90000"/>
              </a:lnSpc>
            </a:pPr>
            <a:r>
              <a:rPr lang="en-US" altLang="en-US" sz="2000" dirty="0"/>
              <a:t>Ignorance of the law is no defense – especially for Government contractors.</a:t>
            </a:r>
          </a:p>
          <a:p>
            <a:pPr>
              <a:lnSpc>
                <a:spcPct val="90000"/>
              </a:lnSpc>
            </a:pPr>
            <a:r>
              <a:rPr lang="en-US" altLang="en-US" sz="2000" dirty="0"/>
              <a:t>Best efforts by the contractor in performance and billing are not a defense.</a:t>
            </a:r>
          </a:p>
          <a:p>
            <a:pPr>
              <a:lnSpc>
                <a:spcPct val="90000"/>
              </a:lnSpc>
            </a:pPr>
            <a:r>
              <a:rPr lang="en-US" altLang="en-US" sz="2000" dirty="0"/>
              <a:t>The Government does not care how it or the relator obtains information about the contractor.</a:t>
            </a:r>
          </a:p>
          <a:p>
            <a:pPr>
              <a:lnSpc>
                <a:spcPct val="90000"/>
              </a:lnSpc>
            </a:pPr>
            <a:r>
              <a:rPr lang="en-US" altLang="en-US" sz="2000" dirty="0"/>
              <a:t>Disclose rather than cover-up .</a:t>
            </a:r>
          </a:p>
          <a:p>
            <a:pPr>
              <a:lnSpc>
                <a:spcPct val="90000"/>
              </a:lnSpc>
            </a:pPr>
            <a:r>
              <a:rPr lang="en-US" altLang="en-US" sz="2000" dirty="0"/>
              <a:t>The cover-up is almost always worse than the original problem.</a:t>
            </a:r>
          </a:p>
          <a:p>
            <a:pPr>
              <a:lnSpc>
                <a:spcPct val="90000"/>
              </a:lnSpc>
            </a:pPr>
            <a:r>
              <a:rPr lang="en-US" altLang="en-US" sz="2000" dirty="0"/>
              <a:t>You do </a:t>
            </a:r>
            <a:r>
              <a:rPr lang="en-US" altLang="en-US" sz="2000" b="1" u="sng" dirty="0"/>
              <a:t>not</a:t>
            </a:r>
            <a:r>
              <a:rPr lang="en-US" altLang="en-US" sz="2000" dirty="0"/>
              <a:t> have the right to remain silent and anything you say can and will be used against you.</a:t>
            </a:r>
          </a:p>
          <a:p>
            <a:pPr>
              <a:lnSpc>
                <a:spcPct val="90000"/>
              </a:lnSpc>
            </a:pPr>
            <a:r>
              <a:rPr lang="en-US" altLang="en-US" sz="2000" dirty="0"/>
              <a:t>.</a:t>
            </a:r>
          </a:p>
          <a:p>
            <a:pPr>
              <a:lnSpc>
                <a:spcPct val="90000"/>
              </a:lnSpc>
            </a:pPr>
            <a:endParaRPr lang="en-US" altLang="en-US" sz="2000" dirty="0"/>
          </a:p>
          <a:p>
            <a:endParaRPr lang="en-US" altLang="en-US"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29600" cy="1858962"/>
          </a:xfrm>
        </p:spPr>
        <p:txBody>
          <a:bodyPr/>
          <a:lstStyle/>
          <a:p>
            <a:r>
              <a:rPr lang="en-US" altLang="en-US" sz="4000"/>
              <a:t>“REVOLVING DOOR” RESTRICTIONS</a:t>
            </a:r>
          </a:p>
        </p:txBody>
      </p:sp>
      <p:sp>
        <p:nvSpPr>
          <p:cNvPr id="45059" name="Rectangle 3"/>
          <p:cNvSpPr>
            <a:spLocks noGrp="1" noChangeArrowheads="1"/>
          </p:cNvSpPr>
          <p:nvPr>
            <p:ph type="body" idx="1"/>
          </p:nvPr>
        </p:nvSpPr>
        <p:spPr/>
        <p:txBody>
          <a:bodyPr/>
          <a:lstStyle/>
          <a:p>
            <a:pPr>
              <a:lnSpc>
                <a:spcPct val="90000"/>
              </a:lnSpc>
            </a:pPr>
            <a:endParaRPr lang="en-US" altLang="en-US" sz="2200"/>
          </a:p>
          <a:p>
            <a:pPr>
              <a:lnSpc>
                <a:spcPct val="90000"/>
              </a:lnSpc>
            </a:pPr>
            <a:r>
              <a:rPr lang="en-US" altLang="en-US" sz="2200"/>
              <a:t>The bottom line is that before hiring former government employees a company should do its homework and, if there is any question concerning these restrictions, the company should ask the former government employee to obtain a </a:t>
            </a:r>
            <a:r>
              <a:rPr lang="en-US" altLang="en-US" sz="2200" b="1" u="sng"/>
              <a:t>written</a:t>
            </a:r>
            <a:r>
              <a:rPr lang="en-US" altLang="en-US" sz="2200"/>
              <a:t> legal opinion from his agency as to what restrictions apply.  </a:t>
            </a:r>
          </a:p>
          <a:p>
            <a:endParaRPr lang="en-US" altLang="en-US" sz="22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610600" cy="1935162"/>
          </a:xfrm>
        </p:spPr>
        <p:txBody>
          <a:bodyPr/>
          <a:lstStyle/>
          <a:p>
            <a:r>
              <a:rPr lang="en-US" altLang="en-US" sz="4000"/>
              <a:t>ORGANIZATIONAL CONFLICTS</a:t>
            </a:r>
            <a:br>
              <a:rPr lang="en-US" altLang="en-US" sz="4000"/>
            </a:br>
            <a:r>
              <a:rPr lang="en-US" altLang="en-US" sz="4000"/>
              <a:t>OF INTEREST</a:t>
            </a:r>
          </a:p>
        </p:txBody>
      </p:sp>
      <p:sp>
        <p:nvSpPr>
          <p:cNvPr id="46083" name="Rectangle 3"/>
          <p:cNvSpPr>
            <a:spLocks noGrp="1" noChangeArrowheads="1"/>
          </p:cNvSpPr>
          <p:nvPr>
            <p:ph type="body" idx="1"/>
          </p:nvPr>
        </p:nvSpPr>
        <p:spPr>
          <a:xfrm>
            <a:off x="457200" y="1905000"/>
            <a:ext cx="8229600" cy="4221163"/>
          </a:xfrm>
        </p:spPr>
        <p:txBody>
          <a:bodyPr/>
          <a:lstStyle/>
          <a:p>
            <a:pPr>
              <a:lnSpc>
                <a:spcPct val="80000"/>
              </a:lnSpc>
            </a:pPr>
            <a:endParaRPr lang="en-US" altLang="en-US" sz="2200"/>
          </a:p>
          <a:p>
            <a:pPr>
              <a:lnSpc>
                <a:spcPct val="80000"/>
              </a:lnSpc>
            </a:pPr>
            <a:r>
              <a:rPr lang="en-US" altLang="en-US" sz="2200"/>
              <a:t>Organizational Conflicts of Interests (OCI’s) are covered by FAR Subpart 9.5.</a:t>
            </a:r>
          </a:p>
          <a:p>
            <a:pPr>
              <a:lnSpc>
                <a:spcPct val="80000"/>
              </a:lnSpc>
            </a:pPr>
            <a:r>
              <a:rPr lang="en-US" altLang="en-US" sz="2200"/>
              <a:t>OCI’s fall primarily into two categories:</a:t>
            </a:r>
          </a:p>
          <a:p>
            <a:pPr lvl="1">
              <a:lnSpc>
                <a:spcPct val="80000"/>
              </a:lnSpc>
            </a:pPr>
            <a:r>
              <a:rPr lang="en-US" altLang="en-US" sz="2200"/>
              <a:t>The existence of </a:t>
            </a:r>
            <a:r>
              <a:rPr lang="en-US" altLang="en-US" sz="2200" b="1" u="sng"/>
              <a:t>conflicting roles that might bias a contractor’s judgment.</a:t>
            </a:r>
          </a:p>
          <a:p>
            <a:pPr lvl="2">
              <a:lnSpc>
                <a:spcPct val="80000"/>
              </a:lnSpc>
            </a:pPr>
            <a:r>
              <a:rPr lang="en-US" altLang="en-US"/>
              <a:t>An example would be where a company has a contract that includes evaluating the performance of its own product or services or those of a competitor.  Another example is where a company is tasked with preparing government specifications for a procurement and the company makes or sells products or services that meet those specifications.</a:t>
            </a:r>
          </a:p>
          <a:p>
            <a:endParaRPr lang="en-US" altLang="en-US" sz="18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8610600" cy="1858962"/>
          </a:xfrm>
        </p:spPr>
        <p:txBody>
          <a:bodyPr/>
          <a:lstStyle/>
          <a:p>
            <a:r>
              <a:rPr lang="en-US" altLang="en-US" sz="4000"/>
              <a:t>ORGANIZATIONAL CONFLICTS</a:t>
            </a:r>
            <a:br>
              <a:rPr lang="en-US" altLang="en-US" sz="4000"/>
            </a:br>
            <a:r>
              <a:rPr lang="en-US" altLang="en-US" sz="4000"/>
              <a:t>OF INTEREST</a:t>
            </a:r>
          </a:p>
        </p:txBody>
      </p:sp>
      <p:sp>
        <p:nvSpPr>
          <p:cNvPr id="47107" name="Rectangle 3"/>
          <p:cNvSpPr>
            <a:spLocks noGrp="1" noChangeArrowheads="1"/>
          </p:cNvSpPr>
          <p:nvPr>
            <p:ph type="body" idx="1"/>
          </p:nvPr>
        </p:nvSpPr>
        <p:spPr>
          <a:xfrm>
            <a:off x="457200" y="2057400"/>
            <a:ext cx="8229600" cy="4068763"/>
          </a:xfrm>
        </p:spPr>
        <p:txBody>
          <a:bodyPr/>
          <a:lstStyle/>
          <a:p>
            <a:pPr lvl="1">
              <a:lnSpc>
                <a:spcPct val="80000"/>
              </a:lnSpc>
            </a:pPr>
            <a:endParaRPr lang="en-US" altLang="en-US" sz="2200" b="1" u="sng"/>
          </a:p>
          <a:p>
            <a:pPr lvl="1">
              <a:lnSpc>
                <a:spcPct val="80000"/>
              </a:lnSpc>
            </a:pPr>
            <a:r>
              <a:rPr lang="en-US" altLang="en-US" sz="2200" b="1" u="sng"/>
              <a:t>Unfair competitive advantage</a:t>
            </a:r>
            <a:r>
              <a:rPr lang="en-US" altLang="en-US" sz="2200"/>
              <a:t> due to obtaining proprietary information without proper authorization or obtaining source selection information not available to all competitors.</a:t>
            </a:r>
          </a:p>
          <a:p>
            <a:pPr lvl="2">
              <a:lnSpc>
                <a:spcPct val="80000"/>
              </a:lnSpc>
            </a:pPr>
            <a:r>
              <a:rPr lang="en-US" altLang="en-US"/>
              <a:t>An example would be where a company obtains the proprietary information of a competitor in the course of performing a government contract.   Such access usually comes with restrictions that would prevent the company from bidding for work where it would unfairly benefit from this access.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sz="4000"/>
              <a:t>OCI’S</a:t>
            </a:r>
          </a:p>
        </p:txBody>
      </p:sp>
      <p:sp>
        <p:nvSpPr>
          <p:cNvPr id="48131" name="Rectangle 3"/>
          <p:cNvSpPr>
            <a:spLocks noGrp="1" noChangeArrowheads="1"/>
          </p:cNvSpPr>
          <p:nvPr>
            <p:ph type="body" idx="1"/>
          </p:nvPr>
        </p:nvSpPr>
        <p:spPr/>
        <p:txBody>
          <a:bodyPr/>
          <a:lstStyle/>
          <a:p>
            <a:r>
              <a:rPr lang="en-US" altLang="en-US" sz="2200"/>
              <a:t>OCI’s can be mitigated in many situations if identified early.</a:t>
            </a:r>
          </a:p>
          <a:p>
            <a:r>
              <a:rPr lang="en-US" altLang="en-US" sz="2200"/>
              <a:t>Mitigation methods include, physically segregating certain employees, restricting computer access to certain information using , passwords, firewalls, and subcontracting certain tasks with the Contracting Officer’s authorization and approval.</a:t>
            </a:r>
          </a:p>
          <a:p>
            <a:endParaRPr lang="en-US" altLang="en-US" sz="22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685800" y="228600"/>
            <a:ext cx="8305800" cy="1143000"/>
          </a:xfrm>
        </p:spPr>
        <p:txBody>
          <a:bodyPr/>
          <a:lstStyle/>
          <a:p>
            <a:r>
              <a:rPr lang="en-US" altLang="en-US"/>
              <a:t>Personal Conflicts of Interest</a:t>
            </a:r>
          </a:p>
        </p:txBody>
      </p:sp>
      <p:sp>
        <p:nvSpPr>
          <p:cNvPr id="49155" name="Content Placeholder 2"/>
          <p:cNvSpPr>
            <a:spLocks noGrp="1"/>
          </p:cNvSpPr>
          <p:nvPr>
            <p:ph idx="1"/>
          </p:nvPr>
        </p:nvSpPr>
        <p:spPr>
          <a:xfrm>
            <a:off x="762000" y="1295400"/>
            <a:ext cx="7772400" cy="4343400"/>
          </a:xfrm>
        </p:spPr>
        <p:txBody>
          <a:bodyPr/>
          <a:lstStyle/>
          <a:p>
            <a:pPr>
              <a:lnSpc>
                <a:spcPct val="90000"/>
              </a:lnSpc>
            </a:pPr>
            <a:endParaRPr lang="en-US" altLang="en-US" sz="2200"/>
          </a:p>
          <a:p>
            <a:pPr>
              <a:lnSpc>
                <a:spcPct val="90000"/>
              </a:lnSpc>
            </a:pPr>
            <a:r>
              <a:rPr lang="en-US" altLang="en-US" sz="2200"/>
              <a:t>Effective Dec. 2011 the FAR requires contractors to identify and prevent the personal conflicts of interest of “covered employees”</a:t>
            </a:r>
          </a:p>
          <a:p>
            <a:pPr>
              <a:lnSpc>
                <a:spcPct val="90000"/>
              </a:lnSpc>
            </a:pPr>
            <a:r>
              <a:rPr lang="en-US" altLang="en-US" sz="2200"/>
              <a:t>“Covered employees” are employees who perform acquisition functions closely associated with governmental functions</a:t>
            </a:r>
          </a:p>
          <a:p>
            <a:pPr>
              <a:lnSpc>
                <a:spcPct val="90000"/>
              </a:lnSpc>
            </a:pPr>
            <a:r>
              <a:rPr lang="en-US" altLang="en-US" sz="2200"/>
              <a:t>Personal conflict of interest is a financial interest, personal activity or relationship that could impair the covered employee’s ability to act impartially and in the best interest of the Gov’t. </a:t>
            </a:r>
          </a:p>
          <a:p>
            <a:pPr>
              <a:lnSpc>
                <a:spcPct val="90000"/>
              </a:lnSpc>
            </a:pPr>
            <a:r>
              <a:rPr lang="en-US" altLang="en-US" sz="2200"/>
              <a:t>Includes the interests and relationships of close family members.  </a:t>
            </a:r>
          </a:p>
          <a:p>
            <a:pPr>
              <a:lnSpc>
                <a:spcPct val="90000"/>
              </a:lnSpc>
            </a:pPr>
            <a:r>
              <a:rPr lang="en-US" altLang="en-US" sz="2200"/>
              <a:t>Must disclose PCI to contracting officer </a:t>
            </a:r>
          </a:p>
          <a:p>
            <a:pPr>
              <a:lnSpc>
                <a:spcPct val="90000"/>
              </a:lnSpc>
            </a:pPr>
            <a:endParaRPr lang="en-US" altLang="en-US" sz="22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sz="4000"/>
              <a:t>ITAR</a:t>
            </a:r>
          </a:p>
        </p:txBody>
      </p:sp>
      <p:sp>
        <p:nvSpPr>
          <p:cNvPr id="50179" name="Rectangle 3"/>
          <p:cNvSpPr>
            <a:spLocks noGrp="1" noChangeArrowheads="1"/>
          </p:cNvSpPr>
          <p:nvPr>
            <p:ph type="body" idx="1"/>
          </p:nvPr>
        </p:nvSpPr>
        <p:spPr/>
        <p:txBody>
          <a:bodyPr/>
          <a:lstStyle/>
          <a:p>
            <a:pPr>
              <a:lnSpc>
                <a:spcPct val="80000"/>
              </a:lnSpc>
            </a:pPr>
            <a:r>
              <a:rPr lang="en-US" altLang="en-US" sz="2400"/>
              <a:t>International Trafficking in Arms Regulations – based on U.S. Munitions List (USML):</a:t>
            </a:r>
          </a:p>
          <a:p>
            <a:pPr lvl="1">
              <a:lnSpc>
                <a:spcPct val="80000"/>
              </a:lnSpc>
            </a:pPr>
            <a:r>
              <a:rPr lang="en-US" altLang="en-US" sz="2200"/>
              <a:t>If a company’s products are on the USML, the company must register with the U.S. State Dept. </a:t>
            </a:r>
            <a:r>
              <a:rPr lang="en-US" altLang="en-US" sz="2200" u="sng"/>
              <a:t>even if it does not export any of its products</a:t>
            </a:r>
            <a:r>
              <a:rPr lang="en-US" altLang="en-US" sz="2200"/>
              <a:t>.</a:t>
            </a:r>
          </a:p>
          <a:p>
            <a:pPr lvl="1">
              <a:lnSpc>
                <a:spcPct val="80000"/>
              </a:lnSpc>
            </a:pPr>
            <a:r>
              <a:rPr lang="en-US" altLang="en-US" sz="2200"/>
              <a:t>The USML is not just weapons.  It includes products relating to electronics, communications, navigation, computer hardware and software and computer security.</a:t>
            </a:r>
          </a:p>
          <a:p>
            <a:endParaRPr lang="en-US"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sz="4000"/>
              <a:t>ITAR</a:t>
            </a:r>
          </a:p>
        </p:txBody>
      </p:sp>
      <p:sp>
        <p:nvSpPr>
          <p:cNvPr id="51203" name="Rectangle 3"/>
          <p:cNvSpPr>
            <a:spLocks noGrp="1" noChangeArrowheads="1"/>
          </p:cNvSpPr>
          <p:nvPr>
            <p:ph type="body" idx="1"/>
          </p:nvPr>
        </p:nvSpPr>
        <p:spPr>
          <a:xfrm>
            <a:off x="685800" y="1524000"/>
            <a:ext cx="7772400" cy="4114800"/>
          </a:xfrm>
        </p:spPr>
        <p:txBody>
          <a:bodyPr/>
          <a:lstStyle/>
          <a:p>
            <a:pPr lvl="1">
              <a:lnSpc>
                <a:spcPct val="80000"/>
              </a:lnSpc>
            </a:pPr>
            <a:r>
              <a:rPr lang="en-US" altLang="en-US" sz="2200"/>
              <a:t>The company is prohibited from transferring arms, software or technical data on the USML to foreign persons, either in the U.S. or abroad without an export license.</a:t>
            </a:r>
          </a:p>
          <a:p>
            <a:pPr lvl="2">
              <a:lnSpc>
                <a:spcPct val="80000"/>
              </a:lnSpc>
            </a:pPr>
            <a:r>
              <a:rPr lang="en-US" altLang="en-US" sz="2200"/>
              <a:t>“Foreign persons” are persons who are not U.S. citizens or “Green Card” holders.  The term also includes any foreign government or corporation.</a:t>
            </a:r>
          </a:p>
          <a:p>
            <a:pPr lvl="1">
              <a:lnSpc>
                <a:spcPct val="80000"/>
              </a:lnSpc>
            </a:pPr>
            <a:r>
              <a:rPr lang="en-US" altLang="en-US" sz="2200"/>
              <a:t>The company is prohibited from performing services related to items on the USML for foreign nationals, either in the U.S. or abroad without first obtaining a Technical Assistance Agreement (TAA) from the State Dept.</a:t>
            </a:r>
          </a:p>
          <a:p>
            <a:pPr lvl="1">
              <a:lnSpc>
                <a:spcPct val="80000"/>
              </a:lnSpc>
            </a:pPr>
            <a:r>
              <a:rPr lang="en-US" altLang="en-US" sz="2200"/>
              <a:t>Civil and criminal penalties can be severe.</a:t>
            </a:r>
          </a:p>
          <a:p>
            <a:endParaRPr lang="en-US" altLang="en-US" sz="20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ltLang="en-US" sz="4000"/>
              <a:t>EAR</a:t>
            </a:r>
          </a:p>
        </p:txBody>
      </p:sp>
      <p:sp>
        <p:nvSpPr>
          <p:cNvPr id="52227" name="Rectangle 3"/>
          <p:cNvSpPr>
            <a:spLocks noGrp="1" noChangeArrowheads="1"/>
          </p:cNvSpPr>
          <p:nvPr>
            <p:ph type="body" idx="1"/>
          </p:nvPr>
        </p:nvSpPr>
        <p:spPr/>
        <p:txBody>
          <a:bodyPr/>
          <a:lstStyle/>
          <a:p>
            <a:pPr>
              <a:lnSpc>
                <a:spcPct val="90000"/>
              </a:lnSpc>
            </a:pPr>
            <a:r>
              <a:rPr lang="en-US" altLang="en-US" sz="2200"/>
              <a:t>Export Administration Regulations (EAR) – 15 CFR 730 -774 </a:t>
            </a:r>
            <a:r>
              <a:rPr lang="en-US" altLang="en-US" sz="2200" u="sng"/>
              <a:t>apply to an even broader number of technologies and services than ITAR and for which license requirements apply</a:t>
            </a:r>
            <a:r>
              <a:rPr lang="en-US" altLang="en-US" sz="2200"/>
              <a:t>. </a:t>
            </a:r>
          </a:p>
          <a:p>
            <a:pPr>
              <a:lnSpc>
                <a:spcPct val="90000"/>
              </a:lnSpc>
            </a:pPr>
            <a:r>
              <a:rPr lang="en-US" altLang="en-US" sz="2200"/>
              <a:t>15 CFR 774 contains a list of controlled technologies subject to State Dept. export restrictions and licensing requirements.  The list is commonly referred to as the Commerce Control List (CCL).</a:t>
            </a:r>
          </a:p>
          <a:p>
            <a:endParaRPr lang="en-US" altLang="en-US" sz="22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ltLang="en-US" sz="4000"/>
              <a:t>ITAR AND EAR</a:t>
            </a:r>
          </a:p>
        </p:txBody>
      </p:sp>
      <p:sp>
        <p:nvSpPr>
          <p:cNvPr id="53251" name="Rectangle 3"/>
          <p:cNvSpPr>
            <a:spLocks noGrp="1" noChangeArrowheads="1"/>
          </p:cNvSpPr>
          <p:nvPr>
            <p:ph type="body" idx="1"/>
          </p:nvPr>
        </p:nvSpPr>
        <p:spPr/>
        <p:txBody>
          <a:bodyPr/>
          <a:lstStyle/>
          <a:p>
            <a:pPr>
              <a:lnSpc>
                <a:spcPct val="90000"/>
              </a:lnSpc>
            </a:pPr>
            <a:r>
              <a:rPr lang="en-US" altLang="en-US" sz="2200"/>
              <a:t>ITAR and EAR have both civil and criminal penalties.</a:t>
            </a:r>
          </a:p>
          <a:p>
            <a:pPr>
              <a:lnSpc>
                <a:spcPct val="90000"/>
              </a:lnSpc>
            </a:pPr>
            <a:r>
              <a:rPr lang="en-US" altLang="en-US" sz="2200"/>
              <a:t>Criminal penalties of up to $1 million fine and ten years imprisonment.</a:t>
            </a:r>
          </a:p>
          <a:p>
            <a:pPr>
              <a:lnSpc>
                <a:spcPct val="90000"/>
              </a:lnSpc>
            </a:pPr>
            <a:r>
              <a:rPr lang="en-US" altLang="en-US" sz="2200"/>
              <a:t>Civil penalties of fines and possible debarment.</a:t>
            </a:r>
          </a:p>
          <a:p>
            <a:pPr>
              <a:lnSpc>
                <a:spcPct val="90000"/>
              </a:lnSpc>
            </a:pPr>
            <a:r>
              <a:rPr lang="en-US" altLang="en-US" sz="2200"/>
              <a:t>Example – ITT Corp. paid a total of $128,000,000 in civil and criminal penalties for selling night vision and related technologies without an export license. </a:t>
            </a:r>
          </a:p>
          <a:p>
            <a:pPr>
              <a:lnSpc>
                <a:spcPct val="90000"/>
              </a:lnSpc>
            </a:pPr>
            <a:endParaRPr lang="en-US" altLang="en-US" sz="22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533400" y="762000"/>
            <a:ext cx="7924800" cy="1600200"/>
          </a:xfrm>
        </p:spPr>
        <p:txBody>
          <a:bodyPr/>
          <a:lstStyle/>
          <a:p>
            <a:r>
              <a:rPr lang="en-US" altLang="en-US" sz="4000"/>
              <a:t>BEFORE YOU FILE</a:t>
            </a:r>
            <a:br>
              <a:rPr lang="en-US" altLang="en-US" sz="4000"/>
            </a:br>
            <a:r>
              <a:rPr lang="en-US" altLang="en-US" sz="4000"/>
              <a:t>A CONTRACT CLAIM</a:t>
            </a:r>
            <a:br>
              <a:rPr lang="en-US" altLang="en-US" sz="4000"/>
            </a:br>
            <a:r>
              <a:rPr lang="en-US" altLang="en-US" sz="4000"/>
              <a:t>OR A BID PROTEST</a:t>
            </a:r>
          </a:p>
        </p:txBody>
      </p:sp>
      <p:sp>
        <p:nvSpPr>
          <p:cNvPr id="54275" name="Rectangle 3"/>
          <p:cNvSpPr>
            <a:spLocks noGrp="1" noChangeArrowheads="1"/>
          </p:cNvSpPr>
          <p:nvPr>
            <p:ph type="body" idx="1"/>
          </p:nvPr>
        </p:nvSpPr>
        <p:spPr>
          <a:xfrm>
            <a:off x="685800" y="2514600"/>
            <a:ext cx="7772400" cy="3276600"/>
          </a:xfrm>
        </p:spPr>
        <p:txBody>
          <a:bodyPr/>
          <a:lstStyle/>
          <a:p>
            <a:pPr>
              <a:lnSpc>
                <a:spcPct val="90000"/>
              </a:lnSpc>
            </a:pPr>
            <a:endParaRPr lang="en-US" altLang="en-US" sz="2200"/>
          </a:p>
          <a:p>
            <a:pPr>
              <a:lnSpc>
                <a:spcPct val="90000"/>
              </a:lnSpc>
            </a:pPr>
            <a:r>
              <a:rPr lang="en-US" altLang="en-US" sz="2200"/>
              <a:t>When determining whether or not to file a contract claim or bid protest make sure you have reviewed your bid or contract performance for possible problems that could trigger a claim of misconduct from the government.  </a:t>
            </a:r>
          </a:p>
          <a:p>
            <a:pPr>
              <a:lnSpc>
                <a:spcPct val="90000"/>
              </a:lnSpc>
            </a:pPr>
            <a:r>
              <a:rPr lang="en-US" altLang="en-US" sz="2200"/>
              <a:t>There is a trend of the government filing False Claims Act counterclaims when contractors make claims under their contracts.</a:t>
            </a:r>
          </a:p>
          <a:p>
            <a:endParaRPr lang="en-US" altLang="en-US" sz="2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z="4000" dirty="0"/>
              <a:t>General Themes</a:t>
            </a:r>
          </a:p>
        </p:txBody>
      </p:sp>
      <p:sp>
        <p:nvSpPr>
          <p:cNvPr id="19459" name="Rectangle 3"/>
          <p:cNvSpPr>
            <a:spLocks noGrp="1" noChangeArrowheads="1"/>
          </p:cNvSpPr>
          <p:nvPr>
            <p:ph type="body" idx="1"/>
          </p:nvPr>
        </p:nvSpPr>
        <p:spPr/>
        <p:txBody>
          <a:bodyPr/>
          <a:lstStyle/>
          <a:p>
            <a:r>
              <a:rPr lang="en-US" altLang="en-US" sz="2000" dirty="0"/>
              <a:t>Recognize that there is unequal bargaining power because the Government has greater resources to fight and also has nuclear deterrents – debarment and prosecution of the company and the individuals</a:t>
            </a:r>
          </a:p>
          <a:p>
            <a:r>
              <a:rPr lang="en-US" altLang="en-US" sz="2000" dirty="0"/>
              <a:t>A strong  Compliance Plan and Code of Business Conduct are your best defense against claims of fraud, false claims, </a:t>
            </a:r>
            <a:r>
              <a:rPr lang="en-US" altLang="en-US" sz="2000" dirty="0" err="1"/>
              <a:t>OCI’s</a:t>
            </a:r>
            <a:r>
              <a:rPr lang="en-US" altLang="en-US" sz="2000" dirty="0"/>
              <a:t>, etc. and possible debarment.</a:t>
            </a:r>
          </a:p>
          <a:p>
            <a:r>
              <a:rPr lang="en-US" altLang="en-US" sz="2000" dirty="0"/>
              <a:t>Contrary to the old adage, when dealing with the Government,  it is better (and cheaper) to ask permission than to ask for forgiveness.  </a:t>
            </a:r>
          </a:p>
          <a:p>
            <a:r>
              <a:rPr lang="en-US" altLang="en-US" sz="2000" dirty="0"/>
              <a:t>Document all communiques – questions and requests for guidance/direction with the Government related to performance and billings.   </a:t>
            </a:r>
          </a:p>
          <a:p>
            <a:endParaRPr lang="en-US" alt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457200" y="274638"/>
            <a:ext cx="8610600" cy="1143000"/>
          </a:xfrm>
        </p:spPr>
        <p:txBody>
          <a:bodyPr/>
          <a:lstStyle/>
          <a:p>
            <a:r>
              <a:rPr lang="en-US" altLang="en-US"/>
              <a:t>Foreign Corrupt Practices Act</a:t>
            </a:r>
          </a:p>
        </p:txBody>
      </p:sp>
      <p:sp>
        <p:nvSpPr>
          <p:cNvPr id="55299" name="Content Placeholder 2"/>
          <p:cNvSpPr>
            <a:spLocks noGrp="1"/>
          </p:cNvSpPr>
          <p:nvPr>
            <p:ph idx="1"/>
          </p:nvPr>
        </p:nvSpPr>
        <p:spPr/>
        <p:txBody>
          <a:bodyPr/>
          <a:lstStyle/>
          <a:p>
            <a:r>
              <a:rPr lang="en-US" altLang="en-US" sz="2400"/>
              <a:t>Prohibits bribes and illegal payments to officials of foreign governments or foreign government owned companies (i.e. gov’t owned oil, utility, housing company).</a:t>
            </a:r>
          </a:p>
          <a:p>
            <a:r>
              <a:rPr lang="en-US" altLang="en-US" sz="2400"/>
              <a:t>The FCPA also prohibits payments to intermediaries of foreign gov’ts or officials.</a:t>
            </a:r>
          </a:p>
          <a:p>
            <a:r>
              <a:rPr lang="en-US" altLang="en-US" sz="2400"/>
              <a:t>Act applies to US Persons (individuals and corporate entities) anywhere in the world</a:t>
            </a:r>
          </a:p>
          <a:p>
            <a:r>
              <a:rPr lang="en-US" altLang="en-US" sz="2400"/>
              <a:t>Watch for “red flags”  such as demands for “finder fees,” “clearance charges,” “expediting fees” and charges greater than normal for goods and services.</a:t>
            </a:r>
          </a:p>
          <a:p>
            <a:endParaRPr lang="en-US" altLang="en-US"/>
          </a:p>
          <a:p>
            <a:endParaRPr lang="en-US" alt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a:t>FCPA (Cont.)</a:t>
            </a:r>
          </a:p>
        </p:txBody>
      </p:sp>
      <p:sp>
        <p:nvSpPr>
          <p:cNvPr id="56323" name="Content Placeholder 2"/>
          <p:cNvSpPr>
            <a:spLocks noGrp="1"/>
          </p:cNvSpPr>
          <p:nvPr>
            <p:ph idx="1"/>
          </p:nvPr>
        </p:nvSpPr>
        <p:spPr>
          <a:xfrm>
            <a:off x="685800" y="1828800"/>
            <a:ext cx="7772400" cy="3810000"/>
          </a:xfrm>
        </p:spPr>
        <p:txBody>
          <a:bodyPr/>
          <a:lstStyle/>
          <a:p>
            <a:r>
              <a:rPr lang="en-US" altLang="en-US" sz="2400"/>
              <a:t>The FCPA requires that companies dealing with intermediaries in foreign countries must perform “due diligence” to insure that the intermediary is not bribing or making illegal payments to foreign gov’t officials on behalf of the company.  </a:t>
            </a:r>
          </a:p>
          <a:p>
            <a:r>
              <a:rPr lang="en-US" altLang="en-US" sz="2400"/>
              <a:t>Recent FCPA charges have been made against Morgan Stanley, Wal-Mart, Avon, Siemens, BAE, Halliburton, Shell, Alcoa.</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74638"/>
            <a:ext cx="8458200" cy="1143000"/>
          </a:xfrm>
        </p:spPr>
        <p:txBody>
          <a:bodyPr/>
          <a:lstStyle/>
          <a:p>
            <a:r>
              <a:rPr lang="en-US" altLang="en-US" sz="4000"/>
              <a:t>MANDATORY DISCLOSURE</a:t>
            </a:r>
          </a:p>
        </p:txBody>
      </p:sp>
      <p:pic>
        <p:nvPicPr>
          <p:cNvPr id="57347" name="Content Placeholder 3"/>
          <p:cNvPicPr>
            <a:picLocks noGrp="1" noChangeAspect="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936750" y="1981200"/>
            <a:ext cx="5268913" cy="3657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228600"/>
            <a:ext cx="8229600" cy="1371600"/>
          </a:xfrm>
        </p:spPr>
        <p:txBody>
          <a:bodyPr/>
          <a:lstStyle/>
          <a:p>
            <a:r>
              <a:rPr lang="en-US" altLang="en-US" sz="4000"/>
              <a:t>MANDATORY DISCLOSURE</a:t>
            </a:r>
          </a:p>
        </p:txBody>
      </p:sp>
      <p:sp>
        <p:nvSpPr>
          <p:cNvPr id="58371" name="Rectangle 3"/>
          <p:cNvSpPr>
            <a:spLocks noGrp="1" noChangeArrowheads="1"/>
          </p:cNvSpPr>
          <p:nvPr>
            <p:ph type="body" idx="1"/>
          </p:nvPr>
        </p:nvSpPr>
        <p:spPr>
          <a:xfrm>
            <a:off x="685800" y="1676400"/>
            <a:ext cx="7772400" cy="3810000"/>
          </a:xfrm>
        </p:spPr>
        <p:txBody>
          <a:bodyPr/>
          <a:lstStyle/>
          <a:p>
            <a:pPr>
              <a:lnSpc>
                <a:spcPct val="90000"/>
              </a:lnSpc>
            </a:pPr>
            <a:r>
              <a:rPr lang="en-US" altLang="en-US" sz="2200"/>
              <a:t>You no longer have the right  to remain silent.</a:t>
            </a:r>
          </a:p>
          <a:p>
            <a:pPr>
              <a:lnSpc>
                <a:spcPct val="90000"/>
              </a:lnSpc>
            </a:pPr>
            <a:r>
              <a:rPr lang="en-US" altLang="en-US" sz="2200"/>
              <a:t>Beginning December of 2008, FAR 52.203-13 requires a company to timely disclose to the Government </a:t>
            </a:r>
            <a:r>
              <a:rPr lang="en-US" altLang="en-US" sz="2200" b="1" u="sng"/>
              <a:t>in writing </a:t>
            </a:r>
            <a:r>
              <a:rPr lang="en-US" altLang="en-US" sz="2200"/>
              <a:t>“credible evidence” of violations of federal criminal law and/or civil violations of the False Claims Act.</a:t>
            </a:r>
          </a:p>
          <a:p>
            <a:pPr>
              <a:lnSpc>
                <a:spcPct val="90000"/>
              </a:lnSpc>
            </a:pPr>
            <a:r>
              <a:rPr lang="en-US" altLang="en-US" sz="2200"/>
              <a:t>The Contractor cannot remain silent waiting to see if the Government uncovers the violations </a:t>
            </a:r>
          </a:p>
          <a:p>
            <a:pPr>
              <a:lnSpc>
                <a:spcPct val="90000"/>
              </a:lnSpc>
            </a:pPr>
            <a:r>
              <a:rPr lang="en-US" altLang="en-US" sz="2200"/>
              <a:t>The knowing failure to make such a report is grounds for suspension and debarment.</a:t>
            </a:r>
          </a:p>
          <a:p>
            <a:pPr>
              <a:lnSpc>
                <a:spcPct val="90000"/>
              </a:lnSpc>
            </a:pPr>
            <a:r>
              <a:rPr lang="en-US" altLang="en-US" sz="2200"/>
              <a:t>The reporting requirement remains in effect until 3 years after final contract payment.</a:t>
            </a:r>
          </a:p>
          <a:p>
            <a:pPr>
              <a:lnSpc>
                <a:spcPct val="90000"/>
              </a:lnSpc>
            </a:pPr>
            <a:endParaRPr lang="en-US" altLang="en-US" sz="2200"/>
          </a:p>
          <a:p>
            <a:pPr>
              <a:lnSpc>
                <a:spcPct val="90000"/>
              </a:lnSpc>
            </a:pPr>
            <a:endParaRPr lang="en-US" altLang="en-US" sz="22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74638"/>
            <a:ext cx="8534400" cy="1143000"/>
          </a:xfrm>
        </p:spPr>
        <p:txBody>
          <a:bodyPr/>
          <a:lstStyle/>
          <a:p>
            <a:r>
              <a:rPr lang="en-US" altLang="en-US" sz="4000"/>
              <a:t>MANDATORY DISCLOSURE</a:t>
            </a:r>
          </a:p>
        </p:txBody>
      </p:sp>
      <p:sp>
        <p:nvSpPr>
          <p:cNvPr id="59395" name="Rectangle 3"/>
          <p:cNvSpPr>
            <a:spLocks noGrp="1" noChangeArrowheads="1"/>
          </p:cNvSpPr>
          <p:nvPr>
            <p:ph type="body" idx="1"/>
          </p:nvPr>
        </p:nvSpPr>
        <p:spPr/>
        <p:txBody>
          <a:bodyPr/>
          <a:lstStyle/>
          <a:p>
            <a:r>
              <a:rPr lang="en-US" altLang="en-US" sz="2200"/>
              <a:t>“Credible evidence” is not defined by the FAR but it implies that the company has conducted an </a:t>
            </a:r>
            <a:r>
              <a:rPr lang="en-US" altLang="en-US" sz="2200" b="1" u="sng"/>
              <a:t>internal investigation</a:t>
            </a:r>
            <a:r>
              <a:rPr lang="en-US" altLang="en-US" sz="2200"/>
              <a:t> of the reported illegal conduct and has found credible evidence to support the report.   </a:t>
            </a:r>
          </a:p>
          <a:p>
            <a:r>
              <a:rPr lang="en-US" altLang="en-US" sz="2200"/>
              <a:t>If  the internal investigation does not find credible evidence of  illegal conduct, the company still needs to document the file,  retain the investigation report and to take the appropriate  corrective steps to prevent the reoccurrence of the issue.  </a:t>
            </a:r>
          </a:p>
          <a:p>
            <a:r>
              <a:rPr lang="en-US" altLang="en-US" sz="2200"/>
              <a:t>The issue of attorney-client privilege has also not been resolved but usually a company’s communication with outside legal counsel have been granted greater protection than communication with inside legal counsel.  </a:t>
            </a:r>
          </a:p>
          <a:p>
            <a:endParaRPr lang="en-US" altLang="en-US" sz="2200"/>
          </a:p>
          <a:p>
            <a:endParaRPr lang="en-US" altLang="en-US" sz="2200"/>
          </a:p>
          <a:p>
            <a:endParaRPr lang="en-US" altLang="en-US" sz="22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ltLang="en-US"/>
              <a:t>DOJ Enforcement Actions </a:t>
            </a:r>
          </a:p>
        </p:txBody>
      </p:sp>
      <p:sp>
        <p:nvSpPr>
          <p:cNvPr id="60419" name="Content Placeholder 2"/>
          <p:cNvSpPr>
            <a:spLocks noGrp="1"/>
          </p:cNvSpPr>
          <p:nvPr>
            <p:ph idx="1"/>
          </p:nvPr>
        </p:nvSpPr>
        <p:spPr/>
        <p:txBody>
          <a:bodyPr/>
          <a:lstStyle/>
          <a:p>
            <a:pPr eaLnBrk="1" hangingPunct="1"/>
            <a:r>
              <a:rPr lang="en-US" altLang="en-US" sz="1800"/>
              <a:t>September 9, 2015 DOJ “Yates Memo”</a:t>
            </a:r>
          </a:p>
          <a:p>
            <a:pPr eaLnBrk="1" hangingPunct="1"/>
            <a:r>
              <a:rPr lang="en-US" altLang="en-US" sz="1800"/>
              <a:t>DOJ’s  policy is to focus on the individual executives and employees in addition to the corporation </a:t>
            </a:r>
          </a:p>
          <a:p>
            <a:pPr eaLnBrk="1" hangingPunct="1"/>
            <a:r>
              <a:rPr lang="en-US" altLang="en-US" sz="1600"/>
              <a:t>“In order for a company to receive any consideration for cooperation under the Principles of Federal Prosecution of Business Organizations, the company must completely disclose to the Department all relevant facts about individual misconduct.”</a:t>
            </a:r>
          </a:p>
          <a:p>
            <a:pPr eaLnBrk="1" hangingPunct="1"/>
            <a:r>
              <a:rPr lang="en-US" altLang="en-US" sz="1600"/>
              <a:t>“Both criminal and civil attorneys should focus on individual wrongdoing from the very beginning of any investigation of corporate misconduct.”</a:t>
            </a:r>
          </a:p>
          <a:p>
            <a:pPr eaLnBrk="1" hangingPunct="1"/>
            <a:r>
              <a:rPr lang="en-US" altLang="en-US" sz="1600"/>
              <a:t>“Because of the importance of holding responsible individuals to account, absent extraordinary circumstances or approved departmental policy such as the Antitrust Division's Corporate Leniency Policy, Department lawyers should not agree to a corporate resolution that includes an agreement to dismiss or release charges against, or provide immunity for, individual officers or employees.”</a:t>
            </a:r>
          </a:p>
          <a:p>
            <a:pPr eaLnBrk="1" hangingPunct="1"/>
            <a:r>
              <a:rPr lang="en-US" altLang="en-US" sz="1600"/>
              <a:t>“Corporate cases should not be resolved without a clear plan to resolve related individual cases before the statute of limitations expires and declinations as to individuals in such cases must be memorialized.”</a:t>
            </a:r>
          </a:p>
          <a:p>
            <a:pPr eaLnBrk="1" hangingPunct="1"/>
            <a:r>
              <a:rPr lang="en-US" altLang="en-US" sz="1800"/>
              <a: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76200"/>
            <a:ext cx="8305800" cy="1676400"/>
          </a:xfrm>
        </p:spPr>
        <p:txBody>
          <a:bodyPr/>
          <a:lstStyle/>
          <a:p>
            <a:r>
              <a:rPr lang="en-US" altLang="en-US" sz="3600"/>
              <a:t>SUSPENSION AND DEBARMENT</a:t>
            </a:r>
          </a:p>
        </p:txBody>
      </p:sp>
      <p:sp>
        <p:nvSpPr>
          <p:cNvPr id="61443" name="Rectangle 3"/>
          <p:cNvSpPr>
            <a:spLocks noGrp="1" noChangeArrowheads="1"/>
          </p:cNvSpPr>
          <p:nvPr>
            <p:ph type="body" idx="1"/>
          </p:nvPr>
        </p:nvSpPr>
        <p:spPr/>
        <p:txBody>
          <a:bodyPr/>
          <a:lstStyle/>
          <a:p>
            <a:pPr>
              <a:lnSpc>
                <a:spcPct val="80000"/>
              </a:lnSpc>
            </a:pPr>
            <a:r>
              <a:rPr lang="en-US" altLang="en-US" sz="2200"/>
              <a:t>FAR 9.4 covers suspension and debarment which can result from an agency finding that the contractor is not “presently responsible.”</a:t>
            </a:r>
          </a:p>
          <a:p>
            <a:pPr>
              <a:lnSpc>
                <a:spcPct val="80000"/>
              </a:lnSpc>
            </a:pPr>
            <a:r>
              <a:rPr lang="en-US" altLang="en-US" sz="2200"/>
              <a:t>Grounds for debarment range from commission of a criminal offense, civil fraud, failure to pay taxes, willful breach of contract, or a history of poor contract performance.</a:t>
            </a:r>
          </a:p>
          <a:p>
            <a:pPr>
              <a:lnSpc>
                <a:spcPct val="80000"/>
              </a:lnSpc>
            </a:pPr>
            <a:r>
              <a:rPr lang="en-US" altLang="en-US" sz="2200"/>
              <a:t>Debarment is usually for a period of 3 years but can be less or as many as 5 years.</a:t>
            </a:r>
          </a:p>
          <a:p>
            <a:pPr>
              <a:lnSpc>
                <a:spcPct val="80000"/>
              </a:lnSpc>
            </a:pPr>
            <a:r>
              <a:rPr lang="en-US" altLang="en-US" sz="2200"/>
              <a:t>Debarment almost always follows a criminal conviction and often follows FCA civil liability.  </a:t>
            </a:r>
          </a:p>
          <a:p>
            <a:pPr>
              <a:lnSpc>
                <a:spcPct val="80000"/>
              </a:lnSpc>
            </a:pPr>
            <a:endParaRPr lang="en-US" altLang="en-US" sz="2200"/>
          </a:p>
          <a:p>
            <a:endParaRPr lang="en-US" altLang="en-US" sz="2200"/>
          </a:p>
          <a:p>
            <a:endParaRPr lang="en-US" altLang="en-US" sz="220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p:txBody>
          <a:bodyPr/>
          <a:lstStyle/>
          <a:p>
            <a:pPr>
              <a:defRPr/>
            </a:pPr>
            <a:r>
              <a:rPr lang="en-US" sz="2200" dirty="0"/>
              <a:t>As of December of 2008, failure to timely make a mandatory disclosure is grounds for debarment. </a:t>
            </a:r>
          </a:p>
          <a:p>
            <a:pPr>
              <a:lnSpc>
                <a:spcPct val="90000"/>
              </a:lnSpc>
              <a:defRPr/>
            </a:pPr>
            <a:r>
              <a:rPr lang="en-US" sz="2200" dirty="0"/>
              <a:t>One of the most important factors in the suspension and debarment decision is whether the company had a Code of Business Ethics and a Compliance Plan that was implemented and followed. </a:t>
            </a:r>
          </a:p>
          <a:p>
            <a:pPr>
              <a:lnSpc>
                <a:spcPct val="90000"/>
              </a:lnSpc>
              <a:defRPr/>
            </a:pPr>
            <a:r>
              <a:rPr lang="en-US" sz="2200" dirty="0"/>
              <a:t>Suspension and debarment is government wide and usually also covers state and local contracts.</a:t>
            </a:r>
          </a:p>
          <a:p>
            <a:pPr marL="0" indent="0">
              <a:buFontTx/>
              <a:buNone/>
              <a:defRPr/>
            </a:pPr>
            <a:endParaRPr lang="en-US" sz="2200" dirty="0"/>
          </a:p>
          <a:p>
            <a:pPr>
              <a:defRPr/>
            </a:pPr>
            <a:endParaRPr lang="en-US" sz="2200" dirty="0"/>
          </a:p>
        </p:txBody>
      </p:sp>
      <p:sp>
        <p:nvSpPr>
          <p:cNvPr id="62467" name="Rectangle 6"/>
          <p:cNvSpPr>
            <a:spLocks noGrp="1" noChangeArrowheads="1"/>
          </p:cNvSpPr>
          <p:nvPr>
            <p:ph type="title"/>
          </p:nvPr>
        </p:nvSpPr>
        <p:spPr>
          <a:xfrm>
            <a:off x="685800" y="76200"/>
            <a:ext cx="8305800" cy="1676400"/>
          </a:xfrm>
        </p:spPr>
        <p:txBody>
          <a:bodyPr/>
          <a:lstStyle/>
          <a:p>
            <a:r>
              <a:rPr lang="en-US" altLang="en-US" sz="3600"/>
              <a:t>SUSPENSION AND DEBARMENT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274638"/>
            <a:ext cx="8534400" cy="1143000"/>
          </a:xfrm>
        </p:spPr>
        <p:txBody>
          <a:bodyPr/>
          <a:lstStyle/>
          <a:p>
            <a:r>
              <a:rPr lang="en-US" altLang="en-US" sz="3600"/>
              <a:t>CODE OF BUSINESS ETHICS</a:t>
            </a:r>
          </a:p>
        </p:txBody>
      </p:sp>
      <p:sp>
        <p:nvSpPr>
          <p:cNvPr id="63491" name="Rectangle 3"/>
          <p:cNvSpPr>
            <a:spLocks noGrp="1" noChangeArrowheads="1"/>
          </p:cNvSpPr>
          <p:nvPr>
            <p:ph type="body" idx="1"/>
          </p:nvPr>
        </p:nvSpPr>
        <p:spPr/>
        <p:txBody>
          <a:bodyPr/>
          <a:lstStyle/>
          <a:p>
            <a:pPr>
              <a:lnSpc>
                <a:spcPct val="90000"/>
              </a:lnSpc>
            </a:pPr>
            <a:r>
              <a:rPr lang="en-US" altLang="en-US" sz="2000"/>
              <a:t>FAR 52-203-13 “Contractor Code of Business Ethics and Conduct.”</a:t>
            </a:r>
          </a:p>
          <a:p>
            <a:pPr>
              <a:lnSpc>
                <a:spcPct val="90000"/>
              </a:lnSpc>
            </a:pPr>
            <a:r>
              <a:rPr lang="en-US" altLang="en-US" sz="2000"/>
              <a:t>A contract requirement for any contract or subcontract with a value of at least $5.5 million (including all options) and a performance period of at least 120 days.</a:t>
            </a:r>
          </a:p>
          <a:p>
            <a:pPr>
              <a:lnSpc>
                <a:spcPct val="90000"/>
              </a:lnSpc>
            </a:pPr>
            <a:r>
              <a:rPr lang="en-US" altLang="en-US" sz="2000"/>
              <a:t>Must adopt written code of ethics and conduct within 30 days of contract award.</a:t>
            </a:r>
          </a:p>
          <a:p>
            <a:pPr eaLnBrk="1" hangingPunct="1"/>
            <a:r>
              <a:rPr lang="en-US" altLang="en-US" sz="2000"/>
              <a:t>Even if the contractor does not have a contract in excess of $5.5 million and 120 days, the Federal Government still expects its contractors to have a compliance program commensurate with the size of the company and the amount of government contracts it performs.  See, FAR 3.1002(b).</a:t>
            </a:r>
          </a:p>
          <a:p>
            <a:pPr eaLnBrk="1" hangingPunct="1"/>
            <a:r>
              <a:rPr lang="en-US" altLang="en-US" sz="2000"/>
              <a:t>Many commercial customers require that their subcontractors and suppliers to have compliance programs and/or agree to comply with the customer’s compliance program</a:t>
            </a:r>
          </a:p>
          <a:p>
            <a:pPr>
              <a:lnSpc>
                <a:spcPct val="90000"/>
              </a:lnSpc>
            </a:pPr>
            <a:endParaRPr lang="en-US" altLang="en-US" sz="2000">
              <a:solidFill>
                <a:srgbClr val="7030A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81000" y="152400"/>
            <a:ext cx="8610600" cy="1600200"/>
          </a:xfrm>
        </p:spPr>
        <p:txBody>
          <a:bodyPr/>
          <a:lstStyle/>
          <a:p>
            <a:r>
              <a:rPr lang="en-US" altLang="en-US" sz="3600"/>
              <a:t>CODE OF BUSINESS CONDUCT</a:t>
            </a:r>
          </a:p>
        </p:txBody>
      </p:sp>
      <p:sp>
        <p:nvSpPr>
          <p:cNvPr id="64515" name="Rectangle 3"/>
          <p:cNvSpPr>
            <a:spLocks noGrp="1" noChangeArrowheads="1"/>
          </p:cNvSpPr>
          <p:nvPr>
            <p:ph type="body" idx="1"/>
          </p:nvPr>
        </p:nvSpPr>
        <p:spPr/>
        <p:txBody>
          <a:bodyPr/>
          <a:lstStyle/>
          <a:p>
            <a:pPr>
              <a:lnSpc>
                <a:spcPct val="90000"/>
              </a:lnSpc>
            </a:pPr>
            <a:r>
              <a:rPr lang="en-US" altLang="en-US" sz="2200"/>
              <a:t>Must establish ethics training for employees and internal control program within 90 days of contract award.</a:t>
            </a:r>
          </a:p>
          <a:p>
            <a:pPr>
              <a:lnSpc>
                <a:spcPct val="90000"/>
              </a:lnSpc>
            </a:pPr>
            <a:r>
              <a:rPr lang="en-US" altLang="en-US" sz="2200"/>
              <a:t>Internal control system must include periodic reviews of business practices and company policies and procedures as well as disciplinary measures for violations. </a:t>
            </a:r>
          </a:p>
          <a:p>
            <a:pPr>
              <a:lnSpc>
                <a:spcPct val="90000"/>
              </a:lnSpc>
            </a:pPr>
            <a:r>
              <a:rPr lang="en-US" altLang="en-US" sz="2200"/>
              <a:t>Display agency fraud information or company hotline posters in common areas at contract work sites and on company websites that provide reporting information to employees.</a:t>
            </a:r>
          </a:p>
          <a:p>
            <a:pPr>
              <a:lnSpc>
                <a:spcPct val="80000"/>
              </a:lnSpc>
            </a:pPr>
            <a:endParaRPr lang="en-US" altLang="en-US" sz="2400"/>
          </a:p>
          <a:p>
            <a:pPr>
              <a:lnSpc>
                <a:spcPct val="80000"/>
              </a:lnSpc>
              <a:buFontTx/>
              <a:buNone/>
            </a:pPr>
            <a:endParaRPr lang="en-US" alt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z="4000"/>
              <a:t>FALSE CLAIMS ACT</a:t>
            </a:r>
          </a:p>
        </p:txBody>
      </p:sp>
      <p:sp>
        <p:nvSpPr>
          <p:cNvPr id="20483" name="Rectangle 3"/>
          <p:cNvSpPr>
            <a:spLocks noGrp="1" noChangeArrowheads="1"/>
          </p:cNvSpPr>
          <p:nvPr>
            <p:ph type="body" idx="1"/>
          </p:nvPr>
        </p:nvSpPr>
        <p:spPr>
          <a:xfrm>
            <a:off x="685800" y="1828800"/>
            <a:ext cx="7772400" cy="4419600"/>
          </a:xfrm>
        </p:spPr>
        <p:txBody>
          <a:bodyPr/>
          <a:lstStyle/>
          <a:p>
            <a:pPr>
              <a:lnSpc>
                <a:spcPct val="90000"/>
              </a:lnSpc>
            </a:pPr>
            <a:r>
              <a:rPr lang="en-US" altLang="en-US" sz="2200" dirty="0"/>
              <a:t>Where it began: Confederate General Jeb Stuart’s taunt to Union Army Quartermaster General </a:t>
            </a:r>
            <a:r>
              <a:rPr lang="en-US" altLang="en-US" sz="2200" dirty="0" err="1"/>
              <a:t>Montegue</a:t>
            </a:r>
            <a:r>
              <a:rPr lang="en-US" altLang="en-US" sz="2200" dirty="0"/>
              <a:t> </a:t>
            </a:r>
            <a:r>
              <a:rPr lang="en-US" altLang="en-US" sz="2200" dirty="0" err="1"/>
              <a:t>Meigs</a:t>
            </a:r>
            <a:r>
              <a:rPr lang="en-US" altLang="en-US" sz="2200" dirty="0"/>
              <a:t> after raid at Burke Station, Va.  about the shoddy supplies he captured.  Congress enacts “Lincoln’s Law” – the False Claims Act in 1863 to address war profiteering by suppliers of the Union Army.</a:t>
            </a:r>
          </a:p>
          <a:p>
            <a:pPr>
              <a:lnSpc>
                <a:spcPct val="90000"/>
              </a:lnSpc>
            </a:pPr>
            <a:r>
              <a:rPr lang="en-US" altLang="en-US" sz="2200" b="1" i="1" dirty="0"/>
              <a:t>Qui Tam </a:t>
            </a:r>
            <a:r>
              <a:rPr lang="en-US" altLang="en-US" sz="2200" dirty="0"/>
              <a:t>Actions by “Relators” (whistleblowers) for and on behalf of the U.S. (whistleblower is given protection against retaliation and can share in monetary recovery and get attorney fees).</a:t>
            </a:r>
          </a:p>
          <a:p>
            <a:r>
              <a:rPr lang="en-US" altLang="en-US" sz="2200" dirty="0"/>
              <a:t>35 states, including Virginia, have adopted versions of the False Claims Act (and 2 more are currently considering such laws).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85800" y="304800"/>
            <a:ext cx="7772400" cy="990600"/>
          </a:xfrm>
        </p:spPr>
        <p:txBody>
          <a:bodyPr/>
          <a:lstStyle/>
          <a:p>
            <a:r>
              <a:rPr lang="en-US" altLang="en-US" sz="4000"/>
              <a:t>COMPLIANCE PLAN</a:t>
            </a:r>
          </a:p>
        </p:txBody>
      </p:sp>
      <p:pic>
        <p:nvPicPr>
          <p:cNvPr id="65539" name="Picture 3"/>
          <p:cNvPicPr>
            <a:picLocks noGrp="1" noChangeAspect="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676400" y="1676400"/>
            <a:ext cx="5807075" cy="34020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5540" name="Text Box 5"/>
          <p:cNvSpPr txBox="1">
            <a:spLocks noChangeArrowheads="1"/>
          </p:cNvSpPr>
          <p:nvPr/>
        </p:nvSpPr>
        <p:spPr bwMode="auto">
          <a:xfrm>
            <a:off x="1905000" y="53340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2400">
              <a:latin typeface="Times New Roman" panose="02020603050405020304" pitchFamily="18" charset="0"/>
            </a:endParaRPr>
          </a:p>
        </p:txBody>
      </p:sp>
      <p:sp>
        <p:nvSpPr>
          <p:cNvPr id="65541" name="Text Box 6"/>
          <p:cNvSpPr txBox="1">
            <a:spLocks noChangeArrowheads="1"/>
          </p:cNvSpPr>
          <p:nvPr/>
        </p:nvSpPr>
        <p:spPr bwMode="auto">
          <a:xfrm>
            <a:off x="1143000" y="5410200"/>
            <a:ext cx="678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400">
                <a:latin typeface="Times New Roman" panose="02020603050405020304" pitchFamily="18" charset="0"/>
              </a:rPr>
              <a:t>Not having a compliance plan is no longer an option.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en-US" sz="4000"/>
              <a:t>COMPLIANCE PLAN</a:t>
            </a:r>
          </a:p>
        </p:txBody>
      </p:sp>
      <p:sp>
        <p:nvSpPr>
          <p:cNvPr id="66563" name="Rectangle 3"/>
          <p:cNvSpPr>
            <a:spLocks noGrp="1" noChangeArrowheads="1"/>
          </p:cNvSpPr>
          <p:nvPr>
            <p:ph type="body" idx="1"/>
          </p:nvPr>
        </p:nvSpPr>
        <p:spPr/>
        <p:txBody>
          <a:bodyPr/>
          <a:lstStyle/>
          <a:p>
            <a:pPr>
              <a:lnSpc>
                <a:spcPct val="80000"/>
              </a:lnSpc>
            </a:pPr>
            <a:r>
              <a:rPr lang="en-US" altLang="en-US" sz="2200"/>
              <a:t>The basic elements of a Compliance Plan are:</a:t>
            </a:r>
          </a:p>
          <a:p>
            <a:pPr lvl="1">
              <a:lnSpc>
                <a:spcPct val="80000"/>
              </a:lnSpc>
            </a:pPr>
            <a:r>
              <a:rPr lang="en-US" altLang="en-US" sz="2000"/>
              <a:t>An ongoing business ethics and conduct awareness training program for employees.  This usually means annual training for all employees and training for all new hires.</a:t>
            </a:r>
          </a:p>
          <a:p>
            <a:pPr lvl="1">
              <a:lnSpc>
                <a:spcPct val="80000"/>
              </a:lnSpc>
            </a:pPr>
            <a:r>
              <a:rPr lang="en-US" altLang="en-US" sz="2000"/>
              <a:t>An internal control and reporting system (hotlines, audits) that facilitates timely discovery and reporting of improper conduct and corrective measures. </a:t>
            </a:r>
          </a:p>
          <a:p>
            <a:pPr lvl="1">
              <a:lnSpc>
                <a:spcPct val="80000"/>
              </a:lnSpc>
            </a:pPr>
            <a:r>
              <a:rPr lang="en-US" altLang="en-US" sz="2000"/>
              <a:t>Review of the key federal statutes </a:t>
            </a:r>
          </a:p>
          <a:p>
            <a:pPr lvl="1">
              <a:lnSpc>
                <a:spcPct val="80000"/>
              </a:lnSpc>
            </a:pPr>
            <a:r>
              <a:rPr lang="en-US" altLang="en-US" sz="2000"/>
              <a:t>Timely disclosures to the Government </a:t>
            </a:r>
          </a:p>
          <a:p>
            <a:pPr lvl="1" eaLnBrk="1" hangingPunct="1"/>
            <a:r>
              <a:rPr lang="en-US" altLang="en-US" sz="2000"/>
              <a:t>Enforcement and disciplinary measures, including whistleblower protections.</a:t>
            </a:r>
          </a:p>
          <a:p>
            <a:pPr lvl="1" eaLnBrk="1" hangingPunct="1"/>
            <a:r>
              <a:rPr lang="en-US" altLang="en-US" sz="2000"/>
              <a:t>Commitment from senior management to implement and enforce the Compliance Program. </a:t>
            </a:r>
          </a:p>
          <a:p>
            <a:pPr lvl="1">
              <a:lnSpc>
                <a:spcPct val="80000"/>
              </a:lnSpc>
            </a:pPr>
            <a:endParaRPr lang="en-US" altLang="en-US" sz="2200"/>
          </a:p>
          <a:p>
            <a:endParaRPr lang="en-US" altLang="en-US" sz="24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en-US" sz="4000"/>
              <a:t>COMPLIANCE PLAN</a:t>
            </a:r>
          </a:p>
        </p:txBody>
      </p:sp>
      <p:sp>
        <p:nvSpPr>
          <p:cNvPr id="67587" name="Rectangle 3"/>
          <p:cNvSpPr>
            <a:spLocks noGrp="1" noChangeArrowheads="1"/>
          </p:cNvSpPr>
          <p:nvPr>
            <p:ph type="body" idx="1"/>
          </p:nvPr>
        </p:nvSpPr>
        <p:spPr/>
        <p:txBody>
          <a:bodyPr/>
          <a:lstStyle/>
          <a:p>
            <a:pPr>
              <a:lnSpc>
                <a:spcPct val="90000"/>
              </a:lnSpc>
            </a:pPr>
            <a:r>
              <a:rPr lang="en-US" altLang="en-US" sz="2200"/>
              <a:t>Tips:</a:t>
            </a:r>
          </a:p>
          <a:p>
            <a:pPr lvl="1">
              <a:lnSpc>
                <a:spcPct val="90000"/>
              </a:lnSpc>
            </a:pPr>
            <a:r>
              <a:rPr lang="en-US" altLang="en-US" sz="2200"/>
              <a:t>Don’t make the plan too elaborate that it cannot reasonably be implemented and/or managed.</a:t>
            </a:r>
          </a:p>
          <a:p>
            <a:pPr lvl="1">
              <a:lnSpc>
                <a:spcPct val="90000"/>
              </a:lnSpc>
            </a:pPr>
            <a:r>
              <a:rPr lang="en-US" altLang="en-US" sz="2200"/>
              <a:t>Make sure the Compliance Officer is someone within the company with sufficient authority to force implementation and who can insure the plan’s continued vitality.</a:t>
            </a:r>
          </a:p>
          <a:p>
            <a:pPr lvl="1">
              <a:lnSpc>
                <a:spcPct val="90000"/>
              </a:lnSpc>
            </a:pPr>
            <a:r>
              <a:rPr lang="en-US" altLang="en-US" sz="2200"/>
              <a:t>Make sure the Compliance Officer has someone he or she can go to discuss the tough issues. </a:t>
            </a:r>
          </a:p>
          <a:p>
            <a:pPr lvl="1">
              <a:lnSpc>
                <a:spcPct val="90000"/>
              </a:lnSpc>
            </a:pPr>
            <a:r>
              <a:rPr lang="en-US" altLang="en-US" sz="2200"/>
              <a:t>Make sure management understands that retaliation for employee reports of misconduct cannot occur. </a:t>
            </a:r>
          </a:p>
          <a:p>
            <a:pPr lvl="1">
              <a:lnSpc>
                <a:spcPct val="90000"/>
              </a:lnSpc>
            </a:pPr>
            <a:endParaRPr lang="en-US" altLang="en-US" sz="2200"/>
          </a:p>
          <a:p>
            <a:endParaRPr lang="en-US" altLang="en-US" sz="24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en-US" sz="4000"/>
              <a:t>COMPLIANCE PLAN</a:t>
            </a:r>
          </a:p>
        </p:txBody>
      </p:sp>
      <p:sp>
        <p:nvSpPr>
          <p:cNvPr id="65539" name="Rectangle 3"/>
          <p:cNvSpPr>
            <a:spLocks noGrp="1" noChangeArrowheads="1"/>
          </p:cNvSpPr>
          <p:nvPr>
            <p:ph type="body" idx="1"/>
          </p:nvPr>
        </p:nvSpPr>
        <p:spPr>
          <a:xfrm>
            <a:off x="457200" y="1905000"/>
            <a:ext cx="8229600" cy="4525963"/>
          </a:xfrm>
        </p:spPr>
        <p:txBody>
          <a:bodyPr/>
          <a:lstStyle/>
          <a:p>
            <a:pPr marL="0" indent="0" eaLnBrk="1" fontAlgn="auto" hangingPunct="1">
              <a:spcAft>
                <a:spcPts val="0"/>
              </a:spcAft>
              <a:buFont typeface="Arial" panose="020B0604020202020204" pitchFamily="34" charset="0"/>
              <a:buNone/>
              <a:defRPr/>
            </a:pPr>
            <a:r>
              <a:rPr lang="en-US" sz="2400" b="1" u="sng" dirty="0"/>
              <a:t>Benefits of a Compliance Plan</a:t>
            </a:r>
            <a:endParaRPr lang="en-US" sz="2400" dirty="0"/>
          </a:p>
          <a:p>
            <a:pPr eaLnBrk="1" fontAlgn="auto" hangingPunct="1">
              <a:spcAft>
                <a:spcPts val="0"/>
              </a:spcAft>
              <a:buFont typeface="Arial" panose="020B0604020202020204" pitchFamily="34" charset="0"/>
              <a:buChar char="•"/>
              <a:defRPr/>
            </a:pPr>
            <a:r>
              <a:rPr lang="en-US" sz="2400" dirty="0"/>
              <a:t>Good business sense – mitigating factor in a debarment proceeding </a:t>
            </a:r>
          </a:p>
          <a:p>
            <a:pPr eaLnBrk="1" fontAlgn="auto" hangingPunct="1">
              <a:spcAft>
                <a:spcPts val="0"/>
              </a:spcAft>
              <a:buFont typeface="Arial" panose="020B0604020202020204" pitchFamily="34" charset="0"/>
              <a:buChar char="•"/>
              <a:defRPr/>
            </a:pPr>
            <a:r>
              <a:rPr lang="en-US" sz="2400" dirty="0"/>
              <a:t>The existence of an effective compliance program may influence DOJ’s decision on whether to prosecute a company and/or enter into a Deferred Prosecution Agreement</a:t>
            </a:r>
          </a:p>
          <a:p>
            <a:pPr eaLnBrk="1" fontAlgn="auto" hangingPunct="1">
              <a:spcAft>
                <a:spcPts val="0"/>
              </a:spcAft>
              <a:buFont typeface="Arial" panose="020B0604020202020204" pitchFamily="34" charset="0"/>
              <a:buChar char="•"/>
              <a:defRPr/>
            </a:pPr>
            <a:r>
              <a:rPr lang="en-US" sz="2400" dirty="0"/>
              <a:t>If a company is convicted, an effective compliance program may reduce penalties</a:t>
            </a:r>
          </a:p>
          <a:p>
            <a:pPr eaLnBrk="1" fontAlgn="auto" hangingPunct="1">
              <a:spcAft>
                <a:spcPts val="0"/>
              </a:spcAft>
              <a:buFont typeface="Arial" panose="020B0604020202020204" pitchFamily="34" charset="0"/>
              <a:buChar char="•"/>
              <a:defRPr/>
            </a:pPr>
            <a:r>
              <a:rPr lang="en-US" sz="2400" dirty="0"/>
              <a:t>Failure to have an effective compliance program may be viewed as evidence of intent to defraud</a:t>
            </a:r>
          </a:p>
          <a:p>
            <a:pPr>
              <a:defRPr/>
            </a:pPr>
            <a:endParaRPr lang="en-US" altLang="en-US" sz="2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Compliance Plan</a:t>
            </a:r>
          </a:p>
        </p:txBody>
      </p:sp>
      <p:sp>
        <p:nvSpPr>
          <p:cNvPr id="3" name="Content Placeholder 2"/>
          <p:cNvSpPr>
            <a:spLocks noGrp="1"/>
          </p:cNvSpPr>
          <p:nvPr>
            <p:ph idx="1"/>
          </p:nvPr>
        </p:nvSpPr>
        <p:spPr>
          <a:xfrm>
            <a:off x="457200" y="1066800"/>
            <a:ext cx="8229600" cy="5486400"/>
          </a:xfrm>
        </p:spPr>
        <p:txBody>
          <a:bodyPr/>
          <a:lstStyle/>
          <a:p>
            <a:pPr lvl="0"/>
            <a:r>
              <a:rPr lang="en-US" dirty="0">
                <a:solidFill>
                  <a:srgbClr val="000000"/>
                </a:solidFill>
              </a:rPr>
              <a:t>The crucial importance of having a compliance plan is made plain by FAR 9.406-1 which lists the following as the </a:t>
            </a:r>
            <a:r>
              <a:rPr lang="en-US" u="sng" dirty="0">
                <a:solidFill>
                  <a:srgbClr val="000000"/>
                </a:solidFill>
              </a:rPr>
              <a:t>first</a:t>
            </a:r>
            <a:r>
              <a:rPr lang="en-US" dirty="0">
                <a:solidFill>
                  <a:srgbClr val="000000"/>
                </a:solidFill>
              </a:rPr>
              <a:t> factor in making a decision on debarment:</a:t>
            </a:r>
          </a:p>
          <a:p>
            <a:pPr lvl="0"/>
            <a:r>
              <a:rPr lang="en-US" i="1" dirty="0">
                <a:solidFill>
                  <a:srgbClr val="000000"/>
                </a:solidFill>
                <a:latin typeface="Times New Roman" panose="02020603050405020304" pitchFamily="18" charset="0"/>
              </a:rPr>
              <a:t>(1) Whether the contractor had effective standards of conduct and internal control systems in place at the time of the activity which constitutes cause for debarment or had adopted such procedures prior to any Government investigation of the activity cited as a cause for debarment.</a:t>
            </a:r>
            <a:endParaRPr lang="en-US" i="1" dirty="0">
              <a:solidFill>
                <a:srgbClr val="000000"/>
              </a:solidFill>
            </a:endParaRPr>
          </a:p>
          <a:p>
            <a:endParaRPr lang="en-US" dirty="0"/>
          </a:p>
        </p:txBody>
      </p:sp>
    </p:spTree>
    <p:extLst>
      <p:ext uri="{BB962C8B-B14F-4D97-AF65-F5344CB8AC3E}">
        <p14:creationId xmlns:p14="http://schemas.microsoft.com/office/powerpoint/2010/main" val="6709311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en-US" sz="4000" dirty="0"/>
              <a:t>FINAL THOUGHTS</a:t>
            </a:r>
          </a:p>
        </p:txBody>
      </p:sp>
      <p:sp>
        <p:nvSpPr>
          <p:cNvPr id="69635" name="Rectangle 3"/>
          <p:cNvSpPr>
            <a:spLocks noGrp="1" noChangeArrowheads="1"/>
          </p:cNvSpPr>
          <p:nvPr>
            <p:ph type="body" idx="1"/>
          </p:nvPr>
        </p:nvSpPr>
        <p:spPr/>
        <p:txBody>
          <a:bodyPr/>
          <a:lstStyle/>
          <a:p>
            <a:pPr>
              <a:lnSpc>
                <a:spcPct val="80000"/>
              </a:lnSpc>
            </a:pPr>
            <a:r>
              <a:rPr lang="en-US" altLang="en-US" sz="3600" dirty="0"/>
              <a:t>“In </a:t>
            </a:r>
            <a:r>
              <a:rPr lang="en-US" altLang="en-US" sz="3600" b="1" u="sng" dirty="0"/>
              <a:t>modern</a:t>
            </a:r>
            <a:r>
              <a:rPr lang="en-US" altLang="en-US" sz="3600" dirty="0"/>
              <a:t> business it is not the crook who is to be feared most, it is the honest man who doesn’t know what he is doing.”  - William Wordsworth (</a:t>
            </a:r>
            <a:r>
              <a:rPr lang="en-US" altLang="en-US" sz="3600" b="1" u="sng" dirty="0"/>
              <a:t>1820</a:t>
            </a:r>
            <a:r>
              <a:rPr lang="en-US" altLang="en-US" sz="3600" dirty="0"/>
              <a:t>).</a:t>
            </a:r>
          </a:p>
          <a:p>
            <a:pPr marL="0" indent="0">
              <a:lnSpc>
                <a:spcPct val="80000"/>
              </a:lnSpc>
              <a:buNone/>
            </a:pPr>
            <a:endParaRPr lang="en-US" altLang="en-US" dirty="0"/>
          </a:p>
          <a:p>
            <a:endParaRPr lang="en-US" altLang="en-US" sz="24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838200" y="76200"/>
            <a:ext cx="8153400" cy="1752600"/>
          </a:xfrm>
        </p:spPr>
        <p:txBody>
          <a:bodyPr/>
          <a:lstStyle/>
          <a:p>
            <a:r>
              <a:rPr lang="en-US" altLang="en-US" sz="3200"/>
              <a:t>OK, THIS IS REALLY THE LAST SLIDE</a:t>
            </a:r>
          </a:p>
        </p:txBody>
      </p:sp>
      <p:sp>
        <p:nvSpPr>
          <p:cNvPr id="71683" name="Rectangle 3"/>
          <p:cNvSpPr>
            <a:spLocks noGrp="1" noChangeArrowheads="1"/>
          </p:cNvSpPr>
          <p:nvPr>
            <p:ph type="body" idx="1"/>
          </p:nvPr>
        </p:nvSpPr>
        <p:spPr/>
        <p:txBody>
          <a:bodyPr/>
          <a:lstStyle/>
          <a:p>
            <a:pPr>
              <a:lnSpc>
                <a:spcPct val="90000"/>
              </a:lnSpc>
            </a:pPr>
            <a:endParaRPr lang="en-US" altLang="en-US" sz="2200"/>
          </a:p>
          <a:p>
            <a:pPr>
              <a:lnSpc>
                <a:spcPct val="90000"/>
              </a:lnSpc>
            </a:pPr>
            <a:r>
              <a:rPr lang="en-US" altLang="en-US" sz="2200"/>
              <a:t>Employees must be provided the written Code of Business Ethics and the written procedures and means for reporting violations </a:t>
            </a:r>
            <a:r>
              <a:rPr lang="en-US" altLang="en-US" sz="2200" b="1" u="sng"/>
              <a:t>and</a:t>
            </a:r>
            <a:r>
              <a:rPr lang="en-US" altLang="en-US" sz="2200"/>
              <a:t> they must sign a written acknowledgement that they have received, read and understand the Code and procedures.  </a:t>
            </a:r>
          </a:p>
          <a:p>
            <a:pPr>
              <a:lnSpc>
                <a:spcPct val="90000"/>
              </a:lnSpc>
            </a:pPr>
            <a:r>
              <a:rPr lang="en-US" altLang="en-US" sz="2200"/>
              <a:t>The Compliance Officer should maintain an implementation checklist and schedule annual training.  </a:t>
            </a:r>
          </a:p>
          <a:p>
            <a:endParaRPr lang="en-US" altLang="en-US" sz="24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altLang="en-US"/>
              <a:t>Contact Information</a:t>
            </a:r>
          </a:p>
        </p:txBody>
      </p:sp>
      <p:sp>
        <p:nvSpPr>
          <p:cNvPr id="72707" name="Content Placeholder 2"/>
          <p:cNvSpPr>
            <a:spLocks noGrp="1"/>
          </p:cNvSpPr>
          <p:nvPr>
            <p:ph idx="1"/>
          </p:nvPr>
        </p:nvSpPr>
        <p:spPr/>
        <p:txBody>
          <a:bodyPr/>
          <a:lstStyle/>
          <a:p>
            <a:pPr marL="0" indent="0">
              <a:spcBef>
                <a:spcPct val="0"/>
              </a:spcBef>
              <a:buFontTx/>
              <a:buNone/>
            </a:pPr>
            <a:r>
              <a:rPr lang="en-US" altLang="en-US" sz="2000" dirty="0"/>
              <a:t>Patrick H. O’Donnell</a:t>
            </a:r>
          </a:p>
          <a:p>
            <a:pPr marL="0" indent="0">
              <a:spcBef>
                <a:spcPct val="0"/>
              </a:spcBef>
              <a:buFontTx/>
              <a:buNone/>
            </a:pPr>
            <a:r>
              <a:rPr lang="en-US" altLang="en-US" sz="2000" dirty="0"/>
              <a:t>Luke Bresnahan		</a:t>
            </a:r>
          </a:p>
          <a:p>
            <a:pPr marL="0" indent="0">
              <a:spcBef>
                <a:spcPct val="0"/>
              </a:spcBef>
              <a:buFontTx/>
              <a:buNone/>
            </a:pPr>
            <a:r>
              <a:rPr lang="en-US" altLang="en-US" sz="2000" dirty="0"/>
              <a:t>Kaufman &amp; </a:t>
            </a:r>
            <a:r>
              <a:rPr lang="en-US" altLang="en-US" sz="2000" dirty="0" err="1"/>
              <a:t>Canoles</a:t>
            </a:r>
            <a:r>
              <a:rPr lang="en-US" altLang="en-US" sz="2000" dirty="0"/>
              <a:t>, P.C.		</a:t>
            </a:r>
            <a:br>
              <a:rPr lang="en-US" altLang="en-US" sz="2000" dirty="0"/>
            </a:br>
            <a:r>
              <a:rPr lang="en-US" altLang="en-US" sz="2000" dirty="0"/>
              <a:t>150 West Main Street			</a:t>
            </a:r>
            <a:br>
              <a:rPr lang="en-US" altLang="en-US" sz="2000" dirty="0"/>
            </a:br>
            <a:r>
              <a:rPr lang="en-US" altLang="en-US" sz="2000" dirty="0"/>
              <a:t>Suite 2100				</a:t>
            </a:r>
            <a:br>
              <a:rPr lang="en-US" altLang="en-US" sz="2000" dirty="0"/>
            </a:br>
            <a:r>
              <a:rPr lang="en-US" altLang="en-US" sz="2000" dirty="0"/>
              <a:t>Norfolk, VA 23510	</a:t>
            </a:r>
            <a:br>
              <a:rPr lang="en-US" altLang="en-US" sz="2000" dirty="0"/>
            </a:br>
            <a:r>
              <a:rPr lang="en-US" altLang="en-US" sz="2000" dirty="0"/>
              <a:t>757/624-3305				</a:t>
            </a:r>
            <a:br>
              <a:rPr lang="en-US" altLang="en-US" sz="2000" dirty="0"/>
            </a:br>
            <a:r>
              <a:rPr lang="en-US" altLang="en-US" sz="2000" dirty="0">
                <a:hlinkClick r:id="rId2"/>
              </a:rPr>
              <a:t>phodonnell@kaufcan.com</a:t>
            </a:r>
            <a:r>
              <a:rPr lang="en-US" altLang="en-US" sz="2000" dirty="0"/>
              <a:t>		</a:t>
            </a:r>
          </a:p>
          <a:p>
            <a:pPr marL="0" indent="0">
              <a:spcBef>
                <a:spcPct val="0"/>
              </a:spcBef>
              <a:buFontTx/>
              <a:buNone/>
            </a:pPr>
            <a:endParaRPr lang="en-US"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sz="4000"/>
              <a:t>FALSE CLAIMS ACT</a:t>
            </a:r>
          </a:p>
        </p:txBody>
      </p:sp>
      <p:sp>
        <p:nvSpPr>
          <p:cNvPr id="21507" name="Rectangle 3"/>
          <p:cNvSpPr>
            <a:spLocks noGrp="1" noChangeArrowheads="1"/>
          </p:cNvSpPr>
          <p:nvPr>
            <p:ph type="body" idx="1"/>
          </p:nvPr>
        </p:nvSpPr>
        <p:spPr>
          <a:xfrm>
            <a:off x="457200" y="1295400"/>
            <a:ext cx="8229600" cy="5029200"/>
          </a:xfrm>
        </p:spPr>
        <p:txBody>
          <a:bodyPr/>
          <a:lstStyle/>
          <a:p>
            <a:pPr>
              <a:lnSpc>
                <a:spcPct val="90000"/>
              </a:lnSpc>
            </a:pPr>
            <a:r>
              <a:rPr lang="en-US" altLang="en-US" sz="2800" dirty="0"/>
              <a:t>The 1986 overhaul of the </a:t>
            </a:r>
            <a:r>
              <a:rPr lang="en-US" altLang="en-US" sz="2800" dirty="0" err="1"/>
              <a:t>FCA</a:t>
            </a:r>
            <a:r>
              <a:rPr lang="en-US" altLang="en-US" sz="2800" dirty="0"/>
              <a:t> (31 USC 3729-3733) made it a potent enforcement weapon.</a:t>
            </a:r>
          </a:p>
          <a:p>
            <a:pPr>
              <a:lnSpc>
                <a:spcPct val="90000"/>
              </a:lnSpc>
            </a:pPr>
            <a:r>
              <a:rPr lang="en-US" altLang="en-US" sz="2800" dirty="0"/>
              <a:t>Adoption of the “deliberate ignorance” and/or “willful blindness” intent standard, added anti-retaliation provisions for whistleblowers and attorneys’ fees recovery</a:t>
            </a:r>
          </a:p>
          <a:p>
            <a:pPr>
              <a:lnSpc>
                <a:spcPct val="90000"/>
              </a:lnSpc>
            </a:pPr>
            <a:r>
              <a:rPr lang="en-US" altLang="en-US" sz="2800" dirty="0"/>
              <a:t>Since the 1986 more than $35 billion has been recovered by the U.S. under the </a:t>
            </a:r>
            <a:r>
              <a:rPr lang="en-US" altLang="en-US" sz="2800" dirty="0" err="1"/>
              <a:t>FCA</a:t>
            </a:r>
            <a:r>
              <a:rPr lang="en-US" altLang="en-US" sz="2800" dirty="0"/>
              <a:t>, annual recoveries have grown from $86 million </a:t>
            </a:r>
            <a:r>
              <a:rPr lang="en-US" altLang="en-US" sz="2800" dirty="0">
                <a:solidFill>
                  <a:srgbClr val="7030A0"/>
                </a:solidFill>
              </a:rPr>
              <a:t>to $4.7 billion in 2016.  </a:t>
            </a:r>
          </a:p>
          <a:p>
            <a:pPr>
              <a:lnSpc>
                <a:spcPct val="90000"/>
              </a:lnSpc>
            </a:pPr>
            <a:r>
              <a:rPr lang="en-US" altLang="en-US" sz="2800" dirty="0"/>
              <a:t>Recovery of $31.3 billion since FY 2009 </a:t>
            </a:r>
          </a:p>
          <a:p>
            <a:pPr marL="914400" lvl="2" indent="0">
              <a:lnSpc>
                <a:spcPct val="90000"/>
              </a:lnSpc>
              <a:buNone/>
            </a:pPr>
            <a:endParaRPr lang="en-US" alt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z="4000"/>
              <a:t>FALSE CLAIMS ACT</a:t>
            </a:r>
          </a:p>
        </p:txBody>
      </p:sp>
      <p:sp>
        <p:nvSpPr>
          <p:cNvPr id="22531" name="Rectangle 3"/>
          <p:cNvSpPr>
            <a:spLocks noGrp="1" noChangeArrowheads="1"/>
          </p:cNvSpPr>
          <p:nvPr>
            <p:ph type="body" idx="1"/>
          </p:nvPr>
        </p:nvSpPr>
        <p:spPr>
          <a:xfrm>
            <a:off x="533400" y="1417638"/>
            <a:ext cx="7848600" cy="5059362"/>
          </a:xfrm>
        </p:spPr>
        <p:txBody>
          <a:bodyPr/>
          <a:lstStyle/>
          <a:p>
            <a:pPr>
              <a:lnSpc>
                <a:spcPct val="90000"/>
              </a:lnSpc>
            </a:pPr>
            <a:r>
              <a:rPr lang="en-US" altLang="en-US" sz="2400" dirty="0"/>
              <a:t>2009 Revisions to </a:t>
            </a:r>
            <a:r>
              <a:rPr lang="en-US" altLang="en-US" sz="2400" dirty="0" err="1"/>
              <a:t>FCA</a:t>
            </a:r>
            <a:endParaRPr lang="en-US" altLang="en-US" sz="2400" dirty="0"/>
          </a:p>
          <a:p>
            <a:pPr lvl="1">
              <a:lnSpc>
                <a:spcPct val="90000"/>
              </a:lnSpc>
            </a:pPr>
            <a:r>
              <a:rPr lang="en-US" altLang="en-US" sz="2400" dirty="0"/>
              <a:t>Broadened definition of “claim” to include any request, whether under a contract or otherwise for money or property and whether or not the U.S. has title to the money or property" that is (1) presented directly to the United States, or (2) "to a contractor, grantee, or other recipient, if the money or property is to be spent or used on the Government's behalf or to advance a Government program or interest" and the government provides or reimburses any portion of the requested funds.</a:t>
            </a:r>
          </a:p>
          <a:p>
            <a:pPr lvl="1">
              <a:lnSpc>
                <a:spcPct val="90000"/>
              </a:lnSpc>
            </a:pPr>
            <a:r>
              <a:rPr lang="en-US" altLang="en-US" sz="2400" dirty="0"/>
              <a:t>Strengthened “reverse” </a:t>
            </a:r>
            <a:r>
              <a:rPr lang="en-US" altLang="en-US" sz="2400" dirty="0" err="1"/>
              <a:t>FCA</a:t>
            </a:r>
            <a:r>
              <a:rPr lang="en-US" altLang="en-US" sz="2400" dirty="0"/>
              <a:t> liability for failure to pay an obligation to the government.</a:t>
            </a:r>
          </a:p>
          <a:p>
            <a:pPr lvl="1">
              <a:lnSpc>
                <a:spcPct val="90000"/>
              </a:lnSpc>
            </a:pPr>
            <a:r>
              <a:rPr lang="en-US" altLang="en-US" sz="2400" dirty="0"/>
              <a:t>Addressed Overpayments by the Government </a:t>
            </a:r>
          </a:p>
          <a:p>
            <a:pPr lvl="1">
              <a:lnSpc>
                <a:spcPct val="90000"/>
              </a:lnSpc>
            </a:pPr>
            <a:endParaRPr lang="en-US" altLang="en-US" sz="2000" dirty="0"/>
          </a:p>
          <a:p>
            <a:pPr lvl="1">
              <a:lnSpc>
                <a:spcPct val="90000"/>
              </a:lnSpc>
            </a:pPr>
            <a:endParaRPr lang="en-US" altLang="en-US" sz="1800" dirty="0"/>
          </a:p>
          <a:p>
            <a:pPr lvl="1">
              <a:lnSpc>
                <a:spcPct val="90000"/>
              </a:lnSpc>
            </a:pPr>
            <a:endParaRPr lang="en-US" altLang="en-US" sz="1800" dirty="0"/>
          </a:p>
          <a:p>
            <a:pPr lvl="1">
              <a:lnSpc>
                <a:spcPct val="90000"/>
              </a:lnSpc>
            </a:pPr>
            <a:endParaRPr lang="en-US" altLang="en-US" sz="1800" dirty="0"/>
          </a:p>
          <a:p>
            <a:pPr>
              <a:lnSpc>
                <a:spcPct val="90000"/>
              </a:lnSpc>
            </a:pPr>
            <a:endParaRPr lang="en-US" alt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sz="4000"/>
              <a:t>FALSE CLAIMS ACT</a:t>
            </a:r>
          </a:p>
        </p:txBody>
      </p:sp>
      <p:sp>
        <p:nvSpPr>
          <p:cNvPr id="21507" name="Rectangle 3"/>
          <p:cNvSpPr>
            <a:spLocks noGrp="1" noChangeArrowheads="1"/>
          </p:cNvSpPr>
          <p:nvPr>
            <p:ph type="body" idx="1"/>
          </p:nvPr>
        </p:nvSpPr>
        <p:spPr>
          <a:xfrm>
            <a:off x="457200" y="1600200"/>
            <a:ext cx="8229600" cy="4876800"/>
          </a:xfrm>
        </p:spPr>
        <p:txBody>
          <a:bodyPr/>
          <a:lstStyle/>
          <a:p>
            <a:pPr marL="0" indent="0">
              <a:lnSpc>
                <a:spcPct val="90000"/>
              </a:lnSpc>
              <a:buNone/>
              <a:defRPr/>
            </a:pPr>
            <a:endParaRPr lang="en-US" altLang="en-US" sz="2200" dirty="0"/>
          </a:p>
          <a:p>
            <a:pPr>
              <a:lnSpc>
                <a:spcPct val="90000"/>
              </a:lnSpc>
              <a:defRPr/>
            </a:pPr>
            <a:r>
              <a:rPr lang="en-US" altLang="en-US" sz="2400" dirty="0"/>
              <a:t>Examples of Potential False Claim Actions</a:t>
            </a:r>
          </a:p>
          <a:p>
            <a:pPr marL="0" indent="0">
              <a:lnSpc>
                <a:spcPct val="90000"/>
              </a:lnSpc>
              <a:buFontTx/>
              <a:buNone/>
              <a:defRPr/>
            </a:pPr>
            <a:r>
              <a:rPr lang="en-US" altLang="en-US" sz="2400" dirty="0"/>
              <a:t>      - Billing for Work not Completed or Performed</a:t>
            </a:r>
          </a:p>
          <a:p>
            <a:pPr marL="0" indent="0">
              <a:lnSpc>
                <a:spcPct val="90000"/>
              </a:lnSpc>
              <a:buFontTx/>
              <a:buNone/>
              <a:defRPr/>
            </a:pPr>
            <a:r>
              <a:rPr lang="en-US" altLang="en-US" sz="2400" dirty="0"/>
              <a:t>      - Billing for Employees w/o </a:t>
            </a:r>
            <a:r>
              <a:rPr lang="en-US" altLang="en-US" sz="2400" dirty="0" err="1"/>
              <a:t>req’d</a:t>
            </a:r>
            <a:r>
              <a:rPr lang="en-US" altLang="en-US" sz="2400" dirty="0"/>
              <a:t> Certifications, 	Licenses, Degrees or Experience</a:t>
            </a:r>
          </a:p>
          <a:p>
            <a:pPr marL="0" indent="0">
              <a:lnSpc>
                <a:spcPct val="90000"/>
              </a:lnSpc>
              <a:buFontTx/>
              <a:buNone/>
              <a:defRPr/>
            </a:pPr>
            <a:r>
              <a:rPr lang="en-US" altLang="en-US" sz="2400" dirty="0"/>
              <a:t>      - Failure to Pass on Discounts – Price Reductions to 	the </a:t>
            </a:r>
            <a:r>
              <a:rPr lang="en-US" altLang="en-US" sz="2400" dirty="0" err="1"/>
              <a:t>the</a:t>
            </a:r>
            <a:r>
              <a:rPr lang="en-US" altLang="en-US" sz="2400" dirty="0"/>
              <a:t> Government</a:t>
            </a:r>
          </a:p>
          <a:p>
            <a:pPr marL="0" indent="0">
              <a:lnSpc>
                <a:spcPct val="90000"/>
              </a:lnSpc>
              <a:buFontTx/>
              <a:buNone/>
              <a:defRPr/>
            </a:pPr>
            <a:r>
              <a:rPr lang="en-US" altLang="en-US" sz="2400" dirty="0"/>
              <a:t>      - Falsely Pricing Growth Work – REAs </a:t>
            </a:r>
          </a:p>
          <a:p>
            <a:pPr marL="0" indent="0">
              <a:lnSpc>
                <a:spcPct val="90000"/>
              </a:lnSpc>
              <a:buFontTx/>
              <a:buNone/>
              <a:defRPr/>
            </a:pPr>
            <a:r>
              <a:rPr lang="en-US" altLang="en-US" sz="2400" dirty="0"/>
              <a:t>      - Failure to Provide Notice of Billing Errors and Return             	Overpayments to the Government </a:t>
            </a:r>
          </a:p>
          <a:p>
            <a:pPr marL="0" indent="0">
              <a:lnSpc>
                <a:spcPct val="90000"/>
              </a:lnSpc>
              <a:buFontTx/>
              <a:buNone/>
              <a:defRPr/>
            </a:pPr>
            <a:r>
              <a:rPr lang="en-US" altLang="en-US" sz="2400" dirty="0"/>
              <a:t>      - Making or using a false record or statement to support 	a claim</a:t>
            </a:r>
          </a:p>
          <a:p>
            <a:pPr marL="0" indent="0">
              <a:lnSpc>
                <a:spcPct val="90000"/>
              </a:lnSpc>
              <a:buFontTx/>
              <a:buNone/>
              <a:defRPr/>
            </a:pPr>
            <a:endParaRPr lang="en-US" alt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FALSE CLAIMS ACT </a:t>
            </a:r>
          </a:p>
        </p:txBody>
      </p:sp>
      <p:sp>
        <p:nvSpPr>
          <p:cNvPr id="24579" name="Content Placeholder 2"/>
          <p:cNvSpPr>
            <a:spLocks noGrp="1"/>
          </p:cNvSpPr>
          <p:nvPr>
            <p:ph idx="1"/>
          </p:nvPr>
        </p:nvSpPr>
        <p:spPr>
          <a:xfrm>
            <a:off x="457200" y="1295400"/>
            <a:ext cx="8229600" cy="5334000"/>
          </a:xfrm>
        </p:spPr>
        <p:txBody>
          <a:bodyPr/>
          <a:lstStyle/>
          <a:p>
            <a:pPr>
              <a:lnSpc>
                <a:spcPct val="90000"/>
              </a:lnSpc>
            </a:pPr>
            <a:r>
              <a:rPr lang="en-US" altLang="en-US" sz="2800" dirty="0"/>
              <a:t>Prosecutors are now directed to pursue culpable individuals and not to settle for corporate plea deals (the “Yates Memo”) </a:t>
            </a:r>
            <a:r>
              <a:rPr lang="en-US" altLang="en-US" sz="2800" dirty="0">
                <a:hlinkClick r:id="rId2"/>
              </a:rPr>
              <a:t>https://www.americanbar.org/publications/aba_health_esource/2015-2016/october/yatesmemo.html</a:t>
            </a:r>
            <a:endParaRPr lang="en-US" altLang="en-US" sz="2800" dirty="0"/>
          </a:p>
          <a:p>
            <a:pPr>
              <a:lnSpc>
                <a:spcPct val="90000"/>
              </a:lnSpc>
            </a:pPr>
            <a:r>
              <a:rPr lang="en-US" altLang="en-US" sz="2800" dirty="0"/>
              <a:t>The </a:t>
            </a:r>
            <a:r>
              <a:rPr lang="en-US" altLang="en-US" sz="2800" dirty="0" err="1"/>
              <a:t>FCA</a:t>
            </a:r>
            <a:r>
              <a:rPr lang="en-US" altLang="en-US" sz="2800" dirty="0"/>
              <a:t> Covers express and </a:t>
            </a:r>
            <a:r>
              <a:rPr lang="en-US" altLang="en-US" sz="2800" u="sng" dirty="0"/>
              <a:t>implied</a:t>
            </a:r>
            <a:r>
              <a:rPr lang="en-US" altLang="en-US" sz="2800" dirty="0"/>
              <a:t> certifications,</a:t>
            </a:r>
          </a:p>
          <a:p>
            <a:pPr>
              <a:lnSpc>
                <a:spcPct val="90000"/>
              </a:lnSpc>
            </a:pPr>
            <a:r>
              <a:rPr lang="en-US" altLang="en-US" sz="2800" dirty="0"/>
              <a:t>Criminal penalty includes monetary fine </a:t>
            </a:r>
            <a:r>
              <a:rPr lang="en-US" altLang="en-US" sz="2800" b="1" u="sng" dirty="0"/>
              <a:t>plus</a:t>
            </a:r>
            <a:r>
              <a:rPr lang="en-US" altLang="en-US" sz="2800" dirty="0"/>
              <a:t> up to ten years imprisonment.</a:t>
            </a:r>
          </a:p>
          <a:p>
            <a:pPr>
              <a:lnSpc>
                <a:spcPct val="90000"/>
              </a:lnSpc>
            </a:pPr>
            <a:r>
              <a:rPr lang="en-US" altLang="en-US" sz="2800" dirty="0"/>
              <a:t>Civil penalty of between $10,781 and $22,00 per false claim </a:t>
            </a:r>
            <a:r>
              <a:rPr lang="en-US" altLang="en-US" sz="2800" b="1" u="sng" dirty="0"/>
              <a:t>plus</a:t>
            </a:r>
            <a:r>
              <a:rPr lang="en-US" altLang="en-US" sz="2800" dirty="0"/>
              <a:t> treble damages.</a:t>
            </a:r>
          </a:p>
          <a:p>
            <a:endParaRPr lang="en-US" altLang="en-US" dirty="0"/>
          </a:p>
        </p:txBody>
      </p:sp>
    </p:spTree>
  </p:cSld>
  <p:clrMapOvr>
    <a:masterClrMapping/>
  </p:clrMapOvr>
</p:sld>
</file>

<file path=ppt/theme/theme1.xml><?xml version="1.0" encoding="utf-8"?>
<a:theme xmlns:a="http://schemas.openxmlformats.org/drawingml/2006/main" name="VSRA Presentation Template 2">
  <a:themeElements>
    <a:clrScheme name="VSRA Presentation Template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SRA Presentation Template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SRA Presentation Template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SRA Presentation Template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SRA Presentation Template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SRA Presentation Template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SRA Presentation Template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SRA Presentation Template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SRA Presentation Template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SRA Presentation Template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SRA Presentation Template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SRA Presentation Template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SRA Presentation Template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SRA Presentation Template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0</Pages>
  <Words>4563</Words>
  <Characters>0</Characters>
  <Application>Microsoft Office PowerPoint</Application>
  <DocSecurity>0</DocSecurity>
  <PresentationFormat>On-screen Show (4:3)</PresentationFormat>
  <Lines>0</Lines>
  <Paragraphs>289</Paragraphs>
  <Slides>57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Arial</vt:lpstr>
      <vt:lpstr>Calibri</vt:lpstr>
      <vt:lpstr>Times New Roman</vt:lpstr>
      <vt:lpstr>VSRA Presentation Template 2</vt:lpstr>
      <vt:lpstr> STANDARDS OF CONDUCT AND COMPLIANCE FOR GOVERNMENT CONTRACTORS </vt:lpstr>
      <vt:lpstr>PowerPoint Presentation</vt:lpstr>
      <vt:lpstr>General Themes</vt:lpstr>
      <vt:lpstr>General Themes</vt:lpstr>
      <vt:lpstr>FALSE CLAIMS ACT</vt:lpstr>
      <vt:lpstr>FALSE CLAIMS ACT</vt:lpstr>
      <vt:lpstr>FALSE CLAIMS ACT</vt:lpstr>
      <vt:lpstr>FALSE CLAIMS ACT</vt:lpstr>
      <vt:lpstr>FALSE CLAIMS ACT </vt:lpstr>
      <vt:lpstr>False Claims Act</vt:lpstr>
      <vt:lpstr>Fraud Remedies</vt:lpstr>
      <vt:lpstr>Contract Disputes Act</vt:lpstr>
      <vt:lpstr>FALSE STATEMENTS</vt:lpstr>
      <vt:lpstr>IMPLIED CERTs and RFPs</vt:lpstr>
      <vt:lpstr>IMPLIED CERTS (Cont.)</vt:lpstr>
      <vt:lpstr>Practical Considerations</vt:lpstr>
      <vt:lpstr>Virginia Fraud Against Taxpayers Act</vt:lpstr>
      <vt:lpstr>ANTI-KICKBACK STATUTE</vt:lpstr>
      <vt:lpstr>GRATUITIES AND BRIBERY</vt:lpstr>
      <vt:lpstr>BRIBERY AND GRATUITY</vt:lpstr>
      <vt:lpstr>ANTITRUST  </vt:lpstr>
      <vt:lpstr>Procurement Fraud/Antitrust </vt:lpstr>
      <vt:lpstr>MAIL AND WIRE FRAUD</vt:lpstr>
      <vt:lpstr>SBA ENTITIES AND RELATED COMPANIES AND INDIVIDUALS</vt:lpstr>
      <vt:lpstr>SBA ENTITIES AND RELATED COMPANIES AND INDIVIDUALS</vt:lpstr>
      <vt:lpstr>SBA Entities (Cont.)</vt:lpstr>
      <vt:lpstr>“REVOLVING DOOR” RESTRICTIONS</vt:lpstr>
      <vt:lpstr>“REVOLVING DOOR” RESTRICTIONS</vt:lpstr>
      <vt:lpstr>“REVOLVING DOOR” RESTRICTIONS</vt:lpstr>
      <vt:lpstr>“REVOLVING DOOR” RESTRICTIONS</vt:lpstr>
      <vt:lpstr>ORGANIZATIONAL CONFLICTS OF INTEREST</vt:lpstr>
      <vt:lpstr>ORGANIZATIONAL CONFLICTS OF INTEREST</vt:lpstr>
      <vt:lpstr>OCI’S</vt:lpstr>
      <vt:lpstr>Personal Conflicts of Interest</vt:lpstr>
      <vt:lpstr>ITAR</vt:lpstr>
      <vt:lpstr>ITAR</vt:lpstr>
      <vt:lpstr>EAR</vt:lpstr>
      <vt:lpstr>ITAR AND EAR</vt:lpstr>
      <vt:lpstr>BEFORE YOU FILE A CONTRACT CLAIM OR A BID PROTEST</vt:lpstr>
      <vt:lpstr>Foreign Corrupt Practices Act</vt:lpstr>
      <vt:lpstr>FCPA (Cont.)</vt:lpstr>
      <vt:lpstr>MANDATORY DISCLOSURE</vt:lpstr>
      <vt:lpstr>MANDATORY DISCLOSURE</vt:lpstr>
      <vt:lpstr>MANDATORY DISCLOSURE</vt:lpstr>
      <vt:lpstr>DOJ Enforcement Actions </vt:lpstr>
      <vt:lpstr>SUSPENSION AND DEBARMENT</vt:lpstr>
      <vt:lpstr>SUSPENSION AND DEBARMENT</vt:lpstr>
      <vt:lpstr>CODE OF BUSINESS ETHICS</vt:lpstr>
      <vt:lpstr>CODE OF BUSINESS CONDUCT</vt:lpstr>
      <vt:lpstr>COMPLIANCE PLAN</vt:lpstr>
      <vt:lpstr>COMPLIANCE PLAN</vt:lpstr>
      <vt:lpstr>COMPLIANCE PLAN</vt:lpstr>
      <vt:lpstr>COMPLIANCE PLAN</vt:lpstr>
      <vt:lpstr>Compliance Plan</vt:lpstr>
      <vt:lpstr>FINAL THOUGHTS</vt:lpstr>
      <vt:lpstr>OK, THIS IS REALLY THE LAST SLIDE</vt:lpstr>
      <vt:lpstr>Contact Information</vt:lpstr>
    </vt:vector>
  </TitlesOfParts>
  <LinksUpToDate>false</LinksUpToDate>
  <CharactersWithSpaces>0</CharactersWithSpaces>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
  <cp:lastModifiedBy/>
  <cp:revision>1</cp:revision>
  <cp:lastPrinted>2011-09-20T04:00:00Z</cp:lastPrinted>
  <dcterms:created xsi:type="dcterms:W3CDTF">2011-09-20T04:00:00Z</dcterms:created>
  <dcterms:modified xsi:type="dcterms:W3CDTF">2018-06-20T17:39:52Z</dcterms:modified>
</cp:coreProperties>
</file>